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75" r:id="rId3"/>
    <p:sldId id="269" r:id="rId4"/>
    <p:sldId id="268" r:id="rId5"/>
    <p:sldId id="267" r:id="rId6"/>
    <p:sldId id="257" r:id="rId7"/>
    <p:sldId id="274" r:id="rId8"/>
    <p:sldId id="270" r:id="rId9"/>
    <p:sldId id="258" r:id="rId10"/>
    <p:sldId id="259" r:id="rId11"/>
    <p:sldId id="271" r:id="rId12"/>
    <p:sldId id="261" r:id="rId13"/>
    <p:sldId id="276" r:id="rId14"/>
    <p:sldId id="273" r:id="rId15"/>
    <p:sldId id="266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6" autoAdjust="0"/>
  </p:normalViewPr>
  <p:slideViewPr>
    <p:cSldViewPr>
      <p:cViewPr varScale="1">
        <p:scale>
          <a:sx n="74" d="100"/>
          <a:sy n="74" d="100"/>
        </p:scale>
        <p:origin x="75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16.01.2021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16.01.2021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4392488"/>
          </a:xfrm>
        </p:spPr>
        <p:txBody>
          <a:bodyPr>
            <a:normAutofit/>
          </a:bodyPr>
          <a:lstStyle/>
          <a:p>
            <a:r>
              <a:rPr lang="ru-RU" b="1" dirty="0"/>
              <a:t>Освоение студентами методологических основ психолого-педагогических исследований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43200" y="5373216"/>
            <a:ext cx="6400800" cy="1129680"/>
          </a:xfrm>
        </p:spPr>
        <p:txBody>
          <a:bodyPr>
            <a:normAutofit/>
          </a:bodyPr>
          <a:lstStyle/>
          <a:p>
            <a:r>
              <a:rPr lang="ru-RU" dirty="0"/>
              <a:t>С.А. Гильманов</a:t>
            </a:r>
          </a:p>
          <a:p>
            <a:r>
              <a:rPr lang="ru-RU" dirty="0"/>
              <a:t>ЮГУ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60337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cap="all" dirty="0">
                <a:ln w="5000" cmpd="sng">
                  <a:solidFill>
                    <a:srgbClr val="6EA0B0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gradFill>
                  <a:gsLst>
                    <a:gs pos="0">
                      <a:srgbClr val="6EA0B0">
                        <a:tint val="63000"/>
                        <a:satMod val="255000"/>
                      </a:srgbClr>
                    </a:gs>
                    <a:gs pos="9000">
                      <a:srgbClr val="6EA0B0">
                        <a:tint val="63000"/>
                        <a:satMod val="255000"/>
                      </a:srgbClr>
                    </a:gs>
                    <a:gs pos="53000">
                      <a:srgbClr val="6EA0B0">
                        <a:shade val="60000"/>
                        <a:satMod val="100000"/>
                      </a:srgbClr>
                    </a:gs>
                    <a:gs pos="90000">
                      <a:srgbClr val="6EA0B0">
                        <a:tint val="63000"/>
                        <a:satMod val="255000"/>
                      </a:srgbClr>
                    </a:gs>
                    <a:gs pos="100000">
                      <a:srgbClr val="6EA0B0">
                        <a:tint val="63000"/>
                        <a:satMod val="255000"/>
                      </a:srgb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Уровни теоретической </a:t>
            </a:r>
            <a:r>
              <a:rPr lang="ru-RU" sz="2800" b="1" cap="all" dirty="0" err="1">
                <a:ln w="5000" cmpd="sng">
                  <a:solidFill>
                    <a:srgbClr val="6EA0B0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gradFill>
                  <a:gsLst>
                    <a:gs pos="0">
                      <a:srgbClr val="6EA0B0">
                        <a:tint val="63000"/>
                        <a:satMod val="255000"/>
                      </a:srgbClr>
                    </a:gs>
                    <a:gs pos="9000">
                      <a:srgbClr val="6EA0B0">
                        <a:tint val="63000"/>
                        <a:satMod val="255000"/>
                      </a:srgbClr>
                    </a:gs>
                    <a:gs pos="53000">
                      <a:srgbClr val="6EA0B0">
                        <a:shade val="60000"/>
                        <a:satMod val="100000"/>
                      </a:srgbClr>
                    </a:gs>
                    <a:gs pos="90000">
                      <a:srgbClr val="6EA0B0">
                        <a:tint val="63000"/>
                        <a:satMod val="255000"/>
                      </a:srgbClr>
                    </a:gs>
                    <a:gs pos="100000">
                      <a:srgbClr val="6EA0B0">
                        <a:tint val="63000"/>
                        <a:satMod val="255000"/>
                      </a:srgb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понятийности</a:t>
            </a:r>
            <a:r>
              <a:rPr lang="ru-RU" sz="2800" b="1" cap="all" dirty="0">
                <a:ln w="5000" cmpd="sng">
                  <a:solidFill>
                    <a:srgbClr val="6EA0B0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gradFill>
                  <a:gsLst>
                    <a:gs pos="0">
                      <a:srgbClr val="6EA0B0">
                        <a:tint val="63000"/>
                        <a:satMod val="255000"/>
                      </a:srgbClr>
                    </a:gs>
                    <a:gs pos="9000">
                      <a:srgbClr val="6EA0B0">
                        <a:tint val="63000"/>
                        <a:satMod val="255000"/>
                      </a:srgbClr>
                    </a:gs>
                    <a:gs pos="53000">
                      <a:srgbClr val="6EA0B0">
                        <a:shade val="60000"/>
                        <a:satMod val="100000"/>
                      </a:srgbClr>
                    </a:gs>
                    <a:gs pos="90000">
                      <a:srgbClr val="6EA0B0">
                        <a:tint val="63000"/>
                        <a:satMod val="255000"/>
                      </a:srgbClr>
                    </a:gs>
                    <a:gs pos="100000">
                      <a:srgbClr val="6EA0B0">
                        <a:tint val="63000"/>
                        <a:satMod val="255000"/>
                      </a:srgb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 будущих педагогов-психологов (в процентах от числа исследованных)</a:t>
            </a:r>
            <a:endParaRPr lang="ru-RU" sz="2800" dirty="0"/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B569FF9B-60EA-4A83-A7CD-6E62CA11B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9592" y="1772815"/>
            <a:ext cx="1317772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5" name="Picture 3">
            <a:extLst>
              <a:ext uri="{FF2B5EF4-FFF2-40B4-BE49-F238E27FC236}">
                <a16:creationId xmlns:a16="http://schemas.microsoft.com/office/drawing/2014/main" id="{3B1DC44B-3E71-48F2-8538-B36C26E115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796" y="1404163"/>
            <a:ext cx="8244408" cy="5301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246740" cy="1296145"/>
          </a:xfrm>
        </p:spPr>
        <p:txBody>
          <a:bodyPr>
            <a:noAutofit/>
          </a:bodyPr>
          <a:lstStyle/>
          <a:p>
            <a:pPr algn="ctr"/>
            <a:r>
              <a:rPr lang="ru-RU" sz="2800" b="1" cap="all" dirty="0">
                <a:ln w="5000" cmpd="sng">
                  <a:solidFill>
                    <a:srgbClr val="6EA0B0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gradFill>
                  <a:gsLst>
                    <a:gs pos="0">
                      <a:srgbClr val="6EA0B0">
                        <a:tint val="63000"/>
                        <a:satMod val="255000"/>
                      </a:srgbClr>
                    </a:gs>
                    <a:gs pos="9000">
                      <a:srgbClr val="6EA0B0">
                        <a:tint val="63000"/>
                        <a:satMod val="255000"/>
                      </a:srgbClr>
                    </a:gs>
                    <a:gs pos="53000">
                      <a:srgbClr val="6EA0B0">
                        <a:shade val="60000"/>
                        <a:satMod val="100000"/>
                      </a:srgbClr>
                    </a:gs>
                    <a:gs pos="90000">
                      <a:srgbClr val="6EA0B0">
                        <a:tint val="63000"/>
                        <a:satMod val="255000"/>
                      </a:srgbClr>
                    </a:gs>
                    <a:gs pos="100000">
                      <a:srgbClr val="6EA0B0">
                        <a:tint val="63000"/>
                        <a:satMod val="255000"/>
                      </a:srgb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Типы студентов по характеру формирования Внутреннего плана действий по оформлению НЛА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556792"/>
            <a:ext cx="8928992" cy="5112568"/>
          </a:xfrm>
        </p:spPr>
        <p:txBody>
          <a:bodyPr>
            <a:normAutofit fontScale="85000" lnSpcReduction="20000"/>
          </a:bodyPr>
          <a:lstStyle/>
          <a:p>
            <a:pPr marL="550926" indent="-514350" algn="just">
              <a:buFont typeface="+mj-lt"/>
              <a:buAutoNum type="arabicParenR"/>
            </a:pPr>
            <a:r>
              <a:rPr lang="ru-RU" sz="3200" dirty="0"/>
              <a:t>НЛА как </a:t>
            </a:r>
            <a:r>
              <a:rPr lang="ru-RU" sz="3200" b="1" dirty="0">
                <a:solidFill>
                  <a:srgbClr val="FF0000"/>
                </a:solidFill>
              </a:rPr>
              <a:t>набор прямых предписаний </a:t>
            </a:r>
            <a:r>
              <a:rPr lang="ru-RU" sz="3200" dirty="0"/>
              <a:t>по </a:t>
            </a:r>
            <a:r>
              <a:rPr lang="ru-RU" sz="3200" b="1" dirty="0"/>
              <a:t>формулированию заданных элементов </a:t>
            </a:r>
            <a:r>
              <a:rPr lang="ru-RU" sz="3200" dirty="0"/>
              <a:t>НЛА без связи с логикой и ходом исследования: </a:t>
            </a:r>
            <a:r>
              <a:rPr lang="ru-RU" sz="3200" dirty="0" err="1"/>
              <a:t>допонятийное</a:t>
            </a:r>
            <a:r>
              <a:rPr lang="ru-RU" sz="3200" dirty="0"/>
              <a:t> использование научных понятий (соответствуют обыденному уровню);</a:t>
            </a:r>
          </a:p>
          <a:p>
            <a:pPr marL="550926" indent="-514350" algn="just">
              <a:buFont typeface="+mj-lt"/>
              <a:buAutoNum type="arabicParenR"/>
            </a:pPr>
            <a:r>
              <a:rPr lang="ru-RU" sz="3200" dirty="0"/>
              <a:t>НЛА как </a:t>
            </a:r>
            <a:r>
              <a:rPr lang="ru-RU" sz="3200" dirty="0">
                <a:solidFill>
                  <a:srgbClr val="FF0000"/>
                </a:solidFill>
              </a:rPr>
              <a:t>связный </a:t>
            </a:r>
            <a:r>
              <a:rPr lang="ru-RU" sz="3200" b="1" dirty="0">
                <a:solidFill>
                  <a:srgbClr val="FF0000"/>
                </a:solidFill>
              </a:rPr>
              <a:t>комплекс правил </a:t>
            </a:r>
            <a:r>
              <a:rPr lang="ru-RU" sz="3200" b="1" dirty="0"/>
              <a:t>для достижения связи теоретической основы с эмпирической частью исследования</a:t>
            </a:r>
            <a:r>
              <a:rPr lang="ru-RU" sz="3200" dirty="0"/>
              <a:t>: опора на родовые признаки понятий (соответствуют формальному и, содержательному уровням);</a:t>
            </a:r>
          </a:p>
          <a:p>
            <a:pPr marL="550926" indent="-514350" algn="just">
              <a:buFont typeface="+mj-lt"/>
              <a:buAutoNum type="arabicParenR"/>
            </a:pPr>
            <a:r>
              <a:rPr lang="ru-RU" sz="3200" dirty="0"/>
              <a:t>НЛА как </a:t>
            </a:r>
            <a:r>
              <a:rPr lang="ru-RU" sz="3200" b="1" dirty="0">
                <a:solidFill>
                  <a:srgbClr val="FF0000"/>
                </a:solidFill>
              </a:rPr>
              <a:t>система ориентиров </a:t>
            </a:r>
            <a:r>
              <a:rPr lang="ru-RU" sz="3200" b="1" dirty="0"/>
              <a:t>самостоятельного мышления</a:t>
            </a:r>
            <a:r>
              <a:rPr lang="ru-RU" sz="3200" dirty="0"/>
              <a:t>: опора на целостную логику исследования (соответствуют системно-холистическому уровню).</a:t>
            </a:r>
          </a:p>
        </p:txBody>
      </p:sp>
    </p:spTree>
    <p:extLst>
      <p:ext uri="{BB962C8B-B14F-4D97-AF65-F5344CB8AC3E}">
        <p14:creationId xmlns:p14="http://schemas.microsoft.com/office/powerpoint/2010/main" val="28435595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88641"/>
            <a:ext cx="7862788" cy="1152127"/>
          </a:xfrm>
        </p:spPr>
        <p:txBody>
          <a:bodyPr>
            <a:noAutofit/>
          </a:bodyPr>
          <a:lstStyle/>
          <a:p>
            <a:pPr algn="ctr"/>
            <a:r>
              <a:rPr lang="ru-RU" sz="2500" b="1" cap="all" dirty="0">
                <a:ln w="5000" cmpd="sng">
                  <a:solidFill>
                    <a:srgbClr val="6EA0B0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gradFill>
                  <a:gsLst>
                    <a:gs pos="0">
                      <a:srgbClr val="6EA0B0">
                        <a:tint val="63000"/>
                        <a:satMod val="255000"/>
                      </a:srgbClr>
                    </a:gs>
                    <a:gs pos="9000">
                      <a:srgbClr val="6EA0B0">
                        <a:tint val="63000"/>
                        <a:satMod val="255000"/>
                      </a:srgbClr>
                    </a:gs>
                    <a:gs pos="53000">
                      <a:srgbClr val="6EA0B0">
                        <a:shade val="60000"/>
                        <a:satMod val="100000"/>
                      </a:srgbClr>
                    </a:gs>
                    <a:gs pos="90000">
                      <a:srgbClr val="6EA0B0">
                        <a:tint val="63000"/>
                        <a:satMod val="255000"/>
                      </a:srgbClr>
                    </a:gs>
                    <a:gs pos="100000">
                      <a:srgbClr val="6EA0B0">
                        <a:tint val="63000"/>
                        <a:satMod val="255000"/>
                      </a:srgb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Основные факторы, влияющие на сформированность методологической компетентности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772815"/>
            <a:ext cx="8640960" cy="4896543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Общая культура </a:t>
            </a:r>
            <a:r>
              <a:rPr lang="ru-RU" dirty="0"/>
              <a:t>(эрудиция, развитость речи, наличие хобби, в которых достиг довольно высокого уровня, интерес к познанию, воспитанность и др.)</a:t>
            </a:r>
          </a:p>
          <a:p>
            <a:r>
              <a:rPr lang="ru-RU" b="1" dirty="0">
                <a:solidFill>
                  <a:srgbClr val="FF0000"/>
                </a:solidFill>
              </a:rPr>
              <a:t>Интерес</a:t>
            </a:r>
            <a:r>
              <a:rPr lang="ru-RU" b="1" dirty="0"/>
              <a:t> </a:t>
            </a:r>
            <a:r>
              <a:rPr lang="ru-RU" dirty="0"/>
              <a:t>к исследовательской деятельности</a:t>
            </a:r>
          </a:p>
          <a:p>
            <a:r>
              <a:rPr lang="ru-RU" b="1" dirty="0">
                <a:solidFill>
                  <a:srgbClr val="FF0000"/>
                </a:solidFill>
              </a:rPr>
              <a:t>Понятийная освоенность </a:t>
            </a:r>
            <a:r>
              <a:rPr lang="ru-RU" dirty="0"/>
              <a:t>психологических и педагогических дисциплин</a:t>
            </a:r>
          </a:p>
          <a:p>
            <a:r>
              <a:rPr lang="ru-RU" b="1" dirty="0">
                <a:solidFill>
                  <a:srgbClr val="FF0000"/>
                </a:solidFill>
              </a:rPr>
              <a:t>Интеллектуальные качества </a:t>
            </a:r>
            <a:r>
              <a:rPr lang="ru-RU" dirty="0"/>
              <a:t>(следование цели, соотнесение всех операнд и операторов задачи с целью, чуткость к главному и второстепенному, </a:t>
            </a:r>
            <a:r>
              <a:rPr lang="ru-RU" dirty="0" err="1"/>
              <a:t>рефлексивность</a:t>
            </a:r>
            <a:r>
              <a:rPr lang="ru-RU" dirty="0"/>
              <a:t> и др.)</a:t>
            </a:r>
          </a:p>
          <a:p>
            <a:r>
              <a:rPr lang="ru-RU" b="1" dirty="0">
                <a:solidFill>
                  <a:srgbClr val="FF0000"/>
                </a:solidFill>
              </a:rPr>
              <a:t>Волевые качества </a:t>
            </a:r>
            <a:r>
              <a:rPr lang="ru-RU" dirty="0"/>
              <a:t>(сформированность способности удерживать интеллектуальное усилие, способности вновь и вновь возвращаться к поиску решения и др.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78899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485839-019C-4012-BCF6-0ACEB1316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6632"/>
            <a:ext cx="7467600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500" b="1" cap="all" dirty="0">
                <a:ln w="5000" cmpd="sng">
                  <a:solidFill>
                    <a:srgbClr val="6EA0B0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gradFill>
                  <a:gsLst>
                    <a:gs pos="0">
                      <a:srgbClr val="6EA0B0">
                        <a:tint val="63000"/>
                        <a:satMod val="255000"/>
                      </a:srgbClr>
                    </a:gs>
                    <a:gs pos="9000">
                      <a:srgbClr val="6EA0B0">
                        <a:tint val="63000"/>
                        <a:satMod val="255000"/>
                      </a:srgbClr>
                    </a:gs>
                    <a:gs pos="53000">
                      <a:srgbClr val="6EA0B0">
                        <a:shade val="60000"/>
                        <a:satMod val="100000"/>
                      </a:srgbClr>
                    </a:gs>
                    <a:gs pos="90000">
                      <a:srgbClr val="6EA0B0">
                        <a:tint val="63000"/>
                        <a:satMod val="255000"/>
                      </a:srgbClr>
                    </a:gs>
                    <a:gs pos="100000">
                      <a:srgbClr val="6EA0B0">
                        <a:tint val="63000"/>
                        <a:satMod val="255000"/>
                      </a:srgb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Эмпирическая типология освоения студентами НЛА  исследования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901C94D-E8D9-49DA-BBE2-A0A4AA2F3B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908720"/>
            <a:ext cx="9036496" cy="5949280"/>
          </a:xfrm>
        </p:spPr>
        <p:txBody>
          <a:bodyPr>
            <a:normAutofit fontScale="62500" lnSpcReduction="20000"/>
          </a:bodyPr>
          <a:lstStyle/>
          <a:p>
            <a:pPr marL="36576" indent="0">
              <a:buNone/>
            </a:pPr>
            <a:r>
              <a:rPr lang="ru-RU" sz="3800" dirty="0">
                <a:solidFill>
                  <a:srgbClr val="FF0000"/>
                </a:solidFill>
              </a:rPr>
              <a:t>Основания типологии:</a:t>
            </a:r>
          </a:p>
          <a:p>
            <a:r>
              <a:rPr lang="ru-RU" dirty="0"/>
              <a:t>каков интеллектуальный потенциал студента (может ли он оперировать понятиями, понимать сущность замечаний и предложений, «схватывать» логику построения НЛА планируемого исследования и др.);</a:t>
            </a:r>
          </a:p>
          <a:p>
            <a:r>
              <a:rPr lang="ru-RU" dirty="0"/>
              <a:t>насколько и каким образом он был вовлечен в ход работы насколько проявил интерес и в освоении изучаемого (интерес и вид мотивации);</a:t>
            </a:r>
          </a:p>
          <a:p>
            <a:r>
              <a:rPr lang="ru-RU" dirty="0"/>
              <a:t>какие черты характера в отношении деятельности были проявлены (упорство, последовательность, регулярность, аккуратность в оформлении материала и др.).</a:t>
            </a:r>
          </a:p>
          <a:p>
            <a:pPr marL="36576" indent="0">
              <a:buNone/>
            </a:pPr>
            <a:r>
              <a:rPr lang="ru-RU" sz="3800" dirty="0">
                <a:solidFill>
                  <a:srgbClr val="FF0000"/>
                </a:solidFill>
              </a:rPr>
              <a:t>Типы освоения НЛА: </a:t>
            </a:r>
          </a:p>
          <a:p>
            <a:r>
              <a:rPr lang="ru-RU" dirty="0"/>
              <a:t>1) «Хочу и могу» (потенциал позволяет освоить материал, предложенная работа студенту интересна, он проявляет настойчивость и последовательность в действиях); </a:t>
            </a:r>
          </a:p>
          <a:p>
            <a:r>
              <a:rPr lang="ru-RU" dirty="0"/>
              <a:t>2) «Могу, но не хочу» (при признаках хорошо выраженного интеллектуального потенциала отсутствует желание осваивать материал и настойчивость в освоении формулировок высокого уровня абстракции); </a:t>
            </a:r>
          </a:p>
          <a:p>
            <a:r>
              <a:rPr lang="ru-RU" dirty="0"/>
              <a:t>3) «Не могу, но хочу» (понятийное мышление не развито, но присутствуют и интерес к материалу и желание «разобраться» в нем); </a:t>
            </a:r>
          </a:p>
          <a:p>
            <a:r>
              <a:rPr lang="ru-RU" dirty="0"/>
              <a:t>4) «Не могу и не хочу» (отсутствует и интеллектуальный потенциал, и желание освоить изучаемое).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63263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03E58F-93AD-46A7-A0A1-683B49DEE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908720"/>
          </a:xfrm>
        </p:spPr>
        <p:txBody>
          <a:bodyPr>
            <a:normAutofit/>
          </a:bodyPr>
          <a:lstStyle/>
          <a:p>
            <a:pPr algn="ctr"/>
            <a:r>
              <a:rPr lang="ru-RU" sz="2000" b="1" cap="all" dirty="0">
                <a:ln w="5000" cmpd="sng">
                  <a:solidFill>
                    <a:srgbClr val="6EA0B0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gradFill>
                  <a:gsLst>
                    <a:gs pos="0">
                      <a:srgbClr val="6EA0B0">
                        <a:tint val="63000"/>
                        <a:satMod val="255000"/>
                      </a:srgbClr>
                    </a:gs>
                    <a:gs pos="9000">
                      <a:srgbClr val="6EA0B0">
                        <a:tint val="63000"/>
                        <a:satMod val="255000"/>
                      </a:srgbClr>
                    </a:gs>
                    <a:gs pos="53000">
                      <a:srgbClr val="6EA0B0">
                        <a:shade val="60000"/>
                        <a:satMod val="100000"/>
                      </a:srgbClr>
                    </a:gs>
                    <a:gs pos="90000">
                      <a:srgbClr val="6EA0B0">
                        <a:tint val="63000"/>
                        <a:satMod val="255000"/>
                      </a:srgbClr>
                    </a:gs>
                    <a:gs pos="100000">
                      <a:srgbClr val="6EA0B0">
                        <a:tint val="63000"/>
                        <a:satMod val="255000"/>
                      </a:srgb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Публикации С.А. Гильманова, связанные с темой проблемного семинара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31E0B0-17C9-4F64-9ACA-FE7389B767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36712"/>
            <a:ext cx="9144000" cy="6021288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Гильманов С.А. </a:t>
            </a:r>
            <a:r>
              <a:rPr lang="ru-R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Деятельностно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-позиционный подход в подготовке педагогов-психологов к проведению психолого-педагогических исследований // Личностно ориентированное профессиональное образование: Сборник научных трудов V Международной научно-практической конференции – в 4-х ч., Ч.1. – Екатеринбург: Рос. проф.-пед. ун-т, 2005. – 277 с.,. – 245 с., СС. 131-135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Гильманов С.А. «Задачи на объяснение» в деятельности преподавателя // Материалы IV съезда Российского психологического общества 18-21 сентября 2007 года. В 3 т. –Том I. –Москва – </a:t>
            </a:r>
            <a:r>
              <a:rPr lang="ru-R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Ростов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-на-Дону: Издательство «КРЕДО», 2007. – 374 с. С. 232-233.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Гильманов С.А. Развитие методологической компетентности будущих педагогов-психологов // Актуальные проблемы подготовки профессионалов XXI века в условиях гуманизации образования: материалы Всероссийской научно-практической конференции с международным участием (Ханты-Мансийск, 28 октября 2010 г.) – Ханты-Мансийск: АУ ДПО ХМАО – Югры «Институт развития образования», 2010. – 456 с., с. 186-194.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Гильманов С.А. Субъектно-моделирующий подход к формированию методологической компетентности будущих педагогов-психологов // Образование и наука. Известия Уральского отделения Российской Академии образования. – 2012, № 1. – С. 63-72.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Гильманов С.А. Психолого-педагогическое исследование: возможности интеграции педагогики и психологии // Подготовка педагога новой формации в системе университетского образования: проблемы, практический опыт и перспективы: Материалы Всероссийской научно-практической конференции с международным участием. Тюмень: Издательство Тюменского государственного университета, 2015. 256 с. С. 89-97.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Гильманов С.А. Характеристики профессионального понятийного мышления педагога-психолога // «Психология образования: Модернизация психолого-педагогического образования» (Москва, 19-20 мая 2015): Материалы XI Всероссийской научно-практической конференции. – М.: Общероссийская общественная организация «Федерация психологов образования России», 2015. – 180 с., С. 34-38.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Гильманов С.А. Характеристики внутреннего плана действий при формулировании научно-логических основ психолого-педагогических исследований // Творчество: наука, искусство, жизнь: Материалы Всероссийской научной конференции, посвященной 95-летию со дня рождения Я. А. Пономарева, ИП РАН, 24–25 сентября 2015 г. –М.: Изд-во «Институт психологии РАН», 2015. – 388 с., С. 102-106.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Гильманов С.А. Диагностика сформированности понятийного мышления как ментального ресурса профессионала на основе </a:t>
            </a:r>
            <a:r>
              <a:rPr lang="ru-R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рекодинговых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заданий // Ментальные ресурсы личности: теоретические и прикладные исследования: Материалы третьего международного симпозиума. М.: Институт психологии РАН, 2016. – 383 с., С. 132-137.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Гильманов С.А. О факторах затруднений освоения исследовательских умений будущими педагогами-психологами // Вестник Югорского государственного университета, 2017, №1-1 (44). – С. 35-42.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Гильманов С.А. Характеристики субъектной позиции студента в учебном взаимодействии // Вестник Тюменского государственного университета. Гуманитарные исследования. </a:t>
            </a:r>
            <a:r>
              <a:rPr lang="ru-R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Humanitates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2017. Том 3. № 1. С. 220-233.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Гильманов С.А. Профессиональная специфика понятийного мышления // Образование и наука. 2017. Т. 19. № 9. С. 32–51.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Гильманов С.А. Эмпирическая типология освоения методологических основ научного исследования студентами – будущими педагогами-психологами и социальными работниками // Север и молодежь: здоровье, образование, карьера [Электронный ресурс] : сборник материалов Всероссийской (с международным участием) научно-практической конференции (г. Ханты-Мансийск, 19–20 ноября 2020 г.) / отв. ред. А. В. Мищенко, О. С. Овсянникова ; М-во науки и высшего образования РФ, ФГБОУ ВО «</a:t>
            </a:r>
            <a:r>
              <a:rPr lang="ru-R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Югор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гос. ун-т», </a:t>
            </a:r>
            <a:r>
              <a:rPr lang="ru-R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Гуманитар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ин-т </a:t>
            </a:r>
            <a:r>
              <a:rPr lang="ru-R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североведения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Высшая психолого-педагогическая школа; – Ханты-Мансийск : Сектор редакционно-издательской работы Научной библиотеки ЮГУ, 2020. – 712 с. С. 408-414.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64079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08920"/>
            <a:ext cx="8640960" cy="1224136"/>
          </a:xfrm>
        </p:spPr>
        <p:txBody>
          <a:bodyPr/>
          <a:lstStyle/>
          <a:p>
            <a:pPr algn="ctr"/>
            <a:r>
              <a:rPr lang="ru-RU" b="1" dirty="0"/>
              <a:t>Благодарю за внимание!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0D1615-8984-44F3-A741-3DCA0FBC2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cap="all" dirty="0">
                <a:ln w="5000" cmpd="sng">
                  <a:solidFill>
                    <a:srgbClr val="6EA0B0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gradFill>
                  <a:gsLst>
                    <a:gs pos="0">
                      <a:srgbClr val="6EA0B0">
                        <a:tint val="63000"/>
                        <a:satMod val="255000"/>
                      </a:srgbClr>
                    </a:gs>
                    <a:gs pos="9000">
                      <a:srgbClr val="6EA0B0">
                        <a:tint val="63000"/>
                        <a:satMod val="255000"/>
                      </a:srgbClr>
                    </a:gs>
                    <a:gs pos="53000">
                      <a:srgbClr val="6EA0B0">
                        <a:shade val="60000"/>
                        <a:satMod val="100000"/>
                      </a:srgbClr>
                    </a:gs>
                    <a:gs pos="90000">
                      <a:srgbClr val="6EA0B0">
                        <a:tint val="63000"/>
                        <a:satMod val="255000"/>
                      </a:srgbClr>
                    </a:gs>
                    <a:gs pos="100000">
                      <a:srgbClr val="6EA0B0">
                        <a:tint val="63000"/>
                        <a:satMod val="255000"/>
                      </a:srgb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Теоретические ориентиры определения содержания методологии исследований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E3B4B8F-54AF-4E02-80D6-AFA05FA415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764704"/>
            <a:ext cx="8856984" cy="5976664"/>
          </a:xfrm>
        </p:spPr>
        <p:txBody>
          <a:bodyPr>
            <a:normAutofit fontScale="70000" lnSpcReduction="20000"/>
          </a:bodyPr>
          <a:lstStyle/>
          <a:p>
            <a:pPr marL="36576" indent="0">
              <a:buNone/>
            </a:pPr>
            <a:r>
              <a:rPr lang="ru-RU" sz="3400" dirty="0"/>
              <a:t>Научно-логические ориентиры исследований в психологии и педагогике (В.Н. Дружинин, Б.Ф. Ломов, М.А. Холодная, В.И. Загвязинский, В.В. Краевский и др.):</a:t>
            </a:r>
          </a:p>
          <a:p>
            <a:r>
              <a:rPr lang="ru-RU" dirty="0"/>
              <a:t>выдвигать идеи; работать с понятиями (понятийный анализ и синтез, нахождение родовидовых свойств понятия, выработка собственных определений понятий и др.); формулировать проблему и цель исследования, а, если необходимо – гипотезу (или альтернативные гипотезы); намечать методы и выбирать инструменты исследования, дающие максимально возможную точность измерений; организовывать исследование и интерпретировать его результаты. </a:t>
            </a:r>
          </a:p>
          <a:p>
            <a:pPr marL="36576" indent="0">
              <a:buNone/>
            </a:pPr>
            <a:r>
              <a:rPr lang="ru-RU" sz="3400" dirty="0"/>
              <a:t>Зарубежные специалисты в области методологии гуманитарных исследований</a:t>
            </a:r>
            <a:r>
              <a:rPr lang="ru-RU" dirty="0"/>
              <a:t>: (</a:t>
            </a:r>
            <a:r>
              <a:rPr lang="en-US" dirty="0"/>
              <a:t>D.</a:t>
            </a:r>
            <a:r>
              <a:rPr lang="ru-RU" dirty="0"/>
              <a:t> </a:t>
            </a:r>
            <a:r>
              <a:rPr lang="en-US" dirty="0"/>
              <a:t>Cramer</a:t>
            </a:r>
            <a:r>
              <a:rPr lang="ru-RU" dirty="0"/>
              <a:t>, </a:t>
            </a:r>
            <a:r>
              <a:rPr lang="en-US" dirty="0"/>
              <a:t>M. Denscombe</a:t>
            </a:r>
            <a:r>
              <a:rPr lang="ru-RU" dirty="0"/>
              <a:t>,</a:t>
            </a:r>
            <a:r>
              <a:rPr lang="en-US" dirty="0"/>
              <a:t> D.</a:t>
            </a:r>
            <a:r>
              <a:rPr lang="ru-RU" dirty="0"/>
              <a:t> </a:t>
            </a:r>
            <a:r>
              <a:rPr lang="en-US" dirty="0"/>
              <a:t>Howitt, W-M. Roth</a:t>
            </a:r>
            <a:r>
              <a:rPr lang="ru-RU" dirty="0"/>
              <a:t>,</a:t>
            </a:r>
            <a:r>
              <a:rPr lang="en-US" dirty="0"/>
              <a:t> </a:t>
            </a:r>
            <a:r>
              <a:rPr lang="en-GB" dirty="0"/>
              <a:t>J.J.</a:t>
            </a:r>
            <a:r>
              <a:rPr lang="ru-RU" dirty="0"/>
              <a:t> </a:t>
            </a:r>
            <a:r>
              <a:rPr lang="en-GB" dirty="0"/>
              <a:t>Shaughnessy, E.B</a:t>
            </a:r>
            <a:r>
              <a:rPr lang="ru-RU" dirty="0"/>
              <a:t> </a:t>
            </a:r>
            <a:r>
              <a:rPr lang="en-GB" dirty="0"/>
              <a:t>Zechmeister. J.S.</a:t>
            </a:r>
            <a:r>
              <a:rPr lang="ru-RU" dirty="0"/>
              <a:t> </a:t>
            </a:r>
            <a:r>
              <a:rPr lang="en-GB" dirty="0"/>
              <a:t>Zechmeister</a:t>
            </a:r>
            <a:r>
              <a:rPr lang="ru-RU" dirty="0"/>
              <a:t> </a:t>
            </a:r>
            <a:r>
              <a:rPr lang="en-GB" dirty="0"/>
              <a:t>a</a:t>
            </a:r>
            <a:r>
              <a:rPr lang="ru-RU" dirty="0"/>
              <a:t>.</a:t>
            </a:r>
            <a:r>
              <a:rPr lang="en-US" dirty="0"/>
              <a:t> o</a:t>
            </a:r>
            <a:r>
              <a:rPr lang="ru-RU" dirty="0"/>
              <a:t>.): </a:t>
            </a:r>
          </a:p>
          <a:p>
            <a:r>
              <a:rPr lang="ru-RU" dirty="0"/>
              <a:t> «думать о вещах, психологически», создавать концепты (идеи) и «</a:t>
            </a:r>
            <a:r>
              <a:rPr lang="ru-RU" dirty="0" err="1"/>
              <a:t>операциональные</a:t>
            </a:r>
            <a:r>
              <a:rPr lang="ru-RU" dirty="0"/>
              <a:t> определения», важность умений формулировки исследовательских вопросов, необходимость думать об определении точности и надежности получаемых знаний </a:t>
            </a:r>
          </a:p>
        </p:txBody>
      </p:sp>
    </p:spTree>
    <p:extLst>
      <p:ext uri="{BB962C8B-B14F-4D97-AF65-F5344CB8AC3E}">
        <p14:creationId xmlns:p14="http://schemas.microsoft.com/office/powerpoint/2010/main" val="1446873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7FC91F-5E19-431F-B148-D5BE41F0B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6632"/>
            <a:ext cx="7467600" cy="936104"/>
          </a:xfrm>
        </p:spPr>
        <p:txBody>
          <a:bodyPr>
            <a:normAutofit/>
          </a:bodyPr>
          <a:lstStyle/>
          <a:p>
            <a:pPr algn="ctr"/>
            <a:r>
              <a:rPr lang="ru-RU" sz="2400" b="1" cap="all" dirty="0">
                <a:ln w="5000" cmpd="sng">
                  <a:solidFill>
                    <a:srgbClr val="6EA0B0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gradFill>
                  <a:gsLst>
                    <a:gs pos="0">
                      <a:srgbClr val="6EA0B0">
                        <a:tint val="63000"/>
                        <a:satMod val="255000"/>
                      </a:srgbClr>
                    </a:gs>
                    <a:gs pos="9000">
                      <a:srgbClr val="6EA0B0">
                        <a:tint val="63000"/>
                        <a:satMod val="255000"/>
                      </a:srgbClr>
                    </a:gs>
                    <a:gs pos="53000">
                      <a:srgbClr val="6EA0B0">
                        <a:shade val="60000"/>
                        <a:satMod val="100000"/>
                      </a:srgbClr>
                    </a:gs>
                    <a:gs pos="90000">
                      <a:srgbClr val="6EA0B0">
                        <a:tint val="63000"/>
                        <a:satMod val="255000"/>
                      </a:srgbClr>
                    </a:gs>
                    <a:gs pos="100000">
                      <a:srgbClr val="6EA0B0">
                        <a:tint val="63000"/>
                        <a:satMod val="255000"/>
                      </a:srgb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Основные компоненты научно-логического аппарата исследования (НЛА)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35EB493-CE36-4A33-95FD-E3A8D47620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688632"/>
          </a:xfrm>
        </p:spPr>
        <p:txBody>
          <a:bodyPr>
            <a:noAutofit/>
          </a:bodyPr>
          <a:lstStyle/>
          <a:p>
            <a:r>
              <a:rPr lang="ru-RU" sz="2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Актуальность</a:t>
            </a:r>
            <a:r>
              <a:rPr lang="ru-RU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исследования: кому, почему, и для чего нужно искомое научное знание</a:t>
            </a:r>
          </a:p>
          <a:p>
            <a:r>
              <a:rPr lang="ru-RU" sz="2200" dirty="0">
                <a:solidFill>
                  <a:srgbClr val="FF0000"/>
                </a:solidFill>
                <a:latin typeface="Times New Roman" panose="02020603050405020304" pitchFamily="18" charset="0"/>
              </a:rPr>
              <a:t>Проблема</a:t>
            </a:r>
            <a:r>
              <a:rPr lang="ru-RU" sz="2200" dirty="0">
                <a:latin typeface="Times New Roman" panose="02020603050405020304" pitchFamily="18" charset="0"/>
              </a:rPr>
              <a:t> исследования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что мы знаем о нашем незнании и что пытаемся узнать об этом</a:t>
            </a:r>
          </a:p>
          <a:p>
            <a:r>
              <a:rPr lang="ru-RU" sz="2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</a:t>
            </a:r>
            <a:r>
              <a:rPr lang="ru-RU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исследования: выраженное в названии описание содержания исследования</a:t>
            </a:r>
          </a:p>
          <a:p>
            <a:r>
              <a:rPr lang="ru-RU" sz="2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Объект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исследования: фрагмент феномена, отраженного в предметной области науки</a:t>
            </a:r>
          </a:p>
          <a:p>
            <a:r>
              <a:rPr lang="ru-RU" sz="2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Предмет</a:t>
            </a:r>
            <a:r>
              <a:rPr lang="ru-RU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исследования: сторона, позиция, с которой исследователь изучает избранный объект</a:t>
            </a:r>
          </a:p>
          <a:p>
            <a:r>
              <a:rPr lang="ru-RU" sz="2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Цель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исследования: описание представления будущего результата</a:t>
            </a:r>
          </a:p>
          <a:p>
            <a:r>
              <a:rPr lang="ru-RU" sz="2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Гипотеза</a:t>
            </a:r>
            <a:r>
              <a:rPr lang="ru-RU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исследования: предположение о том, каково решение проблемы и достижение цели</a:t>
            </a:r>
          </a:p>
          <a:p>
            <a:r>
              <a:rPr lang="ru-RU" sz="2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Задачи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исследования: система действий, обеспечивающая достижение цели и доказательство гипотезы</a:t>
            </a:r>
            <a:endParaRPr lang="ru-RU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299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EABEA6-4935-4090-B5E5-87EEDD102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16632"/>
            <a:ext cx="7467600" cy="49006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cap="all" dirty="0">
                <a:ln w="5000" cmpd="sng">
                  <a:solidFill>
                    <a:srgbClr val="6EA0B0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gradFill>
                  <a:gsLst>
                    <a:gs pos="0">
                      <a:srgbClr val="6EA0B0">
                        <a:tint val="63000"/>
                        <a:satMod val="255000"/>
                      </a:srgbClr>
                    </a:gs>
                    <a:gs pos="9000">
                      <a:srgbClr val="6EA0B0">
                        <a:tint val="63000"/>
                        <a:satMod val="255000"/>
                      </a:srgbClr>
                    </a:gs>
                    <a:gs pos="53000">
                      <a:srgbClr val="6EA0B0">
                        <a:shade val="60000"/>
                        <a:satMod val="100000"/>
                      </a:srgbClr>
                    </a:gs>
                    <a:gs pos="90000">
                      <a:srgbClr val="6EA0B0">
                        <a:tint val="63000"/>
                        <a:satMod val="255000"/>
                      </a:srgbClr>
                    </a:gs>
                    <a:gs pos="100000">
                      <a:srgbClr val="6EA0B0">
                        <a:tint val="63000"/>
                        <a:satMod val="255000"/>
                      </a:srgb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Методологическая компетентность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51BF7F7-2E8A-47A0-B72B-E2C7F91E16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692696"/>
            <a:ext cx="8856984" cy="6165304"/>
          </a:xfrm>
        </p:spPr>
        <p:txBody>
          <a:bodyPr>
            <a:normAutofit fontScale="92500"/>
          </a:bodyPr>
          <a:lstStyle/>
          <a:p>
            <a:pPr marL="36576" indent="0">
              <a:buNone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Концепт мышления, сформированный на научно обоснованной системе категорий и понятий, позволяющий создавать в индивидуальном сознании модели ориентировочной основы действий по получению достоверных научных знаний</a:t>
            </a:r>
          </a:p>
          <a:p>
            <a:pPr marL="36576" indent="0">
              <a:buNone/>
            </a:pP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6576" indent="0">
              <a:buNone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етодологическая компетентность выражается в комплексе способностей и умений, обеспечивающих обобщенные ориентировки при постановке и решении всех возможных задач, возникающих в трудовой деятельности</a:t>
            </a:r>
          </a:p>
          <a:p>
            <a:pPr marL="36576" indent="0">
              <a:buNone/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Основными структурными компонентами  методологической компетентности являются:</a:t>
            </a:r>
          </a:p>
          <a:p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Умения </a:t>
            </a:r>
            <a:r>
              <a:rPr lang="ru-RU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определять причинно-следственных отношения 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связях феноменов, входящих в предмет исследования (в условия и цели решаемых профессиональных задач).</a:t>
            </a:r>
          </a:p>
          <a:p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Умения </a:t>
            </a:r>
            <a:r>
              <a:rPr lang="ru-RU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сохранять логические связи 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 имеющимся научным арсеналом и «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внутридеятельностной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 логики действий.</a:t>
            </a:r>
          </a:p>
          <a:p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Способность </a:t>
            </a:r>
            <a:r>
              <a:rPr lang="ru-RU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актуализировать известные теории, подходы, практические методики 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формулировании задач и поиске способов их решения; </a:t>
            </a:r>
          </a:p>
          <a:p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Способность </a:t>
            </a:r>
            <a:r>
              <a:rPr lang="ru-RU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интуитивно определять 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необходимые понятийные, схематические,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символьно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-метафорические семантические </a:t>
            </a:r>
            <a:r>
              <a:rPr lang="ru-RU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структуры и варианты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перекодирования информации, требующиеся для достижения намеченной цели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012258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4B5988-8AA7-4E96-A7AA-AA9BBFF39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6632"/>
            <a:ext cx="7467600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cap="all" dirty="0" err="1">
                <a:ln w="5000" cmpd="sng">
                  <a:solidFill>
                    <a:srgbClr val="6EA0B0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gradFill>
                  <a:gsLst>
                    <a:gs pos="0">
                      <a:srgbClr val="6EA0B0">
                        <a:tint val="63000"/>
                        <a:satMod val="255000"/>
                      </a:srgbClr>
                    </a:gs>
                    <a:gs pos="9000">
                      <a:srgbClr val="6EA0B0">
                        <a:tint val="63000"/>
                        <a:satMod val="255000"/>
                      </a:srgbClr>
                    </a:gs>
                    <a:gs pos="53000">
                      <a:srgbClr val="6EA0B0">
                        <a:shade val="60000"/>
                        <a:satMod val="100000"/>
                      </a:srgbClr>
                    </a:gs>
                    <a:gs pos="90000">
                      <a:srgbClr val="6EA0B0">
                        <a:tint val="63000"/>
                        <a:satMod val="255000"/>
                      </a:srgbClr>
                    </a:gs>
                    <a:gs pos="100000">
                      <a:srgbClr val="6EA0B0">
                        <a:tint val="63000"/>
                        <a:satMod val="255000"/>
                      </a:srgb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Понятийность</a:t>
            </a:r>
            <a:r>
              <a:rPr lang="ru-RU" sz="2800" b="1" cap="all" dirty="0">
                <a:ln w="5000" cmpd="sng">
                  <a:solidFill>
                    <a:srgbClr val="6EA0B0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gradFill>
                  <a:gsLst>
                    <a:gs pos="0">
                      <a:srgbClr val="6EA0B0">
                        <a:tint val="63000"/>
                        <a:satMod val="255000"/>
                      </a:srgbClr>
                    </a:gs>
                    <a:gs pos="9000">
                      <a:srgbClr val="6EA0B0">
                        <a:tint val="63000"/>
                        <a:satMod val="255000"/>
                      </a:srgbClr>
                    </a:gs>
                    <a:gs pos="53000">
                      <a:srgbClr val="6EA0B0">
                        <a:shade val="60000"/>
                        <a:satMod val="100000"/>
                      </a:srgbClr>
                    </a:gs>
                    <a:gs pos="90000">
                      <a:srgbClr val="6EA0B0">
                        <a:tint val="63000"/>
                        <a:satMod val="255000"/>
                      </a:srgbClr>
                    </a:gs>
                    <a:gs pos="100000">
                      <a:srgbClr val="6EA0B0">
                        <a:tint val="63000"/>
                        <a:satMod val="255000"/>
                      </a:srgb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 профессионального мышления (ППМ)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92CE230-F7A2-4ECF-A45F-837BFBE5A8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24744"/>
            <a:ext cx="9036496" cy="573325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ru-RU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Психический механизм, обеспечивающий «</a:t>
            </a:r>
            <a:r>
              <a:rPr lang="ru-RU" sz="20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методологичность</a:t>
            </a:r>
            <a:r>
              <a:rPr lang="ru-RU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 мышления и формирование профессиональных компетенций, их актуализацию при решении конкретных профессиональных задач, возникающих в разнообразных ситуациях</a:t>
            </a:r>
          </a:p>
          <a:p>
            <a:pPr marL="36576" indent="0">
              <a:buNone/>
            </a:pPr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Работа практического мышления в основном направлена на разрешение частных конкретных задач, тогда как работа теоретического мышления направлена в основном на нахождение общих закономерностей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(Б.М. Теплов)</a:t>
            </a:r>
          </a:p>
          <a:p>
            <a:r>
              <a:rPr lang="ru-RU" sz="2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Практическая (эмпирическая) ППМ 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основана на структурно-содержательных представлениях, ситуационных («здесь и сейчас») признаках </a:t>
            </a:r>
            <a:r>
              <a:rPr lang="ru-RU" sz="2000" dirty="0">
                <a:latin typeface="Times New Roman" panose="02020603050405020304" pitchFamily="18" charset="0"/>
              </a:rPr>
              <a:t>и эмпирических свойствах объектов. Востребована в практической деятельности, когда нужно представить себе непосредственные способы действий, направленных на получение объективно устанавливаемого результата. </a:t>
            </a:r>
          </a:p>
          <a:p>
            <a:r>
              <a:rPr lang="ru-RU" sz="2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Теоретическая ППМ 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отражает генезис объектов и самих понятий, вскрывает сущность процессов изменений объектов и их взаимодействий. При этом логические операции мышления невозможно провести правильно, если используемые понятия не опираются на эмпирическую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понятийность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4919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Autofit/>
          </a:bodyPr>
          <a:lstStyle/>
          <a:p>
            <a:pPr algn="ctr"/>
            <a:r>
              <a:rPr lang="ru-RU" sz="2800" b="1" cap="all" dirty="0">
                <a:ln w="5000" cmpd="sng">
                  <a:solidFill>
                    <a:srgbClr val="6EA0B0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gradFill>
                  <a:gsLst>
                    <a:gs pos="0">
                      <a:srgbClr val="6EA0B0">
                        <a:tint val="63000"/>
                        <a:satMod val="255000"/>
                      </a:srgbClr>
                    </a:gs>
                    <a:gs pos="9000">
                      <a:srgbClr val="6EA0B0">
                        <a:tint val="63000"/>
                        <a:satMod val="255000"/>
                      </a:srgbClr>
                    </a:gs>
                    <a:gs pos="53000">
                      <a:srgbClr val="6EA0B0">
                        <a:shade val="60000"/>
                        <a:satMod val="100000"/>
                      </a:srgbClr>
                    </a:gs>
                    <a:gs pos="90000">
                      <a:srgbClr val="6EA0B0">
                        <a:tint val="63000"/>
                        <a:satMod val="255000"/>
                      </a:srgbClr>
                    </a:gs>
                    <a:gs pos="100000">
                      <a:srgbClr val="6EA0B0">
                        <a:tint val="63000"/>
                        <a:satMod val="255000"/>
                      </a:srgb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Уровни профессионализированного профессионального мышления (ППМ)</a:t>
            </a:r>
            <a:endParaRPr lang="ru-RU" sz="2800" dirty="0"/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38CEDB15-C6F4-4EEA-959C-CDEF18F56F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0788520"/>
              </p:ext>
            </p:extLst>
          </p:nvPr>
        </p:nvGraphicFramePr>
        <p:xfrm>
          <a:off x="0" y="1013116"/>
          <a:ext cx="9144000" cy="58978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70738">
                  <a:extLst>
                    <a:ext uri="{9D8B030D-6E8A-4147-A177-3AD203B41FA5}">
                      <a16:colId xmlns:a16="http://schemas.microsoft.com/office/drawing/2014/main" val="2878769219"/>
                    </a:ext>
                  </a:extLst>
                </a:gridCol>
                <a:gridCol w="6773262">
                  <a:extLst>
                    <a:ext uri="{9D8B030D-6E8A-4147-A177-3AD203B41FA5}">
                      <a16:colId xmlns:a16="http://schemas.microsoft.com/office/drawing/2014/main" val="983867722"/>
                    </a:ext>
                  </a:extLst>
                </a:gridCol>
              </a:tblGrid>
              <a:tr h="36009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Уровень ППМ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5059" marR="150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Характеристика уровня ППМ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5059" marR="15059" marT="0" marB="0"/>
                </a:tc>
                <a:extLst>
                  <a:ext uri="{0D108BD9-81ED-4DB2-BD59-A6C34878D82A}">
                    <a16:rowId xmlns:a16="http://schemas.microsoft.com/office/drawing/2014/main" val="92261586"/>
                  </a:ext>
                </a:extLst>
              </a:tr>
              <a:tr h="777259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50000"/>
                        </a:lnSpc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ru-RU" sz="1600" dirty="0">
                          <a:effectLst/>
                        </a:rPr>
                        <a:t>Обыденный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5059" marR="150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Понятия отождествляются со словами, без понимания их места в системе понятий, описывающих определенную реальность; в основе представления лежит нерасчлененный образ, сформированный на основе индивидуального опыта.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5059" marR="15059" marT="0" marB="0"/>
                </a:tc>
                <a:extLst>
                  <a:ext uri="{0D108BD9-81ED-4DB2-BD59-A6C34878D82A}">
                    <a16:rowId xmlns:a16="http://schemas.microsoft.com/office/drawing/2014/main" val="2645905793"/>
                  </a:ext>
                </a:extLst>
              </a:tr>
              <a:tr h="1485261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50000"/>
                        </a:lnSpc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ru-RU" sz="1600" dirty="0">
                          <a:effectLst/>
                        </a:rPr>
                        <a:t>Формальный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5059" marR="150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Есть представление о родовидовых характеристиках понятий, но нет осознанно синтезированного целостного образа, представления, позволяющего видеть систему понятий в их связях с объектами.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5059" marR="15059" marT="0" marB="0"/>
                </a:tc>
                <a:extLst>
                  <a:ext uri="{0D108BD9-81ED-4DB2-BD59-A6C34878D82A}">
                    <a16:rowId xmlns:a16="http://schemas.microsoft.com/office/drawing/2014/main" val="3481400179"/>
                  </a:ext>
                </a:extLst>
              </a:tr>
              <a:tr h="1249261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50000"/>
                        </a:lnSpc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ru-RU" sz="1600" dirty="0">
                          <a:effectLst/>
                        </a:rPr>
                        <a:t>Содержательный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5059" marR="150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Есть представление о содержании и объеме понятий, о способах решения задач с профессиональной позиции. Умозаключения выстраиваются на основе обращения к сущности объектов, связь понятий осознана.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5059" marR="15059" marT="0" marB="0"/>
                </a:tc>
                <a:extLst>
                  <a:ext uri="{0D108BD9-81ED-4DB2-BD59-A6C34878D82A}">
                    <a16:rowId xmlns:a16="http://schemas.microsoft.com/office/drawing/2014/main" val="412620098"/>
                  </a:ext>
                </a:extLst>
              </a:tr>
              <a:tr h="1485261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50000"/>
                        </a:lnSpc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ru-RU" sz="1600" dirty="0">
                          <a:effectLst/>
                        </a:rPr>
                        <a:t>Системно-холистический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5059" marR="1505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Появляется способность увидеть целое в частях, часть в целом. Понятия начинают соотноситься по «вертикали» и «горизонтали и включаться в деятельность на основе выделенных единиц анализа, отражающих сущностные свойства связей понятий, которые выстраиваются как целостность с действиями под задачу.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5059" marR="15059" marT="0" marB="0"/>
                </a:tc>
                <a:extLst>
                  <a:ext uri="{0D108BD9-81ED-4DB2-BD59-A6C34878D82A}">
                    <a16:rowId xmlns:a16="http://schemas.microsoft.com/office/drawing/2014/main" val="34626984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6AEA66-8873-4D17-A43A-BBD0A0799F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116632"/>
            <a:ext cx="8568952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cap="all" dirty="0">
                <a:ln w="5000" cmpd="sng">
                  <a:solidFill>
                    <a:srgbClr val="6EA0B0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gradFill>
                  <a:gsLst>
                    <a:gs pos="0">
                      <a:srgbClr val="6EA0B0">
                        <a:tint val="63000"/>
                        <a:satMod val="255000"/>
                      </a:srgbClr>
                    </a:gs>
                    <a:gs pos="9000">
                      <a:srgbClr val="6EA0B0">
                        <a:tint val="63000"/>
                        <a:satMod val="255000"/>
                      </a:srgbClr>
                    </a:gs>
                    <a:gs pos="53000">
                      <a:srgbClr val="6EA0B0">
                        <a:shade val="60000"/>
                        <a:satMod val="100000"/>
                      </a:srgbClr>
                    </a:gs>
                    <a:gs pos="90000">
                      <a:srgbClr val="6EA0B0">
                        <a:tint val="63000"/>
                        <a:satMod val="255000"/>
                      </a:srgbClr>
                    </a:gs>
                    <a:gs pos="100000">
                      <a:srgbClr val="6EA0B0">
                        <a:tint val="63000"/>
                        <a:satMod val="255000"/>
                      </a:srgb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Система методических ориентиров, нацеленных на формирование методологической компетентности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D98E4B-32FC-4D0A-B18F-C9F9F111E9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980728"/>
            <a:ext cx="8856984" cy="5877272"/>
          </a:xfrm>
        </p:spPr>
        <p:txBody>
          <a:bodyPr>
            <a:normAutofit fontScale="32500" lnSpcReduction="20000"/>
          </a:bodyPr>
          <a:lstStyle/>
          <a:p>
            <a:pPr marL="36576" indent="0">
              <a:buNone/>
            </a:pPr>
            <a:r>
              <a:rPr lang="ru-RU" sz="4500" dirty="0"/>
              <a:t>1) Стимулирование понимания выражаемой в понятиях сущности психологических и педагогических явлений:</a:t>
            </a:r>
          </a:p>
          <a:p>
            <a:r>
              <a:rPr lang="ru-RU" sz="3700" dirty="0"/>
              <a:t>– путем </a:t>
            </a:r>
            <a:r>
              <a:rPr lang="ru-RU" sz="3700" dirty="0">
                <a:solidFill>
                  <a:srgbClr val="FF0000"/>
                </a:solidFill>
              </a:rPr>
              <a:t>формулировки определений </a:t>
            </a:r>
            <a:r>
              <a:rPr lang="ru-RU" sz="3700" dirty="0"/>
              <a:t>через ближайший род и вид;</a:t>
            </a:r>
          </a:p>
          <a:p>
            <a:r>
              <a:rPr lang="ru-RU" sz="3700" dirty="0"/>
              <a:t>– через «</a:t>
            </a:r>
            <a:r>
              <a:rPr lang="ru-RU" sz="3700" dirty="0">
                <a:solidFill>
                  <a:srgbClr val="FF0000"/>
                </a:solidFill>
              </a:rPr>
              <a:t>понятийную интерпретацию</a:t>
            </a:r>
            <a:r>
              <a:rPr lang="ru-RU" sz="3700" dirty="0"/>
              <a:t>»: осуществлялся перевод описания ситуации с обыденного языка на понятийный; </a:t>
            </a:r>
          </a:p>
          <a:p>
            <a:r>
              <a:rPr lang="ru-RU" sz="3700" dirty="0"/>
              <a:t>– постановкой </a:t>
            </a:r>
            <a:r>
              <a:rPr lang="ru-RU" sz="3700" dirty="0">
                <a:solidFill>
                  <a:srgbClr val="FF0000"/>
                </a:solidFill>
              </a:rPr>
              <a:t>вопросов по сопоставлению и сравнению понятий</a:t>
            </a:r>
            <a:r>
              <a:rPr lang="ru-RU" sz="3700" dirty="0"/>
              <a:t>, вы-являющих их связи с сущностными признаками отображаемых объектов и с другими понятиями; </a:t>
            </a:r>
          </a:p>
          <a:p>
            <a:r>
              <a:rPr lang="ru-RU" sz="3700" dirty="0"/>
              <a:t>– через </a:t>
            </a:r>
            <a:r>
              <a:rPr lang="ru-RU" sz="3700" dirty="0">
                <a:solidFill>
                  <a:srgbClr val="FF0000"/>
                </a:solidFill>
              </a:rPr>
              <a:t>категоризацию</a:t>
            </a:r>
            <a:r>
              <a:rPr lang="ru-RU" sz="3700" dirty="0"/>
              <a:t>: проводился поиск близких по смыслу слов и терминов, отображающих свойства рассматриваемого объекта, для </a:t>
            </a:r>
            <a:r>
              <a:rPr lang="ru-RU" sz="3700" dirty="0" err="1"/>
              <a:t>опреде-ления</a:t>
            </a:r>
            <a:r>
              <a:rPr lang="ru-RU" sz="3700" dirty="0"/>
              <a:t> места данного понятия в системе понятий; </a:t>
            </a:r>
          </a:p>
          <a:p>
            <a:r>
              <a:rPr lang="ru-RU" sz="3700" dirty="0"/>
              <a:t>– предлагая построить «</a:t>
            </a:r>
            <a:r>
              <a:rPr lang="ru-RU" sz="3700" dirty="0">
                <a:solidFill>
                  <a:srgbClr val="FF0000"/>
                </a:solidFill>
              </a:rPr>
              <a:t>лестницу абстракций</a:t>
            </a:r>
            <a:r>
              <a:rPr lang="ru-RU" sz="3700" dirty="0"/>
              <a:t>»: описать объекты, их взаимодействие, охарактеризовать процесс «прогрессией категорий, каждая из которых содержится в более высокой абстрактной категории» [16, p. 249] </a:t>
            </a:r>
          </a:p>
          <a:p>
            <a:r>
              <a:rPr lang="ru-RU" sz="3700" dirty="0"/>
              <a:t>– путем выявления </a:t>
            </a:r>
            <a:r>
              <a:rPr lang="ru-RU" sz="3700" dirty="0">
                <a:solidFill>
                  <a:srgbClr val="FF0000"/>
                </a:solidFill>
              </a:rPr>
              <a:t>логических отношений причинности </a:t>
            </a:r>
            <a:r>
              <a:rPr lang="ru-RU" sz="3700" dirty="0"/>
              <a:t>и др. </a:t>
            </a:r>
          </a:p>
          <a:p>
            <a:pPr marL="36576" indent="0">
              <a:buNone/>
            </a:pPr>
            <a:r>
              <a:rPr lang="ru-RU" sz="4500" dirty="0"/>
              <a:t>2) Нацеленность на формирование умений опираться на понятия при связывании сущностных характеристик отражаемых объектов с содержанием и порядком компонентов НЛА. </a:t>
            </a:r>
          </a:p>
          <a:p>
            <a:r>
              <a:rPr lang="ru-RU" sz="3700" dirty="0"/>
              <a:t>Студентам предлагались задания на </a:t>
            </a:r>
            <a:r>
              <a:rPr lang="ru-RU" sz="3700" dirty="0">
                <a:solidFill>
                  <a:srgbClr val="FF0000"/>
                </a:solidFill>
              </a:rPr>
              <a:t>описание в основных понятиях и обоснование структуры действий</a:t>
            </a:r>
            <a:r>
              <a:rPr lang="ru-RU" sz="3700" dirty="0"/>
              <a:t>; задания на выделение связей между целями решаемой задачи и их понятийным изложением и т.д. </a:t>
            </a:r>
          </a:p>
          <a:p>
            <a:pPr marL="36576" indent="0">
              <a:buNone/>
            </a:pPr>
            <a:r>
              <a:rPr lang="ru-RU" sz="4500" dirty="0"/>
              <a:t>3) Обучение студентов выстраиванию системы действий на основе сопоставления проблемы, цели и гипотезы исследования с возможностями увидеть разные стороны отражаемых в понятиях объектов, соразмерить с ними систему действий. </a:t>
            </a:r>
          </a:p>
          <a:p>
            <a:r>
              <a:rPr lang="ru-RU" sz="3700" dirty="0"/>
              <a:t>Студентам предлагалось, например, </a:t>
            </a:r>
            <a:r>
              <a:rPr lang="ru-RU" sz="3700" dirty="0">
                <a:solidFill>
                  <a:srgbClr val="FF0000"/>
                </a:solidFill>
              </a:rPr>
              <a:t>сопоставить отраженные в понятиях свойства объектов с их эмпирически выявляемыми признаками</a:t>
            </a:r>
            <a:r>
              <a:rPr lang="ru-RU" sz="3700" dirty="0"/>
              <a:t>. Кроме того, давались задания и вопросы на понятийное осмысление постановки цели, планирования действий, оценки возможных результатов и др.</a:t>
            </a:r>
          </a:p>
          <a:p>
            <a:pPr marL="36576" indent="0">
              <a:buNone/>
            </a:pPr>
            <a:r>
              <a:rPr lang="ru-RU" sz="4600" dirty="0"/>
              <a:t>4) Обязательное включение во все учебные взаимодействия приемов и вопросов, приводящих студента к необходимости: </a:t>
            </a:r>
          </a:p>
          <a:p>
            <a:r>
              <a:rPr lang="ru-RU" sz="37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определять причинно-следственных отношения </a:t>
            </a:r>
            <a:r>
              <a:rPr lang="ru-RU" sz="3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связях феноменов, входящих в предмет исследования (в условия и цели решаемых профессиональных задач).</a:t>
            </a:r>
          </a:p>
          <a:p>
            <a:r>
              <a:rPr lang="ru-RU" sz="37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сохранять логические связи </a:t>
            </a:r>
            <a:r>
              <a:rPr lang="ru-RU" sz="3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 имеющимся научным арсеналом и «</a:t>
            </a:r>
            <a:r>
              <a:rPr lang="ru-RU" sz="37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внутридеятельностной</a:t>
            </a:r>
            <a:r>
              <a:rPr lang="ru-RU" sz="3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 логики действий.</a:t>
            </a:r>
          </a:p>
          <a:p>
            <a:r>
              <a:rPr lang="ru-RU" sz="37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актуализировать известные теории, подходы, практические методики </a:t>
            </a:r>
            <a:r>
              <a:rPr lang="ru-RU" sz="3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формулировании задач и поиске способов их решения; </a:t>
            </a:r>
          </a:p>
          <a:p>
            <a:r>
              <a:rPr lang="ru-RU" sz="37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интуитивно определять </a:t>
            </a:r>
            <a:r>
              <a:rPr lang="ru-RU" sz="3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необходимые понятийные, схематические, </a:t>
            </a:r>
            <a:r>
              <a:rPr lang="ru-RU" sz="37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символьно</a:t>
            </a:r>
            <a:r>
              <a:rPr lang="ru-RU" sz="3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-метафорические семантические </a:t>
            </a:r>
            <a:r>
              <a:rPr lang="ru-RU" sz="37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структуры и варианты</a:t>
            </a:r>
            <a:r>
              <a:rPr lang="ru-RU" sz="3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перекодирования информации, требующиеся для достижения намеченной цели</a:t>
            </a:r>
            <a:endParaRPr lang="ru-RU" sz="37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03241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0081" y="207963"/>
            <a:ext cx="7886700" cy="106079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cap="all" dirty="0">
                <a:ln w="5000" cmpd="sng">
                  <a:solidFill>
                    <a:srgbClr val="6EA0B0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gradFill>
                  <a:gsLst>
                    <a:gs pos="0">
                      <a:srgbClr val="6EA0B0">
                        <a:tint val="63000"/>
                        <a:satMod val="255000"/>
                      </a:srgbClr>
                    </a:gs>
                    <a:gs pos="9000">
                      <a:srgbClr val="6EA0B0">
                        <a:tint val="63000"/>
                        <a:satMod val="255000"/>
                      </a:srgbClr>
                    </a:gs>
                    <a:gs pos="53000">
                      <a:srgbClr val="6EA0B0">
                        <a:shade val="60000"/>
                        <a:satMod val="100000"/>
                      </a:srgbClr>
                    </a:gs>
                    <a:gs pos="90000">
                      <a:srgbClr val="6EA0B0">
                        <a:tint val="63000"/>
                        <a:satMod val="255000"/>
                      </a:srgbClr>
                    </a:gs>
                    <a:gs pos="100000">
                      <a:srgbClr val="6EA0B0">
                        <a:tint val="63000"/>
                        <a:satMod val="255000"/>
                      </a:srgb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Изучение сдвигов в освоении НЛА исследований</a:t>
            </a:r>
            <a:br>
              <a:rPr lang="ru-RU" sz="2800" b="1" cap="all" dirty="0">
                <a:ln w="5000" cmpd="sng">
                  <a:solidFill>
                    <a:srgbClr val="6EA0B0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gradFill>
                  <a:gsLst>
                    <a:gs pos="0">
                      <a:srgbClr val="6EA0B0">
                        <a:tint val="63000"/>
                        <a:satMod val="255000"/>
                      </a:srgbClr>
                    </a:gs>
                    <a:gs pos="9000">
                      <a:srgbClr val="6EA0B0">
                        <a:tint val="63000"/>
                        <a:satMod val="255000"/>
                      </a:srgbClr>
                    </a:gs>
                    <a:gs pos="53000">
                      <a:srgbClr val="6EA0B0">
                        <a:shade val="60000"/>
                        <a:satMod val="100000"/>
                      </a:srgbClr>
                    </a:gs>
                    <a:gs pos="90000">
                      <a:srgbClr val="6EA0B0">
                        <a:tint val="63000"/>
                        <a:satMod val="255000"/>
                      </a:srgbClr>
                    </a:gs>
                    <a:gs pos="100000">
                      <a:srgbClr val="6EA0B0">
                        <a:tint val="63000"/>
                        <a:satMod val="255000"/>
                      </a:srgb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</a:br>
            <a:r>
              <a:rPr lang="ru-RU" sz="2800" b="1" cap="all" dirty="0">
                <a:ln w="5000" cmpd="sng">
                  <a:solidFill>
                    <a:srgbClr val="6EA0B0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gradFill>
                  <a:gsLst>
                    <a:gs pos="0">
                      <a:srgbClr val="6EA0B0">
                        <a:tint val="63000"/>
                        <a:satMod val="255000"/>
                      </a:srgbClr>
                    </a:gs>
                    <a:gs pos="9000">
                      <a:srgbClr val="6EA0B0">
                        <a:tint val="63000"/>
                        <a:satMod val="255000"/>
                      </a:srgbClr>
                    </a:gs>
                    <a:gs pos="53000">
                      <a:srgbClr val="6EA0B0">
                        <a:shade val="60000"/>
                        <a:satMod val="100000"/>
                      </a:srgbClr>
                    </a:gs>
                    <a:gs pos="90000">
                      <a:srgbClr val="6EA0B0">
                        <a:tint val="63000"/>
                        <a:satMod val="255000"/>
                      </a:srgbClr>
                    </a:gs>
                    <a:gs pos="100000">
                      <a:srgbClr val="6EA0B0">
                        <a:tint val="63000"/>
                        <a:satMod val="255000"/>
                      </a:srgb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(фрагмент таблицы учета)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5577974"/>
              </p:ext>
            </p:extLst>
          </p:nvPr>
        </p:nvGraphicFramePr>
        <p:xfrm>
          <a:off x="179511" y="1428751"/>
          <a:ext cx="8640960" cy="51435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446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52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52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06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683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369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5179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Респонденты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Анализ автореферата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Составление НЛА по теме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Уровень интенсивности работы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Анализ автореферата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Составление НЛА по теме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255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А.К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255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А.М.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255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А.Р.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255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Б.С.-1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255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Б.С.-2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255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В.А.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255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В.Д.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255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В.О.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3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3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3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255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Д.Н.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255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Ж.Н.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96584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05273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cap="all" dirty="0">
                <a:ln w="5000" cmpd="sng">
                  <a:solidFill>
                    <a:srgbClr val="6EA0B0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gradFill>
                  <a:gsLst>
                    <a:gs pos="0">
                      <a:srgbClr val="6EA0B0">
                        <a:tint val="63000"/>
                        <a:satMod val="255000"/>
                      </a:srgbClr>
                    </a:gs>
                    <a:gs pos="9000">
                      <a:srgbClr val="6EA0B0">
                        <a:tint val="63000"/>
                        <a:satMod val="255000"/>
                      </a:srgbClr>
                    </a:gs>
                    <a:gs pos="53000">
                      <a:srgbClr val="6EA0B0">
                        <a:shade val="60000"/>
                        <a:satMod val="100000"/>
                      </a:srgbClr>
                    </a:gs>
                    <a:gs pos="90000">
                      <a:srgbClr val="6EA0B0">
                        <a:tint val="63000"/>
                        <a:satMod val="255000"/>
                      </a:srgbClr>
                    </a:gs>
                    <a:gs pos="100000">
                      <a:srgbClr val="6EA0B0">
                        <a:tint val="63000"/>
                        <a:satMod val="255000"/>
                      </a:srgb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Уровни практической </a:t>
            </a:r>
            <a:r>
              <a:rPr lang="ru-RU" sz="2800" b="1" cap="all" dirty="0" err="1">
                <a:ln w="5000" cmpd="sng">
                  <a:solidFill>
                    <a:srgbClr val="6EA0B0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gradFill>
                  <a:gsLst>
                    <a:gs pos="0">
                      <a:srgbClr val="6EA0B0">
                        <a:tint val="63000"/>
                        <a:satMod val="255000"/>
                      </a:srgbClr>
                    </a:gs>
                    <a:gs pos="9000">
                      <a:srgbClr val="6EA0B0">
                        <a:tint val="63000"/>
                        <a:satMod val="255000"/>
                      </a:srgbClr>
                    </a:gs>
                    <a:gs pos="53000">
                      <a:srgbClr val="6EA0B0">
                        <a:shade val="60000"/>
                        <a:satMod val="100000"/>
                      </a:srgbClr>
                    </a:gs>
                    <a:gs pos="90000">
                      <a:srgbClr val="6EA0B0">
                        <a:tint val="63000"/>
                        <a:satMod val="255000"/>
                      </a:srgbClr>
                    </a:gs>
                    <a:gs pos="100000">
                      <a:srgbClr val="6EA0B0">
                        <a:tint val="63000"/>
                        <a:satMod val="255000"/>
                      </a:srgb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понятийности</a:t>
            </a:r>
            <a:r>
              <a:rPr lang="ru-RU" sz="2800" b="1" cap="all" dirty="0">
                <a:ln w="5000" cmpd="sng">
                  <a:solidFill>
                    <a:srgbClr val="6EA0B0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gradFill>
                  <a:gsLst>
                    <a:gs pos="0">
                      <a:srgbClr val="6EA0B0">
                        <a:tint val="63000"/>
                        <a:satMod val="255000"/>
                      </a:srgbClr>
                    </a:gs>
                    <a:gs pos="9000">
                      <a:srgbClr val="6EA0B0">
                        <a:tint val="63000"/>
                        <a:satMod val="255000"/>
                      </a:srgbClr>
                    </a:gs>
                    <a:gs pos="53000">
                      <a:srgbClr val="6EA0B0">
                        <a:shade val="60000"/>
                        <a:satMod val="100000"/>
                      </a:srgbClr>
                    </a:gs>
                    <a:gs pos="90000">
                      <a:srgbClr val="6EA0B0">
                        <a:tint val="63000"/>
                        <a:satMod val="255000"/>
                      </a:srgbClr>
                    </a:gs>
                    <a:gs pos="100000">
                      <a:srgbClr val="6EA0B0">
                        <a:tint val="63000"/>
                        <a:satMod val="255000"/>
                      </a:srgb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 будущих педагогов-психологов (в процентах от числа исследованных)</a:t>
            </a:r>
            <a:endParaRPr lang="ru-RU" sz="2800" dirty="0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1DDCF7B7-3355-4274-BDA1-9A56ADD5AF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3312" y="256490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" name="Picture 1">
            <a:extLst>
              <a:ext uri="{FF2B5EF4-FFF2-40B4-BE49-F238E27FC236}">
                <a16:creationId xmlns:a16="http://schemas.microsoft.com/office/drawing/2014/main" id="{EE48EE57-9641-4432-88D9-16C57A7745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3302" y="1254869"/>
            <a:ext cx="9287302" cy="5126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2252</TotalTime>
  <Words>2235</Words>
  <Application>Microsoft Office PowerPoint</Application>
  <PresentationFormat>Экран (4:3)</PresentationFormat>
  <Paragraphs>162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Franklin Gothic Book</vt:lpstr>
      <vt:lpstr>Times New Roman</vt:lpstr>
      <vt:lpstr>Wingdings 2</vt:lpstr>
      <vt:lpstr>Техническая</vt:lpstr>
      <vt:lpstr>Освоение студентами методологических основ психолого-педагогических исследований </vt:lpstr>
      <vt:lpstr>Теоретические ориентиры определения содержания методологии исследований </vt:lpstr>
      <vt:lpstr>Основные компоненты научно-логического аппарата исследования (НЛА)</vt:lpstr>
      <vt:lpstr>Методологическая компетентность</vt:lpstr>
      <vt:lpstr>Понятийность профессионального мышления (ППМ)</vt:lpstr>
      <vt:lpstr>Уровни профессионализированного профессионального мышления (ППМ)</vt:lpstr>
      <vt:lpstr>Система методических ориентиров, нацеленных на формирование методологической компетентности</vt:lpstr>
      <vt:lpstr>Изучение сдвигов в освоении НЛА исследований (фрагмент таблицы учета)</vt:lpstr>
      <vt:lpstr>Уровни практической понятийности будущих педагогов-психологов (в процентах от числа исследованных)</vt:lpstr>
      <vt:lpstr>Уровни теоретической понятийности будущих педагогов-психологов (в процентах от числа исследованных)</vt:lpstr>
      <vt:lpstr>Типы студентов по характеру формирования Внутреннего плана действий по оформлению НЛА</vt:lpstr>
      <vt:lpstr>Основные факторы, влияющие на сформированность методологической компетентности </vt:lpstr>
      <vt:lpstr>Эмпирическая типология освоения студентами НЛА  исследования</vt:lpstr>
      <vt:lpstr>Публикации С.А. Гильманова, связанные с темой проблемного семинара</vt:lpstr>
      <vt:lpstr>Благодарю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Возможности и ограничения средств информационно-коммуникационных технологий в развитии мышления участников процесса обучения </dc:title>
  <cp:lastModifiedBy>Сергей Гильманов</cp:lastModifiedBy>
  <cp:revision>137</cp:revision>
  <dcterms:modified xsi:type="dcterms:W3CDTF">2021-01-16T15:20:20Z</dcterms:modified>
</cp:coreProperties>
</file>