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19"/>
  </p:notesMasterIdLst>
  <p:handoutMasterIdLst>
    <p:handoutMasterId r:id="rId20"/>
  </p:handoutMasterIdLst>
  <p:sldIdLst>
    <p:sldId id="258" r:id="rId3"/>
    <p:sldId id="282" r:id="rId4"/>
    <p:sldId id="291" r:id="rId5"/>
    <p:sldId id="292" r:id="rId6"/>
    <p:sldId id="293" r:id="rId7"/>
    <p:sldId id="262" r:id="rId8"/>
    <p:sldId id="260" r:id="rId9"/>
    <p:sldId id="296" r:id="rId10"/>
    <p:sldId id="297" r:id="rId11"/>
    <p:sldId id="300" r:id="rId12"/>
    <p:sldId id="289" r:id="rId13"/>
    <p:sldId id="290" r:id="rId14"/>
    <p:sldId id="298" r:id="rId15"/>
    <p:sldId id="299" r:id="rId16"/>
    <p:sldId id="294" r:id="rId17"/>
    <p:sldId id="261" r:id="rId18"/>
  </p:sldIdLst>
  <p:sldSz cx="12192000" cy="6858000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5" autoAdjust="0"/>
    <p:restoredTop sz="99822" autoAdjust="0"/>
  </p:normalViewPr>
  <p:slideViewPr>
    <p:cSldViewPr snapToGrid="0">
      <p:cViewPr>
        <p:scale>
          <a:sx n="124" d="100"/>
          <a:sy n="124" d="100"/>
        </p:scale>
        <p:origin x="-546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236AA-18CB-4C88-8B93-D554937BB750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4F7B5-7CA5-43EF-A3A0-CFABA121C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051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34D9B-BA21-418A-9F63-59FDA02A40BA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60" y="3229277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3D396-4303-474F-9BAD-46E10D84C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263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97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102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798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867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077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879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603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871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234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288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8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8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 anchorCtr="0">
            <a:noAutofit/>
          </a:bodyPr>
          <a:lstStyle>
            <a:lvl1pPr marL="0" indent="0" algn="ctr">
              <a:buNone/>
              <a:defRPr lang="en-US" sz="1400" dirty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год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5CC3762-ABEE-4B98-8C89-65B69C647D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74" y="1629000"/>
            <a:ext cx="768985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7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1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68198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30557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609601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368198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8130557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367758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8114274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609601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4367758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8114274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B2748EE8-DF71-465A-8F06-9B05A0B7A89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98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1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68198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30557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367758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8114274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C360FB18-3D53-4F80-8F0E-D7BB0AB67B1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  <p:sp>
        <p:nvSpPr>
          <p:cNvPr id="17" name="Объект 6">
            <a:extLst>
              <a:ext uri="{FF2B5EF4-FFF2-40B4-BE49-F238E27FC236}">
                <a16:creationId xmlns="" xmlns:a16="http://schemas.microsoft.com/office/drawing/2014/main" id="{122D94C1-29FE-4630-90C2-5AB106F4826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9" y="4426297"/>
            <a:ext cx="5374357" cy="16998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Объект 6">
            <a:extLst>
              <a:ext uri="{FF2B5EF4-FFF2-40B4-BE49-F238E27FC236}">
                <a16:creationId xmlns="" xmlns:a16="http://schemas.microsoft.com/office/drawing/2014/main" id="{0E03509B-601B-49BB-A89B-2342335654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8046" y="4426297"/>
            <a:ext cx="5374357" cy="16998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630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545918" y="2360173"/>
            <a:ext cx="4048753" cy="3892048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3EF96E6-8A7C-4C39-B7DA-6C320FCA51A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2325688"/>
            <a:ext cx="6705600" cy="3925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B422534-EE83-44A0-B23D-637EBC4355C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795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53DFB209-2F6E-43A7-9BE1-C549DB29D8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60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8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 anchorCtr="0">
            <a:noAutofit/>
          </a:bodyPr>
          <a:lstStyle>
            <a:lvl1pPr marL="0" indent="0" algn="ctr">
              <a:buNone/>
              <a:defRPr lang="en-US" sz="1400" dirty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год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3428463"/>
            <a:ext cx="8534400" cy="1104339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algn="ctr">
              <a:defRPr lang="en-US" dirty="0"/>
            </a:lvl1pPr>
          </a:lstStyle>
          <a:p>
            <a:r>
              <a:rPr lang="ru-RU" dirty="0"/>
              <a:t>Основной вариант титульного слайда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849607"/>
            <a:ext cx="8534400" cy="769441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FontTx/>
              <a:buNone/>
              <a:defRPr lang="en-US" sz="1800" dirty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D6F4C88-8E99-43B8-B0AD-85F69A4C4F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74" y="0"/>
            <a:ext cx="768985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4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9591" y="1329895"/>
            <a:ext cx="7953917" cy="1985292"/>
          </a:xfrm>
        </p:spPr>
        <p:txBody>
          <a:bodyPr anchor="b"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Второй вариант титульного слайда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20929" y="3429000"/>
            <a:ext cx="7954433" cy="220345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lang="en-US" dirty="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E3A9EDA-9A7F-4B84-AC2A-94D137604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921" y="1621969"/>
            <a:ext cx="3005079" cy="52360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6381E81-C7A9-4B73-BBE8-AF543BDCAE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39969" cy="132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8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791396"/>
            <a:ext cx="12192000" cy="6066604"/>
          </a:xfrm>
        </p:spPr>
        <p:txBody>
          <a:bodyPr anchor="ctr"/>
          <a:lstStyle>
            <a:lvl1pPr marL="0" indent="0" algn="ctr">
              <a:buNone/>
              <a:defRPr lang="en-US" dirty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Добавьте свой готовый фон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853" y="1236510"/>
            <a:ext cx="3617659" cy="2192491"/>
          </a:xfrm>
        </p:spPr>
        <p:txBody>
          <a:bodyPr anchor="t" anchorCtr="0"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Третий вариант титульного слайда</a:t>
            </a:r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EBEC25B7-C3B9-437E-A4F9-DF0A8A8B6DB9}"/>
              </a:ext>
            </a:extLst>
          </p:cNvPr>
          <p:cNvSpPr/>
          <p:nvPr/>
        </p:nvSpPr>
        <p:spPr bwMode="auto">
          <a:xfrm>
            <a:off x="0" y="0"/>
            <a:ext cx="12192000" cy="7913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183B911A-2292-447A-BAB1-5860E09C0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3288" y="614363"/>
            <a:ext cx="6208712" cy="360362"/>
          </a:xfr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r">
              <a:buNone/>
              <a:defRPr sz="1600"/>
            </a:lvl1pPr>
            <a:lvl5pPr marL="1828800" indent="0">
              <a:buNone/>
              <a:defRPr/>
            </a:lvl5pPr>
          </a:lstStyle>
          <a:p>
            <a:r>
              <a:rPr lang="ru-RU" dirty="0"/>
              <a:t>Имя и контактные данные автора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5F4A113-38EB-4FB0-A5E1-D2045F3AAB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0"/>
            <a:ext cx="1999362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0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09600" y="2680372"/>
            <a:ext cx="10972800" cy="827311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>
              <a:defRPr lang="en-US" dirty="0"/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716939"/>
            <a:ext cx="10972800" cy="792162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FontTx/>
              <a:buNone/>
              <a:defRPr lang="en-US" dirty="0"/>
            </a:lvl1pPr>
            <a:lvl2pPr marL="457200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CDED1F4-0330-4511-B293-08D7FE4737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269" y="0"/>
            <a:ext cx="5725463" cy="268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2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328177"/>
            <a:ext cx="8365245" cy="379798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dirty="0">
                <a:solidFill>
                  <a:schemeClr val="tx1"/>
                </a:solidFill>
              </a:defRPr>
            </a:lvl1pPr>
            <a:lvl3pPr>
              <a:defRPr lang="ru-RU" sz="2000" dirty="0">
                <a:solidFill>
                  <a:schemeClr val="tx1"/>
                </a:solidFill>
              </a:defRPr>
            </a:lvl3pPr>
            <a:lvl4pPr>
              <a:defRPr lang="ru-RU" sz="1800" dirty="0">
                <a:solidFill>
                  <a:schemeClr val="tx1"/>
                </a:solidFill>
              </a:defRPr>
            </a:lvl4pPr>
            <a:lvl5pPr>
              <a:defRPr lang="ru-RU" sz="1600" dirty="0">
                <a:solidFill>
                  <a:schemeClr val="tx1"/>
                </a:solidFill>
              </a:defRPr>
            </a:lvl5pPr>
            <a:lvl6pPr>
              <a:defRPr lang="en-US" sz="1400" dirty="0">
                <a:solidFill>
                  <a:schemeClr val="tx1"/>
                </a:solidFill>
              </a:defRPr>
            </a:lvl6pPr>
          </a:lstStyle>
          <a:p>
            <a:pPr lvl="0"/>
            <a:r>
              <a:rPr lang="ru-RU" dirty="0"/>
              <a:t>Изложите здесь основные тезисы раздела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  <a:p>
            <a:pPr lvl="5"/>
            <a:r>
              <a:rPr lang="ru-RU" dirty="0"/>
              <a:t>Пятый уровень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601E002-0524-4D96-BC97-A6BFF63DA7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9" t="24090" r="79423" b="24177"/>
          <a:stretch/>
        </p:blipFill>
        <p:spPr>
          <a:xfrm>
            <a:off x="11112148" y="2328177"/>
            <a:ext cx="1079852" cy="379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8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D5ECA55-9769-4968-A783-C9E70872DA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599" y="2346583"/>
            <a:ext cx="10972800" cy="3897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261B5029-6DCA-46C8-85EA-2A387651C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341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BDA6476B-5762-49D8-AB5F-107D3C25E7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9" y="2346583"/>
            <a:ext cx="5374357" cy="37795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Объект 6">
            <a:extLst>
              <a:ext uri="{FF2B5EF4-FFF2-40B4-BE49-F238E27FC236}">
                <a16:creationId xmlns="" xmlns:a16="http://schemas.microsoft.com/office/drawing/2014/main" id="{B693B51F-5ADA-47B3-92A7-688B695B071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8046" y="2346583"/>
            <a:ext cx="5374357" cy="37795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F975E9B-033B-4283-9AA8-CE90532FBE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41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545917" y="2346325"/>
            <a:ext cx="4036483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545917" y="4384675"/>
            <a:ext cx="4036483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664"/>
            <a:ext cx="10972800" cy="827087"/>
          </a:xfrm>
        </p:spPr>
        <p:txBody>
          <a:bodyPr/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5BA8D95-7735-46FC-9C16-677F9F41E3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776F01B-CEB5-4099-86FB-0DB6522A8E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2346325"/>
            <a:ext cx="6691313" cy="3924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228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9931"/>
            <a:ext cx="10972800" cy="386623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74357" y="439284"/>
            <a:ext cx="620804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lang="ru-RU" smtClean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7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3600" b="1" i="0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lang="ru-RU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12192000" cy="7913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9931"/>
            <a:ext cx="109728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C66355F7-4A85-495B-983E-B57FC436A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83957" y="614279"/>
            <a:ext cx="6208043" cy="360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r">
              <a:defRPr lang="ru-RU" dirty="0" smtClean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FFF610D-5594-4493-A8EE-64BC7F00D00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0"/>
            <a:ext cx="1999362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5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lang="en-US" sz="3200" b="1" i="0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lang="ru-RU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="" xmlns:a16="http://schemas.microsoft.com/office/drawing/2014/main" id="{EFEC5B45-AA45-42FC-9405-2E084188E0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Ханты-Мансийск, 2019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0E648D27-692A-4801-AC9E-A2119357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000376"/>
            <a:ext cx="11287125" cy="139065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профессиональной мобильности будущих юристов в процессе становления субъектного опыта учебно-профессиональной деятельности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224DD66-3586-4E22-850D-B2B48C90D9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4343400"/>
            <a:ext cx="11201400" cy="1771649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Аспирант: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Оробченко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Анна Сергеевна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Направление подготовки 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44.06.01 Образование и педагогические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науки</a:t>
            </a: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			профиль: Теория и методика профессионального образования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Научный руководитель: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д.п.н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Мищенко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Владимир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Александрович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874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Методы научно-исследовательской работы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0"/>
          </p:nvPr>
        </p:nvSpPr>
        <p:spPr>
          <a:xfrm>
            <a:off x="609599" y="2063821"/>
            <a:ext cx="10972799" cy="417989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решения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поставленных в исследовании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будут использованы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следующие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теоретические (анализ философской, психолого-педагогической литературы, нормативных документов, учебных программ и методических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материалов, моделирование),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эмпирические (педагогическое наблюдение, анкетирование, беседа, опрос, мониторинг, опытно-поисковая работа, метод экспертных оценок, методы математической статистики).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Экспериментальная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должна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Югорском государственном университете с участием студентов, обучающихся по основным профессиональным образовательным программам.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первом этапе (2018 – 2019 гг.) была определена актуальность проблемы исследования; осуществлен анализ современного состояния исследуемой проблемы, нормативно-правовых актов, научной литературы; определен научно-методологический аппарат исследования.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408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научно-исследовательской деятельности за 2018- 2019 год обучения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57051227"/>
              </p:ext>
            </p:extLst>
          </p:nvPr>
        </p:nvGraphicFramePr>
        <p:xfrm>
          <a:off x="964858" y="2085977"/>
          <a:ext cx="9824133" cy="4486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5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738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35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 п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результативности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(содержание работы вашего индивидуального плана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отчетности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3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(исходя из рабочего плана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(документы, подтверждающие факт выполнения работы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прикрепить в отдельный слайд)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37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Апробация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научных результатов и выводов научно-исследовательской работы посредством подготовки и опубликования статей в рецензируемых и иных изданиях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Статьи :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 ВАК</a:t>
                      </a:r>
                      <a:endParaRPr lang="ru-RU" sz="16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статей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016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73" y="772732"/>
            <a:ext cx="5228823" cy="60852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84" y="965915"/>
            <a:ext cx="5163327" cy="589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4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6" y="795271"/>
            <a:ext cx="5460642" cy="60079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86" y="904741"/>
            <a:ext cx="5499279" cy="58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60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85" y="953037"/>
            <a:ext cx="5438077" cy="59951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737" y="862885"/>
            <a:ext cx="5603573" cy="576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63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Предполагаемый диссертационный совет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458836"/>
              </p:ext>
            </p:extLst>
          </p:nvPr>
        </p:nvGraphicFramePr>
        <p:xfrm>
          <a:off x="1762125" y="1704975"/>
          <a:ext cx="8963248" cy="462294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907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596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65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62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58873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Шифр совета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Организация на базе которой создан совет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Дата создания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Город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20046"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</a:t>
                      </a:r>
                      <a:r>
                        <a:rPr lang="ru-RU" sz="1600" b="1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212.177.07 </a:t>
                      </a:r>
                    </a:p>
                    <a:p>
                      <a:pPr algn="ctr"/>
                      <a:endParaRPr lang="ru-RU" sz="1600" b="1" i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"Омский государственный педагогический университет"</a:t>
                      </a:r>
                    </a:p>
                    <a:p>
                      <a:pPr algn="ctr"/>
                      <a:endParaRPr lang="ru-RU" sz="1600" b="1" i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18.11.2015</a:t>
                      </a:r>
                      <a:endParaRPr lang="ru-RU" sz="1600" b="1" i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effectLst/>
                        </a:rPr>
                        <a:t>Омск, ул.</a:t>
                      </a:r>
                      <a:r>
                        <a:rPr lang="ru-RU" sz="1600" b="1" i="1" baseline="0" dirty="0" smtClean="0">
                          <a:effectLst/>
                        </a:rPr>
                        <a:t> Партизанская 4а</a:t>
                      </a:r>
                      <a:endParaRPr lang="ru-RU" sz="1600" b="1" i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33386"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 008.013.02</a:t>
                      </a:r>
                    </a:p>
                    <a:p>
                      <a:pPr algn="ctr"/>
                      <a:endParaRPr lang="ru-RU" sz="1600" b="1" i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"Институт стратегии развития образования Российской академии образования"</a:t>
                      </a:r>
                    </a:p>
                    <a:p>
                      <a:pPr algn="ctr"/>
                      <a:endParaRPr lang="ru-RU" sz="1600" b="1" i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12.02.2016</a:t>
                      </a:r>
                    </a:p>
                    <a:p>
                      <a:pPr algn="ctr"/>
                      <a:endParaRPr lang="ru-RU" sz="1600" b="1" i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effectLst/>
                        </a:rPr>
                        <a:t>Москва, ул. Макаренко, д.5/16</a:t>
                      </a:r>
                      <a:endParaRPr lang="ru-RU" sz="1600" b="1" i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20046"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 212.012.01</a:t>
                      </a:r>
                    </a:p>
                    <a:p>
                      <a:pPr algn="ctr"/>
                      <a:endParaRPr lang="ru-RU" sz="1600" b="1" i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"Башкирский государственный педагогический университет </a:t>
                      </a:r>
                      <a:r>
                        <a:rPr lang="ru-RU" sz="1600" b="1" i="1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имени </a:t>
                      </a:r>
                    </a:p>
                    <a:p>
                      <a:pPr algn="ctr"/>
                      <a:r>
                        <a:rPr lang="ru-RU" sz="1600" b="1" i="1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6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Акмуллы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endParaRPr lang="ru-RU" sz="1600" b="1" i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09.11.2012</a:t>
                      </a:r>
                    </a:p>
                    <a:p>
                      <a:pPr algn="ctr"/>
                      <a:endParaRPr lang="ru-RU" sz="1600" b="1" i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effectLst/>
                        </a:rPr>
                        <a:t>Уфа, ул. Октябрьской революции 3а</a:t>
                      </a:r>
                      <a:endParaRPr lang="ru-RU" sz="1600" b="1" i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248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B146D6-F76C-48B7-BF4E-C8838B4E1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F52358D-6D90-4118-AED5-67F6F11052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47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темы научно-квалификационной 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600626"/>
              </p:ext>
            </p:extLst>
          </p:nvPr>
        </p:nvGraphicFramePr>
        <p:xfrm>
          <a:off x="763970" y="1741842"/>
          <a:ext cx="10273224" cy="478774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4244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244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244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41852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Социально-педагогический аспект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Научно-теоретический аспект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Научно-методический аспект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45895">
                <a:tc>
                  <a:txBody>
                    <a:bodyPr/>
                    <a:lstStyle/>
                    <a:p>
                      <a:pPr algn="l"/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Определяется нехваткой мобильных юристов, отвечающих современным требованиям рынка труда. 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Необходимостью поиска научно-педагогических подходов к организации процесса подготовки профессионально мобильных юристов.</a:t>
                      </a:r>
                    </a:p>
                    <a:p>
                      <a:pPr algn="ctr"/>
                      <a:endParaRPr lang="ru-RU" sz="2000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Потребностью в научно-методическом обосновании процесса подготовки будущих юристов разработкой методики диагностики профессиональной</a:t>
                      </a:r>
                      <a:r>
                        <a:rPr lang="ru-RU" sz="20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мобильности и субъектности</a:t>
                      </a:r>
                      <a:r>
                        <a:rPr lang="ru-RU" sz="20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обучающихся.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69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Теоретическая значимость исследования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57325" y="1755001"/>
            <a:ext cx="93535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расширении теоретических представлений о процессе подготовки профессионально мобильных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юристов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следующем: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Конкретизировано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понятия «профессиональная мобильность будущего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юриста»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характеристики будущего специалиста, позволяющей ему в рамках динамично меняющихся условий учебно-профессиональной деятельности или ситуаций неопределенности на базе имеющихся знаний и умений в области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юриспруденции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смежных с ней областей организовывать быстрое и качественное выполнение учебно-профессиональных задач, в том числе за счет организации межпрофессионального взаимодействия с другими субъектами образовательного процесса, выбора наиболее эффективных методов и средств решения поставленной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Расширены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представления о процессе формирования профессиональной мобильности будущих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юристов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становления субъектного опыта учебно-профессиональной деятельности в части обоснования принципов такой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профессиональной мобильности будущего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юриста,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включающая профессиональную компетентность, мотивационно-ценностный, когнитивно-деятельностный и рефлексивно-оценочный компоненты.</a:t>
            </a:r>
          </a:p>
        </p:txBody>
      </p:sp>
    </p:spTree>
    <p:extLst>
      <p:ext uri="{BB962C8B-B14F-4D97-AF65-F5344CB8AC3E}">
        <p14:creationId xmlns:p14="http://schemas.microsoft.com/office/powerpoint/2010/main" val="11791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Практическая значимость исследования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19199" y="1838324"/>
            <a:ext cx="896302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Заключается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том, что теоретические результаты исследования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будут доведены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 уровня практического применения,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использоваться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процессе подготовки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будущих юристов: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- модель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развития профессиональной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мобильности которая будет разработана может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служить основой для разработки моделей учебных планов, программ и учебно-методических комплексов для подготовки специалистов на основе Федерального государственного образовательного стандарта;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Полученные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исследовании результаты могут использоваться для формирования профессиональной мобильности специалистов по другим направлениям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подготовки. </a:t>
            </a:r>
          </a:p>
          <a:p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2974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790707"/>
            <a:ext cx="10972800" cy="78091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научно-квалификационной 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6325" y="1695451"/>
            <a:ext cx="962977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1. ПРОФЕССИОНАЛЬНАЯ МОБИЛЬНОСТЬ БУДУЩЕГО ЮРИСТА КАК ПРЕДМЕТ НАУЧНО-ПЕДАГОГИЧЕСКОГО АНАЛИЗА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1.1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Профессиональная мобильность юриста: основные понятия, значение на современном этапе.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1.2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Структура профессиональной мобильности будущих юристов в контексте психологических особенностей профессиональной юридической деятельности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1.3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Характеристика процесса становления субъектного опыта учебно-профессиональной деятельности.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Глава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2. МОДЕЛИРОВАНИЕ ПРОЦЕССА ФОРМИРОВАНИЯ  ПРОФЕССИОНАЛЬНОЙ МОБИЛЬНОСТИ БУДУЩИХ ЮРИСТОВ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2.1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Теоретико-методологические обоснования моделирования процесса формирования профессиональной мобильности будущих юристов в процессе становления субъектного опыта учебно-профессиональной деятельности.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2.2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Комплексная модель формирования профессиональной мобильности будущих юристов в процессе становления субъектного опыта учебно-профессиональной деятельности.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2.3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Педагогические условия эффективной реализации комплексной модели формирования профессиональной мобильности будущих юристов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Глава 3.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ОПЫТНО-ПОИСКОВАЯ РАБОТА ПО ФОРМИРОВАНИЮ ПРОФЕССИОНАЛЬНОЙ МОБИЛЬНОСТИ БУДУЩИХ ЮРИСТОВ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Констатирующий этап опытно-поисковой работы по формированию профессиональной мобильности будущих юристов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Формирующий этап опытно-поисковой работы по формированию профессиональной мобильности будущих юристов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Обобщающий этап опытно-поисковой работы по формированию профессиональной мобильности будущих юристов</a:t>
            </a:r>
          </a:p>
        </p:txBody>
      </p:sp>
    </p:spTree>
    <p:extLst>
      <p:ext uri="{BB962C8B-B14F-4D97-AF65-F5344CB8AC3E}">
        <p14:creationId xmlns:p14="http://schemas.microsoft.com/office/powerpoint/2010/main" val="490560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научно-исследовательской деятельности 2018- 2019 учебного года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74445702"/>
              </p:ext>
            </p:extLst>
          </p:nvPr>
        </p:nvGraphicFramePr>
        <p:xfrm>
          <a:off x="964858" y="2085977"/>
          <a:ext cx="9824133" cy="3925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5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738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35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 п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результативности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(содержание работы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Вашего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индивидуального плана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отчетности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3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(исходя из рабочего плана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(документы, подтверждающие факт выполнения работы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прикрепить в отдельный слайд)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37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Выполнение литературного обзора с целью определения степени разработанности проблемы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 обзора литературы и библиографии по теме научно-исследовательской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работы и предоставление научному руководителю,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Список источников в составе не менее 50 работ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скан-образец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списка литературы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163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1371"/>
            <a:ext cx="5679583" cy="60466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37" y="823987"/>
            <a:ext cx="5267459" cy="603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6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611"/>
            <a:ext cx="4584879" cy="60723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78" y="785610"/>
            <a:ext cx="5125791" cy="60723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35" y="910886"/>
            <a:ext cx="3679065" cy="594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88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490"/>
            <a:ext cx="5666704" cy="5950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37" y="798490"/>
            <a:ext cx="6001555" cy="595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72936"/>
      </p:ext>
    </p:extLst>
  </p:cSld>
  <p:clrMapOvr>
    <a:masterClrMapping/>
  </p:clrMapOvr>
</p:sld>
</file>

<file path=ppt/theme/theme1.xml><?xml version="1.0" encoding="utf-8"?>
<a:theme xmlns:a="http://schemas.openxmlformats.org/drawingml/2006/main" name="ЮГУ">
  <a:themeElements>
    <a:clrScheme name="Югорский государственный университет">
      <a:dk1>
        <a:srgbClr val="00629B"/>
      </a:dk1>
      <a:lt1>
        <a:srgbClr val="FFFFFF"/>
      </a:lt1>
      <a:dk2>
        <a:srgbClr val="A7A8AA"/>
      </a:dk2>
      <a:lt2>
        <a:srgbClr val="FFFFFF"/>
      </a:lt2>
      <a:accent1>
        <a:srgbClr val="00629B"/>
      </a:accent1>
      <a:accent2>
        <a:srgbClr val="008755"/>
      </a:accent2>
      <a:accent3>
        <a:srgbClr val="6B3077"/>
      </a:accent3>
      <a:accent4>
        <a:srgbClr val="009CDE"/>
      </a:accent4>
      <a:accent5>
        <a:srgbClr val="FF6900"/>
      </a:accent5>
      <a:accent6>
        <a:srgbClr val="101820"/>
      </a:accent6>
      <a:hlink>
        <a:srgbClr val="A7A8AA"/>
      </a:hlink>
      <a:folHlink>
        <a:srgbClr val="6B3077"/>
      </a:folHlink>
    </a:clrScheme>
    <a:fontScheme name="Югорский государственный университет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Институт НиГ ЮГУ" id="{88FBCA68-7BA2-4158-8F69-5C6BDE420372}" vid="{B1EFACE3-71F5-4EAF-9BA4-797517F977BA}"/>
    </a:ext>
  </a:extLst>
</a:theme>
</file>

<file path=ppt/theme/theme2.xml><?xml version="1.0" encoding="utf-8"?>
<a:theme xmlns:a="http://schemas.openxmlformats.org/drawingml/2006/main" name="ЮГУ 2">
  <a:themeElements>
    <a:clrScheme name="Югорский государственный университет">
      <a:dk1>
        <a:srgbClr val="00629B"/>
      </a:dk1>
      <a:lt1>
        <a:srgbClr val="FFFFFF"/>
      </a:lt1>
      <a:dk2>
        <a:srgbClr val="A7A8AA"/>
      </a:dk2>
      <a:lt2>
        <a:srgbClr val="FFFFFF"/>
      </a:lt2>
      <a:accent1>
        <a:srgbClr val="00629B"/>
      </a:accent1>
      <a:accent2>
        <a:srgbClr val="008755"/>
      </a:accent2>
      <a:accent3>
        <a:srgbClr val="6B3077"/>
      </a:accent3>
      <a:accent4>
        <a:srgbClr val="009CDE"/>
      </a:accent4>
      <a:accent5>
        <a:srgbClr val="FF6900"/>
      </a:accent5>
      <a:accent6>
        <a:srgbClr val="101820"/>
      </a:accent6>
      <a:hlink>
        <a:srgbClr val="A7A8AA"/>
      </a:hlink>
      <a:folHlink>
        <a:srgbClr val="6B3077"/>
      </a:folHlink>
    </a:clrScheme>
    <a:fontScheme name="Югорский государственный университет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Основной стиль презентации ЮГУ" id="{B2664E47-FE78-4B88-BD0E-9E9779EFC41A}" vid="{6E68C8F9-5164-46F7-AE45-8167F9538A77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Институт НиГ ЮГУ</Template>
  <TotalTime>1796</TotalTime>
  <Words>283</Words>
  <Application>Microsoft Office PowerPoint</Application>
  <PresentationFormat>Произвольный</PresentationFormat>
  <Paragraphs>97</Paragraphs>
  <Slides>16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ЮГУ</vt:lpstr>
      <vt:lpstr>ЮГУ 2</vt:lpstr>
      <vt:lpstr>Формирование профессиональной мобильности будущих юристов в процессе становления субъектного опыта учебно-профессиональной деятельности</vt:lpstr>
      <vt:lpstr>Актуальность темы научно-квалификационной работы</vt:lpstr>
      <vt:lpstr>Теоретическая значимость исследования</vt:lpstr>
      <vt:lpstr>Практическая значимость исследования</vt:lpstr>
      <vt:lpstr>План научно-квалификационной работы</vt:lpstr>
      <vt:lpstr>Итоги научно-исследовательской деятельности 2018- 2019 учебного года </vt:lpstr>
      <vt:lpstr>Презентация PowerPoint</vt:lpstr>
      <vt:lpstr>Презентация PowerPoint</vt:lpstr>
      <vt:lpstr>Презентация PowerPoint</vt:lpstr>
      <vt:lpstr>Методы научно-исследовательской работы</vt:lpstr>
      <vt:lpstr>Итоги научно-исследовательской деятельности за 2018- 2019 год обучения</vt:lpstr>
      <vt:lpstr>Презентация PowerPoint</vt:lpstr>
      <vt:lpstr>Презентация PowerPoint</vt:lpstr>
      <vt:lpstr>Презентация PowerPoint</vt:lpstr>
      <vt:lpstr>Предполагаемый диссертационный совет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Rudolf Fink</dc:creator>
  <cp:lastModifiedBy>Уймина Ксения Сер.</cp:lastModifiedBy>
  <cp:revision>53</cp:revision>
  <cp:lastPrinted>2019-04-22T11:59:33Z</cp:lastPrinted>
  <dcterms:created xsi:type="dcterms:W3CDTF">2019-03-10T22:10:48Z</dcterms:created>
  <dcterms:modified xsi:type="dcterms:W3CDTF">2019-06-06T12:41:18Z</dcterms:modified>
</cp:coreProperties>
</file>