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7" r:id="rId2"/>
  </p:sldMasterIdLst>
  <p:sldIdLst>
    <p:sldId id="259" r:id="rId3"/>
    <p:sldId id="281" r:id="rId4"/>
    <p:sldId id="282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27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9" d="100"/>
          <a:sy n="69" d="100"/>
        </p:scale>
        <p:origin x="-600" y="-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8800" y="6132447"/>
            <a:ext cx="8534400" cy="304798"/>
          </a:xfrm>
          <a:solidFill>
            <a:schemeClr val="accent4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b" anchorCtr="0">
            <a:noAutofit/>
          </a:bodyPr>
          <a:lstStyle>
            <a:lvl1pPr marL="0" indent="0" algn="ctr">
              <a:buNone/>
              <a:defRPr lang="en-US" sz="1400" dirty="0"/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Город, год</a:t>
            </a:r>
            <a:endParaRPr lang="en-US" dirty="0"/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85E9FA6B-73BE-49D4-AFA8-D0AF0C8591D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6147" y="1629000"/>
            <a:ext cx="7099706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0372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1236510"/>
            <a:ext cx="10972800" cy="827311"/>
          </a:xfrm>
        </p:spPr>
        <p:txBody>
          <a:bodyPr>
            <a:normAutofit/>
          </a:bodyPr>
          <a:lstStyle>
            <a:lvl1pPr>
              <a:defRPr lang="en-US" dirty="0"/>
            </a:lvl1pPr>
          </a:lstStyle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16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609601" y="2346325"/>
            <a:ext cx="3451844" cy="1417408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>
            <a:lvl1pPr>
              <a:defRPr lang="en-US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18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4368198" y="2346325"/>
            <a:ext cx="3451844" cy="1417408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>
            <a:lvl1pPr>
              <a:defRPr lang="en-US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19" name="Picture Placeholder 10"/>
          <p:cNvSpPr>
            <a:spLocks noGrp="1"/>
          </p:cNvSpPr>
          <p:nvPr>
            <p:ph type="pic" sz="quarter" idx="16"/>
          </p:nvPr>
        </p:nvSpPr>
        <p:spPr>
          <a:xfrm>
            <a:off x="8130557" y="2346325"/>
            <a:ext cx="3451844" cy="1417408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>
            <a:lvl1pPr>
              <a:defRPr lang="en-US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20" name="Picture Placeholder 10"/>
          <p:cNvSpPr>
            <a:spLocks noGrp="1"/>
          </p:cNvSpPr>
          <p:nvPr>
            <p:ph type="pic" sz="quarter" idx="17"/>
          </p:nvPr>
        </p:nvSpPr>
        <p:spPr>
          <a:xfrm>
            <a:off x="609601" y="4432115"/>
            <a:ext cx="3451844" cy="1417408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>
            <a:lvl1pPr>
              <a:defRPr lang="en-US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21" name="Picture Placeholder 10"/>
          <p:cNvSpPr>
            <a:spLocks noGrp="1"/>
          </p:cNvSpPr>
          <p:nvPr>
            <p:ph type="pic" sz="quarter" idx="18"/>
          </p:nvPr>
        </p:nvSpPr>
        <p:spPr>
          <a:xfrm>
            <a:off x="4368198" y="4432115"/>
            <a:ext cx="3451844" cy="1417408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>
            <a:lvl1pPr>
              <a:defRPr lang="en-US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22" name="Picture Placeholder 10"/>
          <p:cNvSpPr>
            <a:spLocks noGrp="1"/>
          </p:cNvSpPr>
          <p:nvPr>
            <p:ph type="pic" sz="quarter" idx="19"/>
          </p:nvPr>
        </p:nvSpPr>
        <p:spPr>
          <a:xfrm>
            <a:off x="8130557" y="4432115"/>
            <a:ext cx="3451844" cy="1417408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>
            <a:lvl1pPr>
              <a:defRPr lang="en-US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20" hasCustomPrompt="1"/>
          </p:nvPr>
        </p:nvSpPr>
        <p:spPr>
          <a:xfrm>
            <a:off x="609601" y="3865563"/>
            <a:ext cx="3452284" cy="358775"/>
          </a:xfrm>
        </p:spPr>
        <p:txBody>
          <a:bodyPr>
            <a:noAutofit/>
          </a:bodyPr>
          <a:lstStyle>
            <a:lvl1pPr marL="0" indent="0">
              <a:buFont typeface="Arial"/>
              <a:buNone/>
              <a:defRPr lang="en-US" sz="1600" dirty="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6" name="Text Placeholder 24"/>
          <p:cNvSpPr>
            <a:spLocks noGrp="1"/>
          </p:cNvSpPr>
          <p:nvPr>
            <p:ph type="body" sz="quarter" idx="21" hasCustomPrompt="1"/>
          </p:nvPr>
        </p:nvSpPr>
        <p:spPr>
          <a:xfrm>
            <a:off x="4367758" y="3865563"/>
            <a:ext cx="3452284" cy="358775"/>
          </a:xfrm>
        </p:spPr>
        <p:txBody>
          <a:bodyPr>
            <a:noAutofit/>
          </a:bodyPr>
          <a:lstStyle>
            <a:lvl1pPr marL="0" indent="0">
              <a:buFont typeface="Arial"/>
              <a:buNone/>
              <a:defRPr lang="en-US" sz="1600" dirty="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7" name="Text Placeholder 24"/>
          <p:cNvSpPr>
            <a:spLocks noGrp="1"/>
          </p:cNvSpPr>
          <p:nvPr>
            <p:ph type="body" sz="quarter" idx="22" hasCustomPrompt="1"/>
          </p:nvPr>
        </p:nvSpPr>
        <p:spPr>
          <a:xfrm>
            <a:off x="8114274" y="3865563"/>
            <a:ext cx="3452284" cy="358775"/>
          </a:xfrm>
        </p:spPr>
        <p:txBody>
          <a:bodyPr>
            <a:noAutofit/>
          </a:bodyPr>
          <a:lstStyle>
            <a:lvl1pPr marL="0" indent="0">
              <a:buFont typeface="Arial"/>
              <a:buNone/>
              <a:defRPr lang="en-US" sz="1600" dirty="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8" name="Text Placeholder 24"/>
          <p:cNvSpPr>
            <a:spLocks noGrp="1"/>
          </p:cNvSpPr>
          <p:nvPr>
            <p:ph type="body" sz="quarter" idx="23" hasCustomPrompt="1"/>
          </p:nvPr>
        </p:nvSpPr>
        <p:spPr>
          <a:xfrm>
            <a:off x="609601" y="5963684"/>
            <a:ext cx="3452284" cy="358775"/>
          </a:xfrm>
        </p:spPr>
        <p:txBody>
          <a:bodyPr>
            <a:noAutofit/>
          </a:bodyPr>
          <a:lstStyle>
            <a:lvl1pPr marL="0" indent="0">
              <a:buFont typeface="Arial"/>
              <a:buNone/>
              <a:defRPr lang="en-US" sz="1600" dirty="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9" name="Text Placeholder 24"/>
          <p:cNvSpPr>
            <a:spLocks noGrp="1"/>
          </p:cNvSpPr>
          <p:nvPr>
            <p:ph type="body" sz="quarter" idx="24" hasCustomPrompt="1"/>
          </p:nvPr>
        </p:nvSpPr>
        <p:spPr>
          <a:xfrm>
            <a:off x="4367758" y="5963684"/>
            <a:ext cx="3452284" cy="358775"/>
          </a:xfrm>
        </p:spPr>
        <p:txBody>
          <a:bodyPr>
            <a:noAutofit/>
          </a:bodyPr>
          <a:lstStyle>
            <a:lvl1pPr marL="0" indent="0">
              <a:buFont typeface="Arial"/>
              <a:buNone/>
              <a:defRPr lang="en-US" sz="1600" dirty="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30" name="Text Placeholder 24"/>
          <p:cNvSpPr>
            <a:spLocks noGrp="1"/>
          </p:cNvSpPr>
          <p:nvPr>
            <p:ph type="body" sz="quarter" idx="25" hasCustomPrompt="1"/>
          </p:nvPr>
        </p:nvSpPr>
        <p:spPr>
          <a:xfrm>
            <a:off x="8114274" y="5963684"/>
            <a:ext cx="3452284" cy="358775"/>
          </a:xfrm>
        </p:spPr>
        <p:txBody>
          <a:bodyPr>
            <a:noAutofit/>
          </a:bodyPr>
          <a:lstStyle>
            <a:lvl1pPr marL="0" indent="0">
              <a:buFont typeface="Arial"/>
              <a:buNone/>
              <a:defRPr lang="en-US" sz="1600" dirty="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xmlns="" id="{B2748EE8-DF71-465A-8F06-9B05A0B7A891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r>
              <a:rPr lang="ru-RU"/>
              <a:t>Название раздела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9986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1236510"/>
            <a:ext cx="10972800" cy="827311"/>
          </a:xfrm>
        </p:spPr>
        <p:txBody>
          <a:bodyPr>
            <a:normAutofit/>
          </a:bodyPr>
          <a:lstStyle>
            <a:lvl1pPr>
              <a:defRPr lang="en-US" dirty="0"/>
            </a:lvl1pPr>
          </a:lstStyle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7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609601" y="2346325"/>
            <a:ext cx="3451844" cy="1417408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>
            <a:lvl1pPr>
              <a:defRPr lang="en-US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8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4368198" y="2346325"/>
            <a:ext cx="3451844" cy="1417408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>
            <a:lvl1pPr>
              <a:defRPr lang="en-US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9" name="Picture Placeholder 10"/>
          <p:cNvSpPr>
            <a:spLocks noGrp="1"/>
          </p:cNvSpPr>
          <p:nvPr>
            <p:ph type="pic" sz="quarter" idx="16"/>
          </p:nvPr>
        </p:nvSpPr>
        <p:spPr>
          <a:xfrm>
            <a:off x="8130557" y="2346325"/>
            <a:ext cx="3451844" cy="1417408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>
            <a:lvl1pPr>
              <a:defRPr lang="en-US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13" name="Text Placeholder 24"/>
          <p:cNvSpPr>
            <a:spLocks noGrp="1"/>
          </p:cNvSpPr>
          <p:nvPr>
            <p:ph type="body" sz="quarter" idx="20" hasCustomPrompt="1"/>
          </p:nvPr>
        </p:nvSpPr>
        <p:spPr>
          <a:xfrm>
            <a:off x="609601" y="3865563"/>
            <a:ext cx="3452284" cy="358775"/>
          </a:xfrm>
        </p:spPr>
        <p:txBody>
          <a:bodyPr>
            <a:noAutofit/>
          </a:bodyPr>
          <a:lstStyle>
            <a:lvl1pPr marL="0" indent="0">
              <a:buFont typeface="Arial"/>
              <a:buNone/>
              <a:defRPr lang="en-US" sz="1600" dirty="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14" name="Text Placeholder 24"/>
          <p:cNvSpPr>
            <a:spLocks noGrp="1"/>
          </p:cNvSpPr>
          <p:nvPr>
            <p:ph type="body" sz="quarter" idx="21" hasCustomPrompt="1"/>
          </p:nvPr>
        </p:nvSpPr>
        <p:spPr>
          <a:xfrm>
            <a:off x="4367758" y="3865563"/>
            <a:ext cx="3452284" cy="358775"/>
          </a:xfrm>
        </p:spPr>
        <p:txBody>
          <a:bodyPr>
            <a:noAutofit/>
          </a:bodyPr>
          <a:lstStyle>
            <a:lvl1pPr marL="0" indent="0">
              <a:buFont typeface="Arial"/>
              <a:buNone/>
              <a:defRPr lang="en-US" sz="1600" dirty="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15" name="Text Placeholder 24"/>
          <p:cNvSpPr>
            <a:spLocks noGrp="1"/>
          </p:cNvSpPr>
          <p:nvPr>
            <p:ph type="body" sz="quarter" idx="22" hasCustomPrompt="1"/>
          </p:nvPr>
        </p:nvSpPr>
        <p:spPr>
          <a:xfrm>
            <a:off x="8114274" y="3865563"/>
            <a:ext cx="3452284" cy="358775"/>
          </a:xfrm>
        </p:spPr>
        <p:txBody>
          <a:bodyPr>
            <a:noAutofit/>
          </a:bodyPr>
          <a:lstStyle>
            <a:lvl1pPr marL="0" indent="0">
              <a:buFont typeface="Arial"/>
              <a:buNone/>
              <a:defRPr lang="en-US" sz="1600" dirty="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xmlns="" id="{C360FB18-3D53-4F80-8F0E-D7BB0AB67B17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ru-RU"/>
              <a:t>Название раздела</a:t>
            </a:r>
            <a:endParaRPr lang="ru-RU" dirty="0"/>
          </a:p>
        </p:txBody>
      </p:sp>
      <p:sp>
        <p:nvSpPr>
          <p:cNvPr id="17" name="Объект 6">
            <a:extLst>
              <a:ext uri="{FF2B5EF4-FFF2-40B4-BE49-F238E27FC236}">
                <a16:creationId xmlns:a16="http://schemas.microsoft.com/office/drawing/2014/main" xmlns="" id="{122D94C1-29FE-4630-90C2-5AB106F48269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09599" y="4426297"/>
            <a:ext cx="5374357" cy="169986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8" name="Объект 6">
            <a:extLst>
              <a:ext uri="{FF2B5EF4-FFF2-40B4-BE49-F238E27FC236}">
                <a16:creationId xmlns:a16="http://schemas.microsoft.com/office/drawing/2014/main" xmlns="" id="{0E03509B-601B-49BB-A89B-234233565451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208046" y="4426297"/>
            <a:ext cx="5374357" cy="169986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2163031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1236510"/>
            <a:ext cx="10972800" cy="827311"/>
          </a:xfrm>
        </p:spPr>
        <p:txBody>
          <a:bodyPr>
            <a:normAutofit/>
          </a:bodyPr>
          <a:lstStyle>
            <a:lvl1pPr>
              <a:defRPr lang="en-US" dirty="0"/>
            </a:lvl1pPr>
          </a:lstStyle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18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7545918" y="2360173"/>
            <a:ext cx="4048753" cy="3892048"/>
          </a:xfrm>
          <a:custGeom>
            <a:avLst/>
            <a:gdLst>
              <a:gd name="connsiteX0" fmla="*/ 0 w 3027362"/>
              <a:gd name="connsiteY0" fmla="*/ 0 h 1885950"/>
              <a:gd name="connsiteX1" fmla="*/ 2528981 w 3027362"/>
              <a:gd name="connsiteY1" fmla="*/ 0 h 1885950"/>
              <a:gd name="connsiteX2" fmla="*/ 3027362 w 3027362"/>
              <a:gd name="connsiteY2" fmla="*/ 498381 h 1885950"/>
              <a:gd name="connsiteX3" fmla="*/ 3027362 w 3027362"/>
              <a:gd name="connsiteY3" fmla="*/ 1885950 h 1885950"/>
              <a:gd name="connsiteX4" fmla="*/ 0 w 3027362"/>
              <a:gd name="connsiteY4" fmla="*/ 1885950 h 1885950"/>
              <a:gd name="connsiteX5" fmla="*/ 0 w 3027362"/>
              <a:gd name="connsiteY5" fmla="*/ 0 h 1885950"/>
              <a:gd name="connsiteX0" fmla="*/ 0 w 3036565"/>
              <a:gd name="connsiteY0" fmla="*/ 0 h 3892048"/>
              <a:gd name="connsiteX1" fmla="*/ 2528981 w 3036565"/>
              <a:gd name="connsiteY1" fmla="*/ 0 h 3892048"/>
              <a:gd name="connsiteX2" fmla="*/ 3027362 w 3036565"/>
              <a:gd name="connsiteY2" fmla="*/ 498381 h 3892048"/>
              <a:gd name="connsiteX3" fmla="*/ 3036565 w 3036565"/>
              <a:gd name="connsiteY3" fmla="*/ 3892048 h 3892048"/>
              <a:gd name="connsiteX4" fmla="*/ 0 w 3036565"/>
              <a:gd name="connsiteY4" fmla="*/ 1885950 h 3892048"/>
              <a:gd name="connsiteX5" fmla="*/ 0 w 3036565"/>
              <a:gd name="connsiteY5" fmla="*/ 0 h 3892048"/>
              <a:gd name="connsiteX0" fmla="*/ 0 w 3036565"/>
              <a:gd name="connsiteY0" fmla="*/ 0 h 3892048"/>
              <a:gd name="connsiteX1" fmla="*/ 2528981 w 3036565"/>
              <a:gd name="connsiteY1" fmla="*/ 0 h 3892048"/>
              <a:gd name="connsiteX2" fmla="*/ 3027362 w 3036565"/>
              <a:gd name="connsiteY2" fmla="*/ 498381 h 3892048"/>
              <a:gd name="connsiteX3" fmla="*/ 3036565 w 3036565"/>
              <a:gd name="connsiteY3" fmla="*/ 3892048 h 3892048"/>
              <a:gd name="connsiteX4" fmla="*/ 9203 w 3036565"/>
              <a:gd name="connsiteY4" fmla="*/ 3892047 h 3892048"/>
              <a:gd name="connsiteX5" fmla="*/ 0 w 3036565"/>
              <a:gd name="connsiteY5" fmla="*/ 0 h 3892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36565" h="3892048">
                <a:moveTo>
                  <a:pt x="0" y="0"/>
                </a:moveTo>
                <a:lnTo>
                  <a:pt x="2528981" y="0"/>
                </a:lnTo>
                <a:cubicBezTo>
                  <a:pt x="2804229" y="0"/>
                  <a:pt x="3027362" y="223133"/>
                  <a:pt x="3027362" y="498381"/>
                </a:cubicBezTo>
                <a:cubicBezTo>
                  <a:pt x="3030430" y="1629603"/>
                  <a:pt x="3033497" y="2760826"/>
                  <a:pt x="3036565" y="3892048"/>
                </a:cubicBezTo>
                <a:lnTo>
                  <a:pt x="9203" y="3892047"/>
                </a:lnTo>
                <a:cubicBezTo>
                  <a:pt x="6135" y="2594698"/>
                  <a:pt x="3068" y="1297349"/>
                  <a:pt x="0" y="0"/>
                </a:cubicBezTo>
                <a:close/>
              </a:path>
            </a:pathLst>
          </a:custGeom>
          <a:ln>
            <a:noFill/>
          </a:ln>
        </p:spPr>
        <p:txBody>
          <a:bodyPr/>
          <a:lstStyle>
            <a:lvl1pPr>
              <a:defRPr lang="en-US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3EF96E6-8A7C-4C39-B7DA-6C320FCA51AF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09600" y="2325688"/>
            <a:ext cx="6705600" cy="39258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9B422534-EE83-44A0-B23D-637EBC4355C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ru-RU"/>
              <a:t>Название раздела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37959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xmlns="" id="{53DFB209-2F6E-43A7-9BE1-C549DB29D8F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/>
              <a:t>Название раздела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4605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 2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8800" y="6132447"/>
            <a:ext cx="8534400" cy="304798"/>
          </a:xfrm>
          <a:solidFill>
            <a:schemeClr val="accent4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b" anchorCtr="0">
            <a:noAutofit/>
          </a:bodyPr>
          <a:lstStyle>
            <a:lvl1pPr marL="0" indent="0" algn="ctr">
              <a:buNone/>
              <a:defRPr lang="en-US" sz="1400" dirty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Город, год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1828800" y="3428463"/>
            <a:ext cx="8534400" cy="1104339"/>
          </a:xfrm>
          <a:solidFill>
            <a:schemeClr val="accent4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algn="ctr">
              <a:defRPr lang="en-US" dirty="0"/>
            </a:lvl1pPr>
          </a:lstStyle>
          <a:p>
            <a:r>
              <a:rPr lang="ru-RU" dirty="0"/>
              <a:t>Основной вариант титульного слайда</a:t>
            </a:r>
            <a:endParaRPr 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1828800" y="4849607"/>
            <a:ext cx="8534400" cy="769441"/>
          </a:xfrm>
          <a:solidFill>
            <a:schemeClr val="accent4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 algn="ctr">
              <a:buFontTx/>
              <a:buNone/>
              <a:defRPr lang="en-US" sz="1800" dirty="0">
                <a:solidFill>
                  <a:schemeClr val="bg1"/>
                </a:solidFill>
              </a:defRPr>
            </a:lvl1pPr>
            <a:lvl2pPr marL="457200" indent="0" algn="l">
              <a:buFontTx/>
              <a:buNone/>
              <a:defRPr/>
            </a:lvl2pPr>
            <a:lvl3pPr marL="914400" indent="0" algn="l">
              <a:buFontTx/>
              <a:buNone/>
              <a:defRPr/>
            </a:lvl3pPr>
            <a:lvl4pPr marL="1371600" indent="0" algn="l">
              <a:buFontTx/>
              <a:buNone/>
              <a:defRPr/>
            </a:lvl4pPr>
            <a:lvl5pPr marL="1828800" indent="0" algn="l">
              <a:buFontTx/>
              <a:buNone/>
              <a:defRPr/>
            </a:lvl5pPr>
          </a:lstStyle>
          <a:p>
            <a:pPr lvl="0"/>
            <a:r>
              <a:rPr lang="ru-RU" dirty="0"/>
              <a:t>Имя и контактные данные автора</a:t>
            </a:r>
            <a:endParaRPr lang="en-US" dirty="0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6154438E-BF6A-4B33-B345-32B2271A5F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6147" y="0"/>
            <a:ext cx="7099706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2948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19591" y="1329895"/>
            <a:ext cx="7953917" cy="1985292"/>
          </a:xfrm>
        </p:spPr>
        <p:txBody>
          <a:bodyPr anchor="b">
            <a:normAutofit/>
          </a:bodyPr>
          <a:lstStyle>
            <a:lvl1pPr>
              <a:defRPr lang="en-US" dirty="0"/>
            </a:lvl1pPr>
          </a:lstStyle>
          <a:p>
            <a:r>
              <a:rPr lang="ru-RU" dirty="0"/>
              <a:t>Второй вариант титульного слайда 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1020929" y="3429000"/>
            <a:ext cx="7954433" cy="2203450"/>
          </a:xfrm>
        </p:spPr>
        <p:txBody>
          <a:bodyPr>
            <a:normAutofit/>
          </a:bodyPr>
          <a:lstStyle>
            <a:lvl1pPr marL="0" indent="0" algn="l">
              <a:buFontTx/>
              <a:buNone/>
              <a:defRPr lang="en-US" dirty="0"/>
            </a:lvl1pPr>
            <a:lvl2pPr marL="457200" indent="0" algn="l">
              <a:buFontTx/>
              <a:buNone/>
              <a:defRPr/>
            </a:lvl2pPr>
            <a:lvl3pPr marL="914400" indent="0" algn="l">
              <a:buFontTx/>
              <a:buNone/>
              <a:defRPr/>
            </a:lvl3pPr>
            <a:lvl4pPr marL="1371600" indent="0" algn="l">
              <a:buFontTx/>
              <a:buNone/>
              <a:defRPr/>
            </a:lvl4pPr>
            <a:lvl5pPr marL="1828800" indent="0" algn="l">
              <a:buFontTx/>
              <a:buNone/>
              <a:defRPr/>
            </a:lvl5pPr>
          </a:lstStyle>
          <a:p>
            <a:pPr lvl="0"/>
            <a:r>
              <a:rPr lang="ru-RU" dirty="0"/>
              <a:t>Имя и контактные данные автора</a:t>
            </a:r>
            <a:endParaRPr lang="en-US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EE3A9EDA-9A7F-4B84-AC2A-94D1376042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86921" y="1621969"/>
            <a:ext cx="3005079" cy="5236031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46862BA5-0080-4D31-B646-B2A85E5945F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2622740" cy="1329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280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791396"/>
            <a:ext cx="12192000" cy="6066604"/>
          </a:xfrm>
        </p:spPr>
        <p:txBody>
          <a:bodyPr anchor="ctr"/>
          <a:lstStyle>
            <a:lvl1pPr algn="ctr">
              <a:defRPr lang="en-US" dirty="0"/>
            </a:lvl1pPr>
          </a:lstStyle>
          <a:p>
            <a:r>
              <a:rPr lang="ru-RU" dirty="0"/>
              <a:t>Добавьте свой готовый фон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90853" y="1236510"/>
            <a:ext cx="3617659" cy="2192491"/>
          </a:xfrm>
        </p:spPr>
        <p:txBody>
          <a:bodyPr anchor="t" anchorCtr="0">
            <a:normAutofit/>
          </a:bodyPr>
          <a:lstStyle>
            <a:lvl1pPr>
              <a:defRPr lang="en-US" dirty="0"/>
            </a:lvl1pPr>
          </a:lstStyle>
          <a:p>
            <a:r>
              <a:rPr lang="ru-RU" dirty="0"/>
              <a:t>Третий вариант титульного слайда</a:t>
            </a:r>
            <a:endParaRPr lang="en-US" dirty="0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xmlns="" id="{EBEC25B7-C3B9-437E-A4F9-DF0A8A8B6DB9}"/>
              </a:ext>
            </a:extLst>
          </p:cNvPr>
          <p:cNvSpPr/>
          <p:nvPr/>
        </p:nvSpPr>
        <p:spPr bwMode="auto">
          <a:xfrm>
            <a:off x="0" y="0"/>
            <a:ext cx="12192000" cy="791396"/>
          </a:xfrm>
          <a:prstGeom prst="rect">
            <a:avLst/>
          </a:prstGeom>
          <a:solidFill>
            <a:schemeClr val="accent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xmlns="" id="{183B911A-2292-447A-BAB1-5860E09C012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83288" y="614363"/>
            <a:ext cx="6208712" cy="360362"/>
          </a:xfr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 algn="r">
              <a:buNone/>
              <a:defRPr sz="1600"/>
            </a:lvl1pPr>
            <a:lvl5pPr marL="1828800" indent="0">
              <a:buNone/>
              <a:defRPr/>
            </a:lvl5pPr>
          </a:lstStyle>
          <a:p>
            <a:r>
              <a:rPr lang="ru-RU" dirty="0"/>
              <a:t>Имя и контактные данные автора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EFCB8DE0-37F1-4C91-B9FC-2D49FF647A6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2570"/>
            <a:ext cx="1845924" cy="93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506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Финал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609600" y="2680372"/>
            <a:ext cx="10972800" cy="827311"/>
          </a:xfrm>
          <a:solidFill>
            <a:schemeClr val="accent4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algn="ctr">
              <a:defRPr lang="en-US" dirty="0"/>
            </a:lvl1pPr>
          </a:lstStyle>
          <a:p>
            <a:r>
              <a:rPr lang="ru-RU" dirty="0"/>
              <a:t>Спасибо за внимание!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09600" y="3716939"/>
            <a:ext cx="10972800" cy="792162"/>
          </a:xfrm>
          <a:solidFill>
            <a:schemeClr val="accent4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>
            <a:lvl1pPr marL="0" indent="0" algn="ctr">
              <a:buFontTx/>
              <a:buNone/>
              <a:defRPr lang="en-US" dirty="0"/>
            </a:lvl1pPr>
            <a:lvl2pPr marL="457200" indent="0" algn="ctr">
              <a:buFontTx/>
              <a:buNone/>
              <a:defRPr>
                <a:solidFill>
                  <a:srgbClr val="FFFFFF"/>
                </a:solidFill>
              </a:defRPr>
            </a:lvl2pPr>
            <a:lvl3pPr marL="914400" indent="0" algn="ctr">
              <a:buFontTx/>
              <a:buNone/>
              <a:defRPr>
                <a:solidFill>
                  <a:srgbClr val="FFFFFF"/>
                </a:solidFill>
              </a:defRPr>
            </a:lvl3pPr>
            <a:lvl4pPr marL="1371600" indent="0" algn="ctr">
              <a:buFontTx/>
              <a:buNone/>
              <a:defRPr>
                <a:solidFill>
                  <a:srgbClr val="FFFFFF"/>
                </a:solidFill>
              </a:defRPr>
            </a:lvl4pPr>
            <a:lvl5pPr marL="1828800" indent="0" algn="ctr">
              <a:buFontTx/>
              <a:buNone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ru-RU" dirty="0"/>
              <a:t>Имя и контактные данные автора</a:t>
            </a:r>
            <a:endParaRPr lang="en-US" dirty="0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6199DC81-E16D-4205-B54F-2508AE5B4B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2965" y="0"/>
            <a:ext cx="5286070" cy="2680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328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09600" y="2328177"/>
            <a:ext cx="8365245" cy="3797986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ru-RU" dirty="0">
                <a:solidFill>
                  <a:schemeClr val="tx1"/>
                </a:solidFill>
              </a:defRPr>
            </a:lvl1pPr>
            <a:lvl3pPr>
              <a:defRPr lang="ru-RU" sz="2000" dirty="0">
                <a:solidFill>
                  <a:schemeClr val="tx1"/>
                </a:solidFill>
              </a:defRPr>
            </a:lvl3pPr>
            <a:lvl4pPr>
              <a:defRPr lang="ru-RU" sz="1800" dirty="0">
                <a:solidFill>
                  <a:schemeClr val="tx1"/>
                </a:solidFill>
              </a:defRPr>
            </a:lvl4pPr>
            <a:lvl5pPr>
              <a:defRPr lang="ru-RU" sz="1600" dirty="0">
                <a:solidFill>
                  <a:schemeClr val="tx1"/>
                </a:solidFill>
              </a:defRPr>
            </a:lvl5pPr>
            <a:lvl6pPr>
              <a:defRPr lang="en-US" sz="1400" dirty="0">
                <a:solidFill>
                  <a:schemeClr val="tx1"/>
                </a:solidFill>
              </a:defRPr>
            </a:lvl6pPr>
          </a:lstStyle>
          <a:p>
            <a:pPr lvl="0"/>
            <a:r>
              <a:rPr lang="ru-RU" dirty="0"/>
              <a:t>Изложите здесь основные тезисы раздела</a:t>
            </a:r>
          </a:p>
          <a:p>
            <a:pPr lvl="2"/>
            <a:r>
              <a:rPr lang="ru-RU" dirty="0"/>
              <a:t>Второй уровень</a:t>
            </a:r>
          </a:p>
          <a:p>
            <a:pPr lvl="3"/>
            <a:r>
              <a:rPr lang="ru-RU" dirty="0"/>
              <a:t>Третий уровень</a:t>
            </a:r>
          </a:p>
          <a:p>
            <a:pPr lvl="4"/>
            <a:r>
              <a:rPr lang="ru-RU" dirty="0"/>
              <a:t>Четвертый уровень</a:t>
            </a:r>
          </a:p>
          <a:p>
            <a:pPr lvl="5"/>
            <a:r>
              <a:rPr lang="ru-RU" dirty="0"/>
              <a:t>Пятый уровень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609600" y="1236510"/>
            <a:ext cx="10972800" cy="8273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ru-RU" dirty="0"/>
              <a:t>Название раздела</a:t>
            </a:r>
            <a:endParaRPr lang="en-US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BC200185-F38A-4129-A0B9-00F73187960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16" t="21630" r="73503" b="27206"/>
          <a:stretch/>
        </p:blipFill>
        <p:spPr>
          <a:xfrm>
            <a:off x="11133796" y="2583543"/>
            <a:ext cx="1058204" cy="3528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086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609600" y="1236510"/>
            <a:ext cx="10972800" cy="8273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4D5ECA55-9769-4968-A783-C9E70872DAE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09599" y="2346583"/>
            <a:ext cx="10972800" cy="3897137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xmlns="" id="{261B5029-6DCA-46C8-85EA-2A387651C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Название раздела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2341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609600" y="1236510"/>
            <a:ext cx="10972800" cy="8273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xmlns="" id="{BDA6476B-5762-49D8-AB5F-107D3C25E7A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09599" y="2346583"/>
            <a:ext cx="5374357" cy="37795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9" name="Объект 6">
            <a:extLst>
              <a:ext uri="{FF2B5EF4-FFF2-40B4-BE49-F238E27FC236}">
                <a16:creationId xmlns:a16="http://schemas.microsoft.com/office/drawing/2014/main" xmlns="" id="{B693B51F-5ADA-47B3-92A7-688B695B071D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208046" y="2346583"/>
            <a:ext cx="5374357" cy="37795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0F975E9B-033B-4283-9AA8-CE90532FBE7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ru-RU"/>
              <a:t>Название раздела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7416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7545917" y="2346325"/>
            <a:ext cx="4036483" cy="1885950"/>
          </a:xfrm>
          <a:custGeom>
            <a:avLst/>
            <a:gdLst/>
            <a:ahLst/>
            <a:cxnLst/>
            <a:rect l="l" t="t" r="r" b="b"/>
            <a:pathLst>
              <a:path w="3027362" h="1885950">
                <a:moveTo>
                  <a:pt x="0" y="0"/>
                </a:moveTo>
                <a:lnTo>
                  <a:pt x="3027362" y="0"/>
                </a:lnTo>
                <a:lnTo>
                  <a:pt x="3027362" y="1063625"/>
                </a:lnTo>
                <a:lnTo>
                  <a:pt x="3026362" y="1063625"/>
                </a:lnTo>
                <a:lnTo>
                  <a:pt x="3023015" y="1129917"/>
                </a:lnTo>
                <a:cubicBezTo>
                  <a:pt x="2982765" y="1526260"/>
                  <a:pt x="2667672" y="1841353"/>
                  <a:pt x="2271329" y="1881603"/>
                </a:cubicBezTo>
                <a:lnTo>
                  <a:pt x="2205037" y="1884951"/>
                </a:lnTo>
                <a:lnTo>
                  <a:pt x="2205037" y="1885950"/>
                </a:lnTo>
                <a:lnTo>
                  <a:pt x="0" y="1885950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0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7545917" y="4384675"/>
            <a:ext cx="4036483" cy="1885950"/>
          </a:xfrm>
          <a:custGeom>
            <a:avLst/>
            <a:gdLst/>
            <a:ahLst/>
            <a:cxnLst/>
            <a:rect l="l" t="t" r="r" b="b"/>
            <a:pathLst>
              <a:path w="3027362" h="1885950">
                <a:moveTo>
                  <a:pt x="0" y="0"/>
                </a:moveTo>
                <a:lnTo>
                  <a:pt x="3027362" y="0"/>
                </a:lnTo>
                <a:lnTo>
                  <a:pt x="3027362" y="1063625"/>
                </a:lnTo>
                <a:lnTo>
                  <a:pt x="3026362" y="1063625"/>
                </a:lnTo>
                <a:lnTo>
                  <a:pt x="3023015" y="1129917"/>
                </a:lnTo>
                <a:cubicBezTo>
                  <a:pt x="2982765" y="1526260"/>
                  <a:pt x="2667672" y="1841353"/>
                  <a:pt x="2271329" y="1881603"/>
                </a:cubicBezTo>
                <a:lnTo>
                  <a:pt x="2205037" y="1884951"/>
                </a:lnTo>
                <a:lnTo>
                  <a:pt x="2205037" y="1885950"/>
                </a:lnTo>
                <a:lnTo>
                  <a:pt x="0" y="1885950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1236664"/>
            <a:ext cx="10972800" cy="827087"/>
          </a:xfrm>
        </p:spPr>
        <p:txBody>
          <a:bodyPr/>
          <a:lstStyle/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05BA8D95-7735-46FC-9C16-677F9F41E39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ru-RU"/>
              <a:t>Название раздела</a:t>
            </a:r>
            <a:endParaRPr lang="ru-RU" dirty="0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A776F01B-CEB5-4099-86FB-0DB6522A8EB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09600" y="2346325"/>
            <a:ext cx="6691313" cy="39243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092281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9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236510"/>
            <a:ext cx="10972800" cy="82731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259931"/>
            <a:ext cx="10972800" cy="3866233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5374357" y="439284"/>
            <a:ext cx="6208043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r">
              <a:defRPr lang="ru-RU" smtClean="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875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l" defTabSz="457200" rtl="0" eaLnBrk="1" latinLnBrk="0" hangingPunct="1">
        <a:spcBef>
          <a:spcPct val="0"/>
        </a:spcBef>
        <a:buNone/>
        <a:defRPr lang="en-US" sz="3600" b="1" i="0" kern="1200" baseline="0" dirty="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SzPct val="100000"/>
        <a:buFont typeface="Wingdings" panose="05000000000000000000" pitchFamily="2" charset="2"/>
        <a:buChar char="§"/>
        <a:defRPr lang="ru-RU" sz="24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Wingdings" panose="05000000000000000000" pitchFamily="2" charset="2"/>
        <a:buChar char="§"/>
        <a:defRPr lang="ru-RU" sz="20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Wingdings" panose="05000000000000000000" pitchFamily="2" charset="2"/>
        <a:buChar char="§"/>
        <a:defRPr lang="ru-RU" sz="18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Wingdings" panose="05000000000000000000" pitchFamily="2" charset="2"/>
        <a:buChar char="§"/>
        <a:defRPr lang="ru-RU" sz="1600" kern="1200" dirty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Wingdings" panose="05000000000000000000" pitchFamily="2" charset="2"/>
        <a:buChar char="§"/>
        <a:defRPr lang="en-US" sz="14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0" y="0"/>
            <a:ext cx="12192000" cy="791396"/>
          </a:xfrm>
          <a:prstGeom prst="rect">
            <a:avLst/>
          </a:prstGeom>
          <a:solidFill>
            <a:schemeClr val="accent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236510"/>
            <a:ext cx="10972800" cy="82731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259931"/>
            <a:ext cx="10972800" cy="38662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xmlns="" id="{C66355F7-4A85-495B-983E-B57FC436A0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83957" y="614279"/>
            <a:ext cx="6208043" cy="36000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/>
          <a:lstStyle>
            <a:lvl1pPr algn="r">
              <a:defRPr lang="ru-RU" dirty="0" smtClean="0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Название раздела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2093C3B8-058B-487A-9D89-BD65020C5784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2570"/>
            <a:ext cx="1845924" cy="93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754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lang="en-US" sz="3200" b="1" i="0" kern="1200" baseline="0" dirty="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SzPct val="100000"/>
        <a:buFont typeface="Wingdings" panose="05000000000000000000" pitchFamily="2" charset="2"/>
        <a:buChar char="§"/>
        <a:defRPr lang="ru-RU" sz="24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Wingdings" panose="05000000000000000000" pitchFamily="2" charset="2"/>
        <a:buChar char="§"/>
        <a:defRPr lang="ru-RU" sz="20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Wingdings" panose="05000000000000000000" pitchFamily="2" charset="2"/>
        <a:buChar char="§"/>
        <a:defRPr lang="ru-RU" sz="18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Wingdings" panose="05000000000000000000" pitchFamily="2" charset="2"/>
        <a:buChar char="§"/>
        <a:defRPr lang="ru-RU" sz="1600" kern="1200" dirty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Wingdings" panose="05000000000000000000" pitchFamily="2" charset="2"/>
        <a:buChar char="§"/>
        <a:defRPr lang="en-US" sz="14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71C4BD-0760-45A0-BA23-D88A9D40D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9591" y="1329895"/>
            <a:ext cx="9387521" cy="2507814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НАУЧНЫЙ СЕМИНАР 22.06.2020</a:t>
            </a:r>
            <a:r>
              <a:rPr lang="ru-RU" sz="28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n>
                  <a:solidFill>
                    <a:srgbClr val="002060"/>
                  </a:solidFill>
                </a:ln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dirty="0">
                <a:ln>
                  <a:solidFill>
                    <a:srgbClr val="002060"/>
                  </a:solidFill>
                </a:ln>
              </a:rPr>
              <a:t>Речевой имидж губернатора ХМАО-Югры Н.В. Комаровой</a:t>
            </a:r>
            <a:r>
              <a:rPr lang="ru-RU" sz="2800" dirty="0" smtClean="0">
                <a:ln>
                  <a:solidFill>
                    <a:srgbClr val="002060"/>
                  </a:solidFill>
                </a:ln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800" dirty="0">
              <a:ln>
                <a:solidFill>
                  <a:srgbClr val="002060"/>
                </a:solidFill>
              </a:ln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AF543C0-07DA-4641-9642-3C1F998CB1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20929" y="3810000"/>
            <a:ext cx="8340047" cy="1822450"/>
          </a:xfrm>
        </p:spPr>
        <p:txBody>
          <a:bodyPr>
            <a:normAutofit/>
          </a:bodyPr>
          <a:lstStyle/>
          <a:p>
            <a:pPr algn="r"/>
            <a:endParaRPr lang="ru-RU" dirty="0" smtClean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Докладчик: </a:t>
            </a:r>
            <a:r>
              <a:rPr lang="ru-RU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Чудная Ирина Дмитриевна</a:t>
            </a:r>
            <a:endParaRPr lang="ru-RU" b="1" dirty="0" smtClean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Модератор: </a:t>
            </a:r>
            <a:r>
              <a:rPr lang="ru-RU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доцент </a:t>
            </a:r>
            <a:r>
              <a:rPr lang="ru-RU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кафедры РЯЛ ГИС </a:t>
            </a:r>
          </a:p>
          <a:p>
            <a:pPr algn="r"/>
            <a:r>
              <a:rPr lang="ru-RU" b="1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Челак Елена Анатольевна </a:t>
            </a:r>
            <a:endParaRPr lang="ru-RU" b="1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791409" y="5724063"/>
            <a:ext cx="24833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Ханты-Мансийск, 2020</a:t>
            </a:r>
          </a:p>
        </p:txBody>
      </p:sp>
    </p:spTree>
    <p:extLst>
      <p:ext uri="{BB962C8B-B14F-4D97-AF65-F5344CB8AC3E}">
        <p14:creationId xmlns:p14="http://schemas.microsoft.com/office/powerpoint/2010/main" val="3702959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>
          <a:xfrm>
            <a:off x="5983957" y="614278"/>
            <a:ext cx="6208043" cy="674195"/>
          </a:xfrm>
        </p:spPr>
        <p:txBody>
          <a:bodyPr/>
          <a:lstStyle/>
          <a:p>
            <a:r>
              <a:rPr lang="ru-RU" b="1" dirty="0" smtClean="0"/>
              <a:t>Языковые средства: особенности</a:t>
            </a:r>
            <a:endParaRPr lang="ru-RU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84907" y="1565564"/>
            <a:ext cx="11249891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В </a:t>
            </a:r>
            <a:r>
              <a:rPr lang="ru-RU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речи губернатора преобладают обращения (</a:t>
            </a:r>
            <a:r>
              <a:rPr lang="ru-RU" i="1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земляки, </a:t>
            </a:r>
            <a:r>
              <a:rPr lang="ru-RU" i="1" dirty="0" err="1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югорчане</a:t>
            </a:r>
            <a:r>
              <a:rPr lang="ru-RU" i="1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, друзья, коллеги</a:t>
            </a:r>
            <a:r>
              <a:rPr lang="ru-RU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), часто используются определения (</a:t>
            </a:r>
            <a:r>
              <a:rPr lang="ru-RU" i="1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уважаемые, дорогие, родные</a:t>
            </a:r>
            <a:r>
              <a:rPr lang="ru-RU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). </a:t>
            </a:r>
            <a:endParaRPr lang="ru-RU" dirty="0" smtClean="0">
              <a:solidFill>
                <a:schemeClr val="accent6">
                  <a:lumMod val="90000"/>
                  <a:lumOff val="10000"/>
                </a:schemeClr>
              </a:solidFill>
              <a:latin typeface="Constantia" pitchFamily="18" charset="0"/>
            </a:endParaRPr>
          </a:p>
          <a:p>
            <a:pPr algn="just">
              <a:lnSpc>
                <a:spcPct val="150000"/>
              </a:lnSpc>
            </a:pPr>
            <a:endParaRPr lang="ru-RU" dirty="0" smtClean="0">
              <a:solidFill>
                <a:schemeClr val="accent6">
                  <a:lumMod val="90000"/>
                  <a:lumOff val="10000"/>
                </a:schemeClr>
              </a:solidFill>
              <a:latin typeface="Constanti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Также </a:t>
            </a:r>
            <a:r>
              <a:rPr lang="ru-RU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выявлено частое употребление местоимения «</a:t>
            </a:r>
            <a:r>
              <a:rPr lang="ru-RU" i="1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мы</a:t>
            </a:r>
            <a:r>
              <a:rPr lang="ru-RU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». </a:t>
            </a:r>
            <a:endParaRPr lang="ru-RU" dirty="0" smtClean="0">
              <a:solidFill>
                <a:schemeClr val="accent6">
                  <a:lumMod val="90000"/>
                  <a:lumOff val="10000"/>
                </a:schemeClr>
              </a:solidFill>
              <a:latin typeface="Constantia" pitchFamily="18" charset="0"/>
            </a:endParaRPr>
          </a:p>
          <a:p>
            <a:pPr algn="just">
              <a:lnSpc>
                <a:spcPct val="150000"/>
              </a:lnSpc>
            </a:pPr>
            <a:endParaRPr lang="ru-RU" dirty="0" smtClean="0">
              <a:solidFill>
                <a:schemeClr val="accent6">
                  <a:lumMod val="90000"/>
                  <a:lumOff val="10000"/>
                </a:schemeClr>
              </a:solidFill>
              <a:latin typeface="Constanti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Н.В</a:t>
            </a:r>
            <a:r>
              <a:rPr lang="ru-RU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. Комарова использует простые синтаксические конструкции, </a:t>
            </a:r>
            <a:r>
              <a:rPr lang="ru-RU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в </a:t>
            </a:r>
            <a:r>
              <a:rPr lang="ru-RU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основном </a:t>
            </a:r>
            <a:r>
              <a:rPr lang="ru-RU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это </a:t>
            </a:r>
            <a:r>
              <a:rPr lang="ru-RU" i="1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глаголы 1-го лица единственного и множественного числа</a:t>
            </a:r>
            <a:r>
              <a:rPr lang="ru-RU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, они позволяют донести информацию четко и конкретно</a:t>
            </a:r>
            <a:r>
              <a:rPr lang="ru-RU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ru-RU" dirty="0">
              <a:solidFill>
                <a:schemeClr val="accent6">
                  <a:lumMod val="90000"/>
                  <a:lumOff val="10000"/>
                </a:schemeClr>
              </a:solidFill>
              <a:latin typeface="Constanti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Губернатор </a:t>
            </a:r>
            <a:r>
              <a:rPr lang="ru-RU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позиционирует себя как мудрого и строгого правителя, на это нам могут указать </a:t>
            </a:r>
            <a:r>
              <a:rPr lang="ru-RU" i="1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глаголы в повелительном </a:t>
            </a:r>
            <a:r>
              <a:rPr lang="ru-RU" i="1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наклонении</a:t>
            </a:r>
            <a:r>
              <a:rPr lang="ru-RU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97526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>
          <a:xfrm>
            <a:off x="5983957" y="614278"/>
            <a:ext cx="6208043" cy="674195"/>
          </a:xfrm>
        </p:spPr>
        <p:txBody>
          <a:bodyPr/>
          <a:lstStyle/>
          <a:p>
            <a:r>
              <a:rPr lang="ru-RU" b="1" dirty="0" smtClean="0"/>
              <a:t>Заключение</a:t>
            </a:r>
            <a:endParaRPr lang="ru-RU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84907" y="1565564"/>
            <a:ext cx="11249891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Эффективный речевой имидж – сложная конструкция, состоящая из многих элементов. Как показывают результаты исследования, современный российский политик становится популярным только в том случае, если он играет сразу несколько ролей, которые дополняют друг друга. В рамках данного исследования показана многослойность речевого имиджа губернатора ХМАО-Югры Натальи Владимировны Комаровой</a:t>
            </a:r>
            <a:r>
              <a:rPr lang="ru-RU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ru-RU" dirty="0" smtClean="0">
              <a:solidFill>
                <a:schemeClr val="accent6">
                  <a:lumMod val="90000"/>
                  <a:lumOff val="10000"/>
                </a:schemeClr>
              </a:solidFill>
              <a:latin typeface="Constanti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Были выявлены </a:t>
            </a:r>
            <a:r>
              <a:rPr lang="ru-RU" dirty="0" err="1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имиджевые</a:t>
            </a:r>
            <a:r>
              <a:rPr lang="ru-RU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 роли </a:t>
            </a:r>
            <a:r>
              <a:rPr lang="ru-RU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губернатора </a:t>
            </a:r>
            <a:r>
              <a:rPr lang="ru-RU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ХМАО-Югры: «</a:t>
            </a:r>
            <a:r>
              <a:rPr lang="ru-RU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Борец», «Патриот», «Избранник народа» (по-другому «Простой человек»), «Мать» (мужская роль «Отличный семьянин»), «Хозяйка» (по-другому «Сильная рука»). Данные роли тесно взаимосвязаны и дополняют друг друга. Доминирующей ролью является «Патриот». </a:t>
            </a:r>
            <a:endParaRPr lang="ru-RU" dirty="0" smtClean="0">
              <a:solidFill>
                <a:schemeClr val="accent6">
                  <a:lumMod val="90000"/>
                  <a:lumOff val="10000"/>
                </a:schemeClr>
              </a:solidFill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4053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9342" y="3073059"/>
            <a:ext cx="10972800" cy="827311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Спасибо за внимание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9566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>
          <a:xfrm>
            <a:off x="5983957" y="614279"/>
            <a:ext cx="6208043" cy="591066"/>
          </a:xfrm>
        </p:spPr>
        <p:txBody>
          <a:bodyPr/>
          <a:lstStyle/>
          <a:p>
            <a:r>
              <a:rPr lang="ru-RU" b="1" dirty="0" smtClean="0"/>
              <a:t>Введение</a:t>
            </a:r>
            <a:endParaRPr lang="ru-RU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60216" y="1693500"/>
            <a:ext cx="11249891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914400"/>
            <a:r>
              <a:rPr lang="ru-RU" b="1" dirty="0">
                <a:solidFill>
                  <a:prstClr val="black"/>
                </a:solidFill>
                <a:latin typeface="Constantia" pitchFamily="18" charset="0"/>
                <a:cs typeface="Times New Roman" pitchFamily="18" charset="0"/>
              </a:rPr>
              <a:t>Актуальность</a:t>
            </a:r>
            <a:r>
              <a:rPr lang="ru-RU" dirty="0">
                <a:solidFill>
                  <a:prstClr val="black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prstClr val="black"/>
                </a:solidFill>
                <a:latin typeface="Constantia" pitchFamily="18" charset="0"/>
                <a:cs typeface="Times New Roman" pitchFamily="18" charset="0"/>
              </a:rPr>
              <a:t>обусловлена </a:t>
            </a:r>
            <a:r>
              <a:rPr lang="ru-RU" dirty="0" smtClean="0">
                <a:solidFill>
                  <a:schemeClr val="accent6"/>
                </a:solidFill>
                <a:latin typeface="Constantia" pitchFamily="18" charset="0"/>
                <a:cs typeface="Times New Roman" pitchFamily="18" charset="0"/>
              </a:rPr>
              <a:t>невеликим количеством </a:t>
            </a:r>
            <a:r>
              <a:rPr lang="ru-RU" dirty="0">
                <a:solidFill>
                  <a:schemeClr val="accent6"/>
                </a:solidFill>
                <a:latin typeface="Constantia" pitchFamily="18" charset="0"/>
                <a:cs typeface="Times New Roman" pitchFamily="18" charset="0"/>
              </a:rPr>
              <a:t>работ, посвященных проблемам речевого имиджа </a:t>
            </a:r>
            <a:r>
              <a:rPr lang="ru-RU" dirty="0" smtClean="0">
                <a:solidFill>
                  <a:schemeClr val="accent6"/>
                </a:solidFill>
                <a:latin typeface="Constantia" pitchFamily="18" charset="0"/>
                <a:cs typeface="Times New Roman" pitchFamily="18" charset="0"/>
              </a:rPr>
              <a:t>губернатора </a:t>
            </a:r>
            <a:r>
              <a:rPr lang="ru-RU" dirty="0">
                <a:solidFill>
                  <a:schemeClr val="accent6"/>
                </a:solidFill>
                <a:latin typeface="Constantia" pitchFamily="18" charset="0"/>
                <a:cs typeface="Times New Roman" pitchFamily="18" charset="0"/>
              </a:rPr>
              <a:t>ХМАО-Югры</a:t>
            </a:r>
            <a:r>
              <a:rPr lang="ru-RU" dirty="0" smtClean="0">
                <a:solidFill>
                  <a:schemeClr val="accent6"/>
                </a:solidFill>
                <a:latin typeface="Constantia" pitchFamily="18" charset="0"/>
                <a:cs typeface="Times New Roman" pitchFamily="18" charset="0"/>
              </a:rPr>
              <a:t>.</a:t>
            </a:r>
            <a:endParaRPr lang="ru-RU" dirty="0">
              <a:ln>
                <a:solidFill>
                  <a:schemeClr val="accent6"/>
                </a:solidFill>
              </a:ln>
              <a:solidFill>
                <a:schemeClr val="accent6"/>
              </a:solidFill>
              <a:latin typeface="Constantia" pitchFamily="18" charset="0"/>
              <a:cs typeface="Times New Roman" pitchFamily="18" charset="0"/>
            </a:endParaRPr>
          </a:p>
          <a:p>
            <a:pPr lvl="0" algn="just" defTabSz="914400"/>
            <a:endParaRPr lang="ru-RU" dirty="0">
              <a:solidFill>
                <a:prstClr val="black"/>
              </a:solidFill>
              <a:latin typeface="Constantia" pitchFamily="18" charset="0"/>
              <a:cs typeface="Times New Roman" pitchFamily="18" charset="0"/>
            </a:endParaRPr>
          </a:p>
          <a:p>
            <a:pPr algn="just" defTabSz="914400"/>
            <a:r>
              <a:rPr lang="ru-RU" b="1" dirty="0">
                <a:solidFill>
                  <a:prstClr val="black"/>
                </a:solidFill>
                <a:latin typeface="Constantia" pitchFamily="18" charset="0"/>
                <a:cs typeface="Times New Roman" pitchFamily="18" charset="0"/>
              </a:rPr>
              <a:t>Объектом </a:t>
            </a:r>
            <a:r>
              <a:rPr lang="ru-RU" dirty="0">
                <a:solidFill>
                  <a:prstClr val="black"/>
                </a:solidFill>
                <a:latin typeface="Constantia" pitchFamily="18" charset="0"/>
                <a:cs typeface="Times New Roman" pitchFamily="18" charset="0"/>
              </a:rPr>
              <a:t>исследования является речевой имидж губернатора ХМАО-Югры Н.В. Комаровой.</a:t>
            </a:r>
          </a:p>
          <a:p>
            <a:pPr algn="just" defTabSz="914400"/>
            <a:r>
              <a:rPr lang="ru-RU" b="1" dirty="0">
                <a:solidFill>
                  <a:prstClr val="black"/>
                </a:solidFill>
                <a:latin typeface="Constantia" pitchFamily="18" charset="0"/>
                <a:cs typeface="Times New Roman" pitchFamily="18" charset="0"/>
              </a:rPr>
              <a:t>Предметом </a:t>
            </a:r>
            <a:r>
              <a:rPr lang="ru-RU" dirty="0">
                <a:solidFill>
                  <a:prstClr val="black"/>
                </a:solidFill>
                <a:latin typeface="Constantia" pitchFamily="18" charset="0"/>
                <a:cs typeface="Times New Roman" pitchFamily="18" charset="0"/>
              </a:rPr>
              <a:t>исследования являются средства создания и роли речевого имиджа губернатора ХМАО-Югры Н.В. Комаровой.</a:t>
            </a:r>
          </a:p>
          <a:p>
            <a:pPr lvl="0" algn="just" defTabSz="914400"/>
            <a:endParaRPr lang="ru-RU" b="1" dirty="0">
              <a:solidFill>
                <a:prstClr val="black"/>
              </a:solidFill>
              <a:latin typeface="Constantia" pitchFamily="18" charset="0"/>
              <a:cs typeface="Times New Roman" pitchFamily="18" charset="0"/>
            </a:endParaRPr>
          </a:p>
          <a:p>
            <a:pPr algn="just" defTabSz="914400"/>
            <a:r>
              <a:rPr lang="ru-RU" b="1" dirty="0">
                <a:solidFill>
                  <a:prstClr val="black"/>
                </a:solidFill>
                <a:latin typeface="Constantia" pitchFamily="18" charset="0"/>
                <a:cs typeface="Times New Roman" pitchFamily="18" charset="0"/>
              </a:rPr>
              <a:t>Цель</a:t>
            </a:r>
            <a:r>
              <a:rPr lang="ru-RU" dirty="0">
                <a:solidFill>
                  <a:prstClr val="black"/>
                </a:solidFill>
                <a:latin typeface="Constantia" pitchFamily="18" charset="0"/>
                <a:cs typeface="Times New Roman" pitchFamily="18" charset="0"/>
              </a:rPr>
              <a:t> – </a:t>
            </a:r>
            <a:r>
              <a:rPr lang="ru-RU" dirty="0">
                <a:solidFill>
                  <a:schemeClr val="accent6"/>
                </a:solidFill>
                <a:latin typeface="Constantia" pitchFamily="18" charset="0"/>
                <a:cs typeface="Times New Roman" pitchFamily="18" charset="0"/>
              </a:rPr>
              <a:t>выявить особенности речевого имиджа губернатора ХМАО-Югры Н.В. Комаровой</a:t>
            </a:r>
            <a:r>
              <a:rPr lang="ru-RU" dirty="0" smtClean="0">
                <a:solidFill>
                  <a:schemeClr val="accent6"/>
                </a:solidFill>
                <a:latin typeface="Constantia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accent6"/>
              </a:solidFill>
              <a:latin typeface="Constantia" pitchFamily="18" charset="0"/>
              <a:cs typeface="Times New Roman" pitchFamily="18" charset="0"/>
            </a:endParaRPr>
          </a:p>
          <a:p>
            <a:pPr lvl="0" algn="just" defTabSz="914400"/>
            <a:endParaRPr lang="ru-RU" b="1" dirty="0" smtClean="0">
              <a:solidFill>
                <a:prstClr val="black"/>
              </a:solidFill>
              <a:latin typeface="Constantia" pitchFamily="18" charset="0"/>
              <a:cs typeface="Times New Roman" pitchFamily="18" charset="0"/>
            </a:endParaRPr>
          </a:p>
          <a:p>
            <a:pPr lvl="0" algn="just" defTabSz="914400"/>
            <a:r>
              <a:rPr lang="ru-RU" b="1" dirty="0" smtClean="0">
                <a:solidFill>
                  <a:prstClr val="black"/>
                </a:solidFill>
                <a:latin typeface="Constantia" pitchFamily="18" charset="0"/>
                <a:cs typeface="Times New Roman" pitchFamily="18" charset="0"/>
              </a:rPr>
              <a:t>Задачи</a:t>
            </a:r>
            <a:r>
              <a:rPr lang="ru-RU" dirty="0">
                <a:solidFill>
                  <a:prstClr val="black"/>
                </a:solidFill>
                <a:latin typeface="Constantia" pitchFamily="18" charset="0"/>
                <a:cs typeface="Times New Roman" pitchFamily="18" charset="0"/>
              </a:rPr>
              <a:t>: </a:t>
            </a:r>
          </a:p>
          <a:p>
            <a:r>
              <a:rPr lang="ru-RU" dirty="0">
                <a:solidFill>
                  <a:schemeClr val="accent6"/>
                </a:solidFill>
                <a:latin typeface="Constantia" pitchFamily="18" charset="0"/>
                <a:cs typeface="Times New Roman" pitchFamily="18" charset="0"/>
              </a:rPr>
              <a:t>- </a:t>
            </a:r>
            <a:r>
              <a:rPr lang="ru-RU" dirty="0" smtClean="0">
                <a:solidFill>
                  <a:schemeClr val="accent6"/>
                </a:solidFill>
                <a:latin typeface="Constantia" pitchFamily="18" charset="0"/>
                <a:cs typeface="Times New Roman" pitchFamily="18" charset="0"/>
              </a:rPr>
              <a:t>проанализировать </a:t>
            </a:r>
            <a:r>
              <a:rPr lang="ru-RU" dirty="0">
                <a:solidFill>
                  <a:schemeClr val="accent6"/>
                </a:solidFill>
                <a:latin typeface="Constantia" pitchFamily="18" charset="0"/>
                <a:cs typeface="Times New Roman" pitchFamily="18" charset="0"/>
              </a:rPr>
              <a:t>текстовые материалы Н.В. Комаровой;</a:t>
            </a:r>
          </a:p>
          <a:p>
            <a:r>
              <a:rPr lang="ru-RU" dirty="0">
                <a:solidFill>
                  <a:schemeClr val="accent6"/>
                </a:solidFill>
                <a:latin typeface="Constantia" pitchFamily="18" charset="0"/>
                <a:cs typeface="Times New Roman" pitchFamily="18" charset="0"/>
              </a:rPr>
              <a:t>- </a:t>
            </a:r>
            <a:r>
              <a:rPr lang="ru-RU" dirty="0" smtClean="0">
                <a:solidFill>
                  <a:schemeClr val="accent6"/>
                </a:solidFill>
                <a:latin typeface="Constantia" pitchFamily="18" charset="0"/>
                <a:cs typeface="Times New Roman" pitchFamily="18" charset="0"/>
              </a:rPr>
              <a:t>выявить </a:t>
            </a:r>
            <a:r>
              <a:rPr lang="ru-RU" dirty="0" err="1">
                <a:solidFill>
                  <a:schemeClr val="accent6"/>
                </a:solidFill>
                <a:latin typeface="Constantia" pitchFamily="18" charset="0"/>
                <a:cs typeface="Times New Roman" pitchFamily="18" charset="0"/>
              </a:rPr>
              <a:t>имиджевые</a:t>
            </a:r>
            <a:r>
              <a:rPr lang="ru-RU" dirty="0">
                <a:solidFill>
                  <a:schemeClr val="accent6"/>
                </a:solidFill>
                <a:latin typeface="Constantia" pitchFamily="18" charset="0"/>
                <a:cs typeface="Times New Roman" pitchFamily="18" charset="0"/>
              </a:rPr>
              <a:t> роли Н.В. Комаровой;</a:t>
            </a:r>
          </a:p>
          <a:p>
            <a:r>
              <a:rPr lang="ru-RU" dirty="0">
                <a:solidFill>
                  <a:schemeClr val="accent6"/>
                </a:solidFill>
                <a:latin typeface="Constantia" pitchFamily="18" charset="0"/>
                <a:cs typeface="Times New Roman" pitchFamily="18" charset="0"/>
              </a:rPr>
              <a:t>- </a:t>
            </a:r>
            <a:r>
              <a:rPr lang="ru-RU" dirty="0" smtClean="0">
                <a:solidFill>
                  <a:schemeClr val="accent6"/>
                </a:solidFill>
                <a:latin typeface="Constantia" pitchFamily="18" charset="0"/>
                <a:cs typeface="Times New Roman" pitchFamily="18" charset="0"/>
              </a:rPr>
              <a:t>определить </a:t>
            </a:r>
            <a:r>
              <a:rPr lang="ru-RU" dirty="0">
                <a:solidFill>
                  <a:schemeClr val="accent6"/>
                </a:solidFill>
                <a:latin typeface="Constantia" pitchFamily="18" charset="0"/>
                <a:cs typeface="Times New Roman" pitchFamily="18" charset="0"/>
              </a:rPr>
              <a:t>доминирующую </a:t>
            </a:r>
            <a:r>
              <a:rPr lang="ru-RU" dirty="0" err="1">
                <a:solidFill>
                  <a:schemeClr val="accent6"/>
                </a:solidFill>
                <a:latin typeface="Constantia" pitchFamily="18" charset="0"/>
                <a:cs typeface="Times New Roman" pitchFamily="18" charset="0"/>
              </a:rPr>
              <a:t>имиджевую</a:t>
            </a:r>
            <a:r>
              <a:rPr lang="ru-RU" dirty="0">
                <a:solidFill>
                  <a:schemeClr val="accent6"/>
                </a:solidFill>
                <a:latin typeface="Constantia" pitchFamily="18" charset="0"/>
                <a:cs typeface="Times New Roman" pitchFamily="18" charset="0"/>
              </a:rPr>
              <a:t> роль Н.В. Комаровой;</a:t>
            </a:r>
          </a:p>
          <a:p>
            <a:r>
              <a:rPr lang="ru-RU" dirty="0">
                <a:solidFill>
                  <a:schemeClr val="accent6"/>
                </a:solidFill>
                <a:latin typeface="Constantia" pitchFamily="18" charset="0"/>
                <a:cs typeface="Times New Roman" pitchFamily="18" charset="0"/>
              </a:rPr>
              <a:t>- </a:t>
            </a:r>
            <a:r>
              <a:rPr lang="ru-RU" dirty="0" smtClean="0">
                <a:solidFill>
                  <a:schemeClr val="accent6"/>
                </a:solidFill>
                <a:latin typeface="Constantia" pitchFamily="18" charset="0"/>
                <a:cs typeface="Times New Roman" pitchFamily="18" charset="0"/>
              </a:rPr>
              <a:t>выявить </a:t>
            </a:r>
            <a:r>
              <a:rPr lang="ru-RU" dirty="0">
                <a:solidFill>
                  <a:schemeClr val="accent6"/>
                </a:solidFill>
                <a:latin typeface="Constantia" pitchFamily="18" charset="0"/>
                <a:cs typeface="Times New Roman" pitchFamily="18" charset="0"/>
              </a:rPr>
              <a:t>особенности речевого имиджа губернатора ХМАО-Югры.</a:t>
            </a:r>
          </a:p>
          <a:p>
            <a:pPr lvl="0" algn="just" defTabSz="914400"/>
            <a:endParaRPr lang="ru-RU" dirty="0">
              <a:solidFill>
                <a:prstClr val="black"/>
              </a:solidFill>
              <a:latin typeface="Constantia" pitchFamily="18" charset="0"/>
              <a:cs typeface="Times New Roman" pitchFamily="18" charset="0"/>
            </a:endParaRPr>
          </a:p>
          <a:p>
            <a:pPr algn="just" defTabSz="914400"/>
            <a:r>
              <a:rPr lang="ru-RU" b="1" dirty="0">
                <a:solidFill>
                  <a:prstClr val="black"/>
                </a:solidFill>
                <a:latin typeface="Constantia" pitchFamily="18" charset="0"/>
                <a:cs typeface="Times New Roman" pitchFamily="18" charset="0"/>
              </a:rPr>
              <a:t>Материалом </a:t>
            </a:r>
            <a:r>
              <a:rPr lang="ru-RU" dirty="0" smtClean="0">
                <a:solidFill>
                  <a:prstClr val="black"/>
                </a:solidFill>
                <a:latin typeface="Constantia" pitchFamily="18" charset="0"/>
                <a:cs typeface="Times New Roman" pitchFamily="18" charset="0"/>
              </a:rPr>
              <a:t>для </a:t>
            </a:r>
            <a:r>
              <a:rPr lang="ru-RU" dirty="0">
                <a:solidFill>
                  <a:prstClr val="black"/>
                </a:solidFill>
                <a:latin typeface="Constantia" pitchFamily="18" charset="0"/>
                <a:cs typeface="Times New Roman" pitchFamily="18" charset="0"/>
              </a:rPr>
              <a:t>исследования служат выступления, отчеты, обращения и поздравления губернатора ХМАО-Югры Н.В. Комаровой.</a:t>
            </a:r>
          </a:p>
        </p:txBody>
      </p:sp>
    </p:spTree>
    <p:extLst>
      <p:ext uri="{BB962C8B-B14F-4D97-AF65-F5344CB8AC3E}">
        <p14:creationId xmlns:p14="http://schemas.microsoft.com/office/powerpoint/2010/main" val="151827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 dirty="0" smtClean="0"/>
              <a:t>База исследования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84907" y="1565564"/>
            <a:ext cx="11249891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b="1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Базой</a:t>
            </a:r>
            <a:r>
              <a:rPr lang="ru-RU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 для данного исследования послужили выступления, обращения и интервью Н.В. Комаровой. Тексты были взяты с сайта правительства ХМАО-Югры [</a:t>
            </a:r>
            <a:r>
              <a:rPr lang="ru-RU" b="1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https://admhmao.ru/</a:t>
            </a:r>
            <a:r>
              <a:rPr lang="ru-RU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]. Губернатор принимает участие в общественных мероприятиях и активно дает интервью журналистам. Обращение к текстам интервью и выступлений Н. В. Комаровой позволило выделить их характерные черты</a:t>
            </a:r>
            <a:r>
              <a:rPr lang="ru-RU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ru-RU" dirty="0" smtClean="0">
              <a:solidFill>
                <a:schemeClr val="accent6">
                  <a:lumMod val="90000"/>
                  <a:lumOff val="10000"/>
                </a:schemeClr>
              </a:solidFill>
              <a:latin typeface="Constanti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Сценарий </a:t>
            </a:r>
            <a:r>
              <a:rPr lang="ru-RU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интервью позволяет проанализировать значительное количество текстового материала и описать систему средств, вовлеченных в формирование речевого имиджа губернатора ХМАО-Югры.</a:t>
            </a:r>
          </a:p>
        </p:txBody>
      </p:sp>
    </p:spTree>
    <p:extLst>
      <p:ext uri="{BB962C8B-B14F-4D97-AF65-F5344CB8AC3E}">
        <p14:creationId xmlns:p14="http://schemas.microsoft.com/office/powerpoint/2010/main" val="2026437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>
          <a:xfrm>
            <a:off x="5983957" y="614278"/>
            <a:ext cx="6208043" cy="604921"/>
          </a:xfrm>
        </p:spPr>
        <p:txBody>
          <a:bodyPr/>
          <a:lstStyle/>
          <a:p>
            <a:r>
              <a:rPr lang="ru-RU" b="1" dirty="0" smtClean="0"/>
              <a:t>Биографические сведения</a:t>
            </a:r>
            <a:endParaRPr lang="ru-RU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84907" y="1565564"/>
            <a:ext cx="11249891" cy="428880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400" b="1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Наталья Владимировна Комарова – </a:t>
            </a:r>
            <a:r>
              <a:rPr lang="ru-RU" sz="1400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российский политик. С 1 марта 2010 года является губернатором Ханты-Мансийского автономного округа-Югры. В прошлом депутат Государственной Думы Российской Федерации (2001-2010 гг.). До 2001 года преподавала на кафедре социального менеджмента </a:t>
            </a:r>
            <a:r>
              <a:rPr lang="ru-RU" sz="1400" dirty="0" err="1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Ямальского</a:t>
            </a:r>
            <a:r>
              <a:rPr lang="ru-RU" sz="1400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 нефтегазового института, состояла в редакционном совете «Агентство нефтегазовой информации». Имеется звание «Почетный охранник природы». Наталья Владимировна активно участвует в развитии Ханты-Мансийского автономного округа-Югры. Доказательством тому является вторая по счету победа ХМАО-Югры в государственной номинации «За лучшую региональную программу поддержки социального предпринимательства</a:t>
            </a:r>
            <a:r>
              <a:rPr lang="ru-RU" sz="1400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».</a:t>
            </a:r>
          </a:p>
          <a:p>
            <a:pPr algn="just">
              <a:lnSpc>
                <a:spcPct val="150000"/>
              </a:lnSpc>
            </a:pPr>
            <a:endParaRPr lang="ru-RU" sz="1400" dirty="0">
              <a:solidFill>
                <a:schemeClr val="accent6">
                  <a:lumMod val="90000"/>
                  <a:lumOff val="10000"/>
                </a:schemeClr>
              </a:solidFill>
              <a:latin typeface="Constantia" pitchFamily="18" charset="0"/>
            </a:endParaRPr>
          </a:p>
          <a:p>
            <a:pPr algn="just">
              <a:lnSpc>
                <a:spcPct val="150000"/>
              </a:lnSpc>
            </a:pPr>
            <a:endParaRPr lang="ru-RU" sz="1400" dirty="0">
              <a:solidFill>
                <a:schemeClr val="accent6">
                  <a:lumMod val="90000"/>
                  <a:lumOff val="10000"/>
                </a:schemeClr>
              </a:solidFill>
              <a:latin typeface="Constantia" pitchFamily="18" charset="0"/>
            </a:endParaRPr>
          </a:p>
        </p:txBody>
      </p:sp>
      <p:pic>
        <p:nvPicPr>
          <p:cNvPr id="1026" name="Picture 2" descr="C:\Users\UGU\Desktop\Научный семинар\1533721707_74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2745" y="1676399"/>
            <a:ext cx="2633473" cy="3948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1319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>
          <a:xfrm>
            <a:off x="5983957" y="614278"/>
            <a:ext cx="6208043" cy="563357"/>
          </a:xfrm>
        </p:spPr>
        <p:txBody>
          <a:bodyPr/>
          <a:lstStyle/>
          <a:p>
            <a:r>
              <a:rPr lang="ru-RU" b="1" dirty="0" err="1" smtClean="0"/>
              <a:t>Имиджевая</a:t>
            </a:r>
            <a:r>
              <a:rPr lang="ru-RU" b="1" dirty="0" smtClean="0"/>
              <a:t> роль </a:t>
            </a:r>
            <a:r>
              <a:rPr lang="ru-RU" b="1" dirty="0"/>
              <a:t>«Избранник народа»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84907" y="1565564"/>
            <a:ext cx="11249891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600" b="1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В данных цитатах </a:t>
            </a:r>
            <a:r>
              <a:rPr lang="ru-RU" sz="1600" b="1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можем </a:t>
            </a:r>
            <a:r>
              <a:rPr lang="ru-RU" sz="1600" b="1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заметить, как Н.В. Комарова выступает в роли «простого человека», она выступает в позиции равной народу.</a:t>
            </a:r>
          </a:p>
          <a:p>
            <a:pPr algn="just">
              <a:lnSpc>
                <a:spcPct val="150000"/>
              </a:lnSpc>
            </a:pPr>
            <a:r>
              <a:rPr lang="ru-RU" sz="1600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Приведем </a:t>
            </a:r>
            <a:r>
              <a:rPr lang="ru-RU" sz="1600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пример из интервью для информационно-аналитического портала СИА-ПРЕСС: </a:t>
            </a:r>
            <a:r>
              <a:rPr lang="ru-RU" sz="1600" i="1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Все, что так или иначе перекликается с судьбами людей — не просто. Тем не менее, у меня есть свое представление, каким образом нужно принимать управленческие решения, обеспечивать их реализацию и контроль</a:t>
            </a:r>
            <a:r>
              <a:rPr lang="ru-RU" sz="1600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, - в данной цитате присутствует показатель </a:t>
            </a:r>
            <a:r>
              <a:rPr lang="ru-RU" sz="1600" dirty="0" err="1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имиджевой</a:t>
            </a:r>
            <a:r>
              <a:rPr lang="ru-RU" sz="1600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 роли </a:t>
            </a:r>
            <a:r>
              <a:rPr lang="ru-RU" sz="1600" b="1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«Избранник народа».</a:t>
            </a:r>
          </a:p>
          <a:p>
            <a:pPr algn="just">
              <a:lnSpc>
                <a:spcPct val="150000"/>
              </a:lnSpc>
            </a:pPr>
            <a:r>
              <a:rPr lang="ru-RU" sz="1600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Также эту роль мы можем заметить в следующих фрагментах: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ru-RU" sz="1600" i="1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Смысл </a:t>
            </a:r>
            <a:r>
              <a:rPr lang="ru-RU" sz="1600" i="1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моей работы - видеть Югру глазами жителей, их каждодневными делами и заботами </a:t>
            </a:r>
            <a:r>
              <a:rPr lang="ru-RU" sz="1600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(Выступление губернатора ХМАО-Югры, 2017</a:t>
            </a:r>
            <a:r>
              <a:rPr lang="ru-RU" sz="1600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).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ru-RU" sz="1600" i="1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Первое</a:t>
            </a:r>
            <a:r>
              <a:rPr lang="ru-RU" sz="1600" i="1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, что Вы сказали не бесспорно. Я, когда работаю, не воспринимаю людей с точки зрения того, мужчина это или женщина. Когда речь идет о работе — люди для меня все партнеры. А женщиной в должности оставаться не только важно, но и необходимо. В этом есть свои заметные «плюсы» для дела, для общества. Никогда не пожалела о том, что я женщина. Ни разу в моей жизни не было даже сомнения</a:t>
            </a:r>
            <a:r>
              <a:rPr lang="ru-RU" sz="1600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 (Информационный мир ЮГРЫ). </a:t>
            </a:r>
          </a:p>
        </p:txBody>
      </p:sp>
    </p:spTree>
    <p:extLst>
      <p:ext uri="{BB962C8B-B14F-4D97-AF65-F5344CB8AC3E}">
        <p14:creationId xmlns:p14="http://schemas.microsoft.com/office/powerpoint/2010/main" val="990499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>
          <a:xfrm>
            <a:off x="5983957" y="614278"/>
            <a:ext cx="6208043" cy="660339"/>
          </a:xfrm>
        </p:spPr>
        <p:txBody>
          <a:bodyPr/>
          <a:lstStyle/>
          <a:p>
            <a:r>
              <a:rPr lang="ru-RU" b="1" dirty="0" err="1" smtClean="0"/>
              <a:t>Имиджевая</a:t>
            </a:r>
            <a:r>
              <a:rPr lang="ru-RU" b="1" dirty="0" smtClean="0"/>
              <a:t> </a:t>
            </a:r>
            <a:r>
              <a:rPr lang="ru-RU" b="1" dirty="0"/>
              <a:t>роль «Борец»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84907" y="1565564"/>
            <a:ext cx="11249891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b="1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В данных высказываниях можно увидеть рвение Н.В. Комаровой наладить жизнь </a:t>
            </a:r>
            <a:r>
              <a:rPr lang="ru-RU" b="1" dirty="0" err="1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югорчан</a:t>
            </a:r>
            <a:r>
              <a:rPr lang="ru-RU" b="1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. </a:t>
            </a:r>
            <a:endParaRPr lang="ru-RU" b="1" dirty="0" smtClean="0">
              <a:solidFill>
                <a:schemeClr val="accent6">
                  <a:lumMod val="90000"/>
                  <a:lumOff val="10000"/>
                </a:schemeClr>
              </a:solidFill>
              <a:latin typeface="Constantia" pitchFamily="18" charset="0"/>
            </a:endParaRP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ru-RU" i="1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Теперь </a:t>
            </a:r>
            <a:r>
              <a:rPr lang="ru-RU" i="1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о том, что нам предстоит усилить, чтобы обеспечить людям качественно новые возможности для реализации своего потенциала </a:t>
            </a:r>
            <a:r>
              <a:rPr lang="ru-RU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(Выступление губернатора ХМАО-Югры, 2017</a:t>
            </a:r>
            <a:r>
              <a:rPr lang="ru-RU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).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endParaRPr lang="ru-RU" i="1" dirty="0">
              <a:solidFill>
                <a:schemeClr val="accent6">
                  <a:lumMod val="90000"/>
                  <a:lumOff val="10000"/>
                </a:schemeClr>
              </a:solidFill>
              <a:latin typeface="Constanti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i="1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- </a:t>
            </a:r>
            <a:r>
              <a:rPr lang="ru-RU" i="1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Стараюсь работать так, чтобы сама себе могла ответить, что сделала все необходимое для людей, для округа, для страны. В 24 года я приехала на Север и 21 год проработала на Ямале. Именно там сформировались главные правила, которым я следую и теперь. Новый Уренгой научил меня отличать главное от второстепенного, находить альтернативные решения и аргументировать свою позицию, ответственности перед людьми. Всегда опираюсь на людей, нуждаюсь в общении с ними, накапливаю их мудрость </a:t>
            </a:r>
            <a:r>
              <a:rPr lang="ru-RU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(Учительская газета, 2016).</a:t>
            </a:r>
          </a:p>
        </p:txBody>
      </p:sp>
    </p:spTree>
    <p:extLst>
      <p:ext uri="{BB962C8B-B14F-4D97-AF65-F5344CB8AC3E}">
        <p14:creationId xmlns:p14="http://schemas.microsoft.com/office/powerpoint/2010/main" val="326535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>
          <a:xfrm>
            <a:off x="5983957" y="614278"/>
            <a:ext cx="6208043" cy="674195"/>
          </a:xfrm>
        </p:spPr>
        <p:txBody>
          <a:bodyPr/>
          <a:lstStyle/>
          <a:p>
            <a:r>
              <a:rPr lang="ru-RU" b="1" dirty="0" err="1" smtClean="0"/>
              <a:t>Имиджевая</a:t>
            </a:r>
            <a:r>
              <a:rPr lang="ru-RU" b="1" dirty="0" smtClean="0"/>
              <a:t> </a:t>
            </a:r>
            <a:r>
              <a:rPr lang="ru-RU" b="1" dirty="0"/>
              <a:t>роль «Патриот»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84907" y="1565564"/>
            <a:ext cx="11249891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b="1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В данных высказываниях можно увидеть патриотическое отношение губернатора ХМАО-Югры, ее любовь к Родине: России и Югре</a:t>
            </a:r>
            <a:r>
              <a:rPr lang="ru-RU" b="1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. 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ru-RU" i="1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Условия</a:t>
            </a:r>
            <a:r>
              <a:rPr lang="ru-RU" i="1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, в которых предстоит работать, не назовешь благоприятными, дружественными для России. Мы не испытываем иллюзий. Но не условия диктуют правила победы, их устанавливают люди. Так поступили наши отцы и деды 70 лет назад, победив в главной битве в истории человечества </a:t>
            </a:r>
            <a:r>
              <a:rPr lang="ru-RU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(Выступление губернатора ХМАО-Югры, 2017</a:t>
            </a:r>
            <a:r>
              <a:rPr lang="ru-RU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).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endParaRPr lang="ru-RU" dirty="0">
              <a:solidFill>
                <a:schemeClr val="accent6">
                  <a:lumMod val="90000"/>
                  <a:lumOff val="10000"/>
                </a:schemeClr>
              </a:solidFill>
              <a:latin typeface="Constantia" pitchFamily="18" charset="0"/>
            </a:endParaRP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ru-RU" i="1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Мы </a:t>
            </a:r>
            <a:r>
              <a:rPr lang="ru-RU" i="1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просто обязаны прожить это непростое, богатое на возможности время так, чтобы спустя еще 85 лет, в кругу заботливых внуков и правнуков, она и другие наши сегодняшние малыши, как и мы, гордились родной Югрой </a:t>
            </a:r>
            <a:r>
              <a:rPr lang="ru-RU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(Обращение губернатора к жителям Югры, 2016).</a:t>
            </a:r>
          </a:p>
        </p:txBody>
      </p:sp>
    </p:spTree>
    <p:extLst>
      <p:ext uri="{BB962C8B-B14F-4D97-AF65-F5344CB8AC3E}">
        <p14:creationId xmlns:p14="http://schemas.microsoft.com/office/powerpoint/2010/main" val="1017365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>
          <a:xfrm>
            <a:off x="5983957" y="614278"/>
            <a:ext cx="6208043" cy="674195"/>
          </a:xfrm>
        </p:spPr>
        <p:txBody>
          <a:bodyPr/>
          <a:lstStyle/>
          <a:p>
            <a:r>
              <a:rPr lang="ru-RU" b="1" dirty="0" err="1" smtClean="0"/>
              <a:t>Имиджевая</a:t>
            </a:r>
            <a:r>
              <a:rPr lang="ru-RU" b="1" dirty="0" smtClean="0"/>
              <a:t> </a:t>
            </a:r>
            <a:r>
              <a:rPr lang="ru-RU" b="1" dirty="0"/>
              <a:t>роль «Мать</a:t>
            </a:r>
            <a:r>
              <a:rPr lang="ru-RU" b="1" dirty="0" smtClean="0"/>
              <a:t>»</a:t>
            </a:r>
            <a:endParaRPr lang="ru-RU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84907" y="1565564"/>
            <a:ext cx="11249891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Tx/>
              <a:buChar char="-"/>
            </a:pPr>
            <a:endParaRPr lang="ru-RU" i="1" dirty="0" smtClean="0">
              <a:solidFill>
                <a:schemeClr val="accent6">
                  <a:lumMod val="90000"/>
                  <a:lumOff val="10000"/>
                </a:schemeClr>
              </a:solidFill>
              <a:latin typeface="Constantia" pitchFamily="18" charset="0"/>
            </a:endParaRP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ru-RU" i="1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Югра </a:t>
            </a:r>
            <a:r>
              <a:rPr lang="ru-RU" i="1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– наш общий дом, это правда, за который мы все в ответе, но у каждого </a:t>
            </a:r>
            <a:r>
              <a:rPr lang="ru-RU" i="1" dirty="0" err="1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югорчанина</a:t>
            </a:r>
            <a:r>
              <a:rPr lang="ru-RU" i="1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 должен быть и свой домашний очаг </a:t>
            </a:r>
            <a:r>
              <a:rPr lang="ru-RU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(Обращение губернатора к жителям Югры, 2017). </a:t>
            </a:r>
            <a:endParaRPr lang="ru-RU" dirty="0" smtClean="0">
              <a:solidFill>
                <a:schemeClr val="accent6">
                  <a:lumMod val="90000"/>
                  <a:lumOff val="10000"/>
                </a:schemeClr>
              </a:solidFill>
              <a:latin typeface="Constantia" pitchFamily="18" charset="0"/>
            </a:endParaRP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endParaRPr lang="ru-RU" dirty="0" smtClean="0">
              <a:solidFill>
                <a:schemeClr val="accent6">
                  <a:lumMod val="90000"/>
                  <a:lumOff val="10000"/>
                </a:schemeClr>
              </a:solidFill>
              <a:latin typeface="Constantia" pitchFamily="18" charset="0"/>
            </a:endParaRP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ru-RU" i="1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Горжусь </a:t>
            </a:r>
            <a:r>
              <a:rPr lang="ru-RU" i="1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всеми и ответственна перед каждым из миллиона шестисот двенадцати тысяч одним </a:t>
            </a:r>
            <a:r>
              <a:rPr lang="ru-RU" i="1" dirty="0" err="1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югорчанином</a:t>
            </a:r>
            <a:r>
              <a:rPr lang="ru-RU" i="1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 </a:t>
            </a:r>
            <a:r>
              <a:rPr lang="ru-RU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(Выступление губернатора ХМАО-Югры, 2016</a:t>
            </a:r>
            <a:r>
              <a:rPr lang="ru-RU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).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endParaRPr lang="ru-RU" dirty="0" smtClean="0">
              <a:solidFill>
                <a:schemeClr val="accent6">
                  <a:lumMod val="90000"/>
                  <a:lumOff val="10000"/>
                </a:schemeClr>
              </a:solidFill>
              <a:latin typeface="Constantia" pitchFamily="18" charset="0"/>
            </a:endParaRP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ru-RU" i="1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Я довольна </a:t>
            </a:r>
            <a:r>
              <a:rPr lang="ru-RU" i="1" dirty="0" err="1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дочерьми</a:t>
            </a:r>
            <a:r>
              <a:rPr lang="ru-RU" i="1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, я счастливая мама и бабушка. И для меня это крайне важно </a:t>
            </a:r>
            <a:r>
              <a:rPr lang="ru-RU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(РИА Новости, 2016).</a:t>
            </a:r>
          </a:p>
        </p:txBody>
      </p:sp>
    </p:spTree>
    <p:extLst>
      <p:ext uri="{BB962C8B-B14F-4D97-AF65-F5344CB8AC3E}">
        <p14:creationId xmlns:p14="http://schemas.microsoft.com/office/powerpoint/2010/main" val="2925660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>
          <a:xfrm>
            <a:off x="5983957" y="614278"/>
            <a:ext cx="6208043" cy="674195"/>
          </a:xfrm>
        </p:spPr>
        <p:txBody>
          <a:bodyPr/>
          <a:lstStyle/>
          <a:p>
            <a:r>
              <a:rPr lang="ru-RU" b="1" dirty="0" err="1" smtClean="0"/>
              <a:t>Имиджевая</a:t>
            </a:r>
            <a:r>
              <a:rPr lang="ru-RU" b="1" dirty="0" smtClean="0"/>
              <a:t> </a:t>
            </a:r>
            <a:r>
              <a:rPr lang="ru-RU" b="1" dirty="0"/>
              <a:t>роль </a:t>
            </a:r>
            <a:r>
              <a:rPr lang="ru-RU" b="1" dirty="0" smtClean="0"/>
              <a:t>«Хозяйка», «Сильная рука»</a:t>
            </a:r>
            <a:endParaRPr lang="ru-RU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84907" y="1565564"/>
            <a:ext cx="11249891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Tx/>
              <a:buChar char="-"/>
            </a:pPr>
            <a:endParaRPr lang="ru-RU" i="1" dirty="0" smtClean="0">
              <a:solidFill>
                <a:schemeClr val="accent6">
                  <a:lumMod val="90000"/>
                  <a:lumOff val="10000"/>
                </a:schemeClr>
              </a:solidFill>
              <a:latin typeface="Constantia" pitchFamily="18" charset="0"/>
            </a:endParaRP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ru-RU" i="1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Ставлю </a:t>
            </a:r>
            <a:r>
              <a:rPr lang="ru-RU" i="1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задачу первому заместителю губернатора Югры Геннадию </a:t>
            </a:r>
            <a:r>
              <a:rPr lang="ru-RU" i="1" dirty="0" err="1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Бухтину</a:t>
            </a:r>
            <a:r>
              <a:rPr lang="ru-RU" i="1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, заместителю губернатора Алексею </a:t>
            </a:r>
            <a:r>
              <a:rPr lang="ru-RU" i="1" dirty="0" err="1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Забозлаеву</a:t>
            </a:r>
            <a:r>
              <a:rPr lang="ru-RU" i="1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, департаментам экономики, финансов, промышленности </a:t>
            </a:r>
            <a:r>
              <a:rPr lang="ru-RU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(Послание губернатора Югры, 2019</a:t>
            </a:r>
            <a:r>
              <a:rPr lang="ru-RU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).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endParaRPr lang="ru-RU" dirty="0">
              <a:solidFill>
                <a:schemeClr val="accent6">
                  <a:lumMod val="90000"/>
                  <a:lumOff val="10000"/>
                </a:schemeClr>
              </a:solidFill>
              <a:latin typeface="Constantia" pitchFamily="18" charset="0"/>
            </a:endParaRP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ru-RU" i="1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И </a:t>
            </a:r>
            <a:r>
              <a:rPr lang="ru-RU" i="1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так может быть, потому что в конечном итоге все равно ответственность несу я… вы претендентов выбираете, а окончательное решение остается за мной (</a:t>
            </a:r>
            <a:r>
              <a:rPr lang="ru-RU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ТАСС, 2017</a:t>
            </a:r>
            <a:r>
              <a:rPr lang="ru-RU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).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endParaRPr lang="ru-RU" dirty="0" smtClean="0">
              <a:solidFill>
                <a:schemeClr val="accent6">
                  <a:lumMod val="90000"/>
                  <a:lumOff val="10000"/>
                </a:schemeClr>
              </a:solidFill>
              <a:latin typeface="Constantia" pitchFamily="18" charset="0"/>
            </a:endParaRP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ru-RU" i="1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Мы будем такие вещи предлагать муниципалам, и полагаю, что им не отвертеться (</a:t>
            </a:r>
            <a:r>
              <a:rPr lang="ru-RU" dirty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ТАСС, 2017</a:t>
            </a:r>
            <a:r>
              <a:rPr lang="ru-RU" dirty="0" smtClean="0">
                <a:solidFill>
                  <a:schemeClr val="accent6">
                    <a:lumMod val="90000"/>
                    <a:lumOff val="10000"/>
                  </a:schemeClr>
                </a:solidFill>
                <a:latin typeface="Constantia" pitchFamily="18" charset="0"/>
              </a:rPr>
              <a:t>).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endParaRPr lang="ru-RU" dirty="0" smtClean="0">
              <a:solidFill>
                <a:schemeClr val="accent6">
                  <a:lumMod val="90000"/>
                  <a:lumOff val="10000"/>
                </a:schemeClr>
              </a:solidFill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1231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ЮГУ">
  <a:themeElements>
    <a:clrScheme name="Югорский государственный университет">
      <a:dk1>
        <a:srgbClr val="00629B"/>
      </a:dk1>
      <a:lt1>
        <a:srgbClr val="FFFFFF"/>
      </a:lt1>
      <a:dk2>
        <a:srgbClr val="A7A8AA"/>
      </a:dk2>
      <a:lt2>
        <a:srgbClr val="FFFFFF"/>
      </a:lt2>
      <a:accent1>
        <a:srgbClr val="00629B"/>
      </a:accent1>
      <a:accent2>
        <a:srgbClr val="008755"/>
      </a:accent2>
      <a:accent3>
        <a:srgbClr val="6B3077"/>
      </a:accent3>
      <a:accent4>
        <a:srgbClr val="009CDE"/>
      </a:accent4>
      <a:accent5>
        <a:srgbClr val="FF6900"/>
      </a:accent5>
      <a:accent6>
        <a:srgbClr val="101820"/>
      </a:accent6>
      <a:hlink>
        <a:srgbClr val="A7A8AA"/>
      </a:hlink>
      <a:folHlink>
        <a:srgbClr val="6B3077"/>
      </a:folHlink>
    </a:clrScheme>
    <a:fontScheme name="Югорский государственный университет">
      <a:majorFont>
        <a:latin typeface="PT Sans Caption"/>
        <a:ea typeface=""/>
        <a:cs typeface=""/>
      </a:majorFont>
      <a:minorFont>
        <a:latin typeface="PT San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Институт НиГ ЮГУ" id="{88FBCA68-7BA2-4158-8F69-5C6BDE420372}" vid="{B1EFACE3-71F5-4EAF-9BA4-797517F977BA}"/>
    </a:ext>
  </a:extLst>
</a:theme>
</file>

<file path=ppt/theme/theme2.xml><?xml version="1.0" encoding="utf-8"?>
<a:theme xmlns:a="http://schemas.openxmlformats.org/drawingml/2006/main" name="ЮГУ 2">
  <a:themeElements>
    <a:clrScheme name="Югорский государственный университет">
      <a:dk1>
        <a:srgbClr val="00629B"/>
      </a:dk1>
      <a:lt1>
        <a:srgbClr val="FFFFFF"/>
      </a:lt1>
      <a:dk2>
        <a:srgbClr val="A7A8AA"/>
      </a:dk2>
      <a:lt2>
        <a:srgbClr val="FFFFFF"/>
      </a:lt2>
      <a:accent1>
        <a:srgbClr val="00629B"/>
      </a:accent1>
      <a:accent2>
        <a:srgbClr val="008755"/>
      </a:accent2>
      <a:accent3>
        <a:srgbClr val="6B3077"/>
      </a:accent3>
      <a:accent4>
        <a:srgbClr val="009CDE"/>
      </a:accent4>
      <a:accent5>
        <a:srgbClr val="FF6900"/>
      </a:accent5>
      <a:accent6>
        <a:srgbClr val="101820"/>
      </a:accent6>
      <a:hlink>
        <a:srgbClr val="A7A8AA"/>
      </a:hlink>
      <a:folHlink>
        <a:srgbClr val="6B3077"/>
      </a:folHlink>
    </a:clrScheme>
    <a:fontScheme name="Югорский государственный университет">
      <a:majorFont>
        <a:latin typeface="PT Sans Caption"/>
        <a:ea typeface=""/>
        <a:cs typeface=""/>
      </a:majorFont>
      <a:minorFont>
        <a:latin typeface="PT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Основной стиль презентации ЮГУ" id="{B2664E47-FE78-4B88-BD0E-9E9779EFC41A}" vid="{6E68C8F9-5164-46F7-AE45-8167F9538A7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Институт НиГ ЮГУ</Template>
  <TotalTime>221</TotalTime>
  <Words>1130</Words>
  <Application>Microsoft Office PowerPoint</Application>
  <PresentationFormat>Произвольный</PresentationFormat>
  <Paragraphs>71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ЮГУ</vt:lpstr>
      <vt:lpstr>ЮГУ 2</vt:lpstr>
      <vt:lpstr>НАУЧНЫЙ СЕМИНАР 22.06.2020  «Речевой имидж губернатора ХМАО-Югры Н.В. Комаровой»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Rudolf Fink</dc:creator>
  <cp:lastModifiedBy>UGU</cp:lastModifiedBy>
  <cp:revision>36</cp:revision>
  <dcterms:created xsi:type="dcterms:W3CDTF">2019-03-10T22:10:48Z</dcterms:created>
  <dcterms:modified xsi:type="dcterms:W3CDTF">2020-06-28T18:28:47Z</dcterms:modified>
</cp:coreProperties>
</file>