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58FB9-A82F-47C7-A614-26018A93BB60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D541C-E97C-464B-882F-487B120687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301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D541C-E97C-464B-882F-487B1206874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3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DEA2A4-0170-4906-AF9E-5A95785FFDCB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1BA77D-CF90-4D07-B6F3-7FEA76B3B4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46779" y="4581127"/>
            <a:ext cx="4680520" cy="1944217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Докладчик: аспирантка 2 курса </a:t>
            </a:r>
          </a:p>
          <a:p>
            <a:pPr algn="r"/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Хайдукова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Екатерина Сергеевна 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Научный руководитель: к.э.н., доцент </a:t>
            </a:r>
          </a:p>
          <a:p>
            <a:pPr algn="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Богомолова Любовь Леонидовна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64637"/>
            <a:ext cx="7992888" cy="2576577"/>
          </a:xfrm>
        </p:spPr>
        <p:txBody>
          <a:bodyPr/>
          <a:lstStyle/>
          <a:p>
            <a:pPr marL="182880" indent="0" algn="r">
              <a:buNone/>
            </a:pPr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Современное государственное регулирование миграционных процессов северных территорий с учетом факторов социальной привлекательности</a:t>
            </a:r>
          </a:p>
        </p:txBody>
      </p:sp>
      <p:pic>
        <p:nvPicPr>
          <p:cNvPr id="1029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86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6952"/>
            <a:ext cx="4401290" cy="366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78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560839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effectLst/>
              </a:rPr>
              <a:t>Матрица стимулирующих и сдерживающих факторов миграции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38224539"/>
              </p:ext>
            </p:extLst>
          </p:nvPr>
        </p:nvGraphicFramePr>
        <p:xfrm>
          <a:off x="467544" y="1340768"/>
          <a:ext cx="8280920" cy="536448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4140028"/>
                <a:gridCol w="4140892"/>
              </a:tblGrid>
              <a:tr h="22257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ВЫБЫВШИЕ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Стимулирующие 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Сдерживающие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</a:tr>
              <a:tr h="20031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Уменьшение объёмов финансирования, направлений деятельности сферы жилищно-коммунального хозяйства.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Сокращение перечня оснований для получения социальных выплат отдельным категориям населения.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Предоставление дополнительных бюджетных ассигнований на обеспечение образования  автономном округе.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Увеличение объемов финансирования детских садов.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Повышение доли благоустроенной жилой площади на ранке недвижимости ХМАО.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</a:tr>
              <a:tr h="20031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Увеличение объемов государственного финансирования для реализации социальной политики  ХМАО.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Увеличение количества мест в образовательных учреждениях.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Повышение доли финансирования сферы здравоохранения в автономном округе.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Сокращение бюджетных ассигнований в сферу жилищно-коммунального хозяйства, ограничение доли благоустроенного жилья, предоставляемого переселенцам.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effectLst/>
                        </a:rPr>
                        <a:t>Введение ограничений на предоставление медицинских услуг для прибывшего населения.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</a:tr>
              <a:tr h="22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Стимулирующие 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Сдерживающие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/>
                </a:tc>
              </a:tr>
              <a:tr h="22257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</a:rPr>
                        <a:t>ПРИБЫВШИЕ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864" marR="56864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5" y="91017"/>
            <a:ext cx="122413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6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44455" y="1412776"/>
            <a:ext cx="8892041" cy="5184576"/>
          </a:xfrm>
        </p:spPr>
        <p:txBody>
          <a:bodyPr>
            <a:no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800" dirty="0"/>
              <a:t>За счет государственной поддержки развитие сферы образования в ХМАО-Югре увеличивается качество образовательных услуг, растет величина человеческого капитала и осуществляется омоложение населения за счет привлечения большого числа молодых мигрантов. 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800" dirty="0"/>
              <a:t>Финансирование и поддержка здравоохранения в автономном округе-Югре позволяет достигать следующих результатов: </a:t>
            </a:r>
            <a:r>
              <a:rPr lang="ru-RU" sz="1800" dirty="0" smtClean="0"/>
              <a:t>увеличению </a:t>
            </a:r>
            <a:r>
              <a:rPr lang="ru-RU" sz="1800" dirty="0"/>
              <a:t>коэффициента </a:t>
            </a:r>
            <a:r>
              <a:rPr lang="ru-RU" sz="1800" dirty="0" smtClean="0"/>
              <a:t>рождаемости; увеличению продолжительности жизни.</a:t>
            </a:r>
            <a:endParaRPr lang="ru-RU" sz="1800" dirty="0" smtClean="0"/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800" dirty="0" smtClean="0"/>
              <a:t>Развитие </a:t>
            </a:r>
            <a:r>
              <a:rPr lang="ru-RU" sz="1800" dirty="0" smtClean="0"/>
              <a:t>жилищно-коммунального </a:t>
            </a:r>
            <a:r>
              <a:rPr lang="ru-RU" sz="1800" dirty="0"/>
              <a:t>комплекса в ХМАО-Югре увеличивает привлекательность региона для мигрантов, пребывающих не в одиночку, а с членами семьи. Так же развитие сферы ЖКХ может обеспечить рынок труда дополнительными рабочими местами для трудовых мигрантов.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800" dirty="0"/>
              <a:t>Социальная политика региона характеризует образ действий автономного округа, во всех сферах включая экономику, политику и др. Реализация социальной политики направленной на создание сферы социального обслуживания, которая обеспечит социальную защиту всем слоям населения и повысит социальную привлекательность региона.</a:t>
            </a:r>
          </a:p>
          <a:p>
            <a:pPr marL="45720" indent="0">
              <a:buNone/>
            </a:pPr>
            <a:endParaRPr lang="ru-RU" sz="18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0"/>
            <a:ext cx="8327479" cy="936104"/>
          </a:xfrm>
        </p:spPr>
        <p:txBody>
          <a:bodyPr/>
          <a:lstStyle/>
          <a:p>
            <a:pPr marL="182880" indent="0" algn="r">
              <a:buNone/>
            </a:pPr>
            <a:r>
              <a:rPr lang="ru-RU" sz="2400" dirty="0" smtClean="0"/>
              <a:t>Рекомендации для </a:t>
            </a:r>
            <a:r>
              <a:rPr lang="ru-RU" sz="2400" dirty="0" smtClean="0">
                <a:effectLst/>
              </a:rPr>
              <a:t>сокращения </a:t>
            </a:r>
            <a:r>
              <a:rPr lang="ru-RU" sz="2400" dirty="0">
                <a:effectLst/>
              </a:rPr>
              <a:t>отрицательного влияния миграции на экономическую и социальную сферы ХМАО-Югры</a:t>
            </a:r>
            <a:endParaRPr lang="ru-RU" sz="2400" dirty="0"/>
          </a:p>
        </p:txBody>
      </p:sp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5" y="23009"/>
            <a:ext cx="1043169" cy="104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68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568952" cy="2808311"/>
          </a:xfrm>
        </p:spPr>
        <p:txBody>
          <a:bodyPr>
            <a:noAutofit/>
          </a:bodyPr>
          <a:lstStyle/>
          <a:p>
            <a:pPr algn="ctr">
              <a:lnSpc>
                <a:spcPct val="170000"/>
              </a:lnSpc>
            </a:pPr>
            <a:r>
              <a:rPr lang="ru-RU" sz="2000" b="1" i="1" dirty="0" smtClean="0"/>
              <a:t>это </a:t>
            </a:r>
            <a:r>
              <a:rPr lang="ru-RU" sz="2000" b="1" i="1" dirty="0"/>
              <a:t>«любое территориальное перемещение населения, связанное с пересечением как внешних, так и внутренних границ административно-территориальных образований с целью перемены постоянного места жительства или временного пребывания на территории для осуществления учёбы или трудовой деятельности независимо от того, под превалирующим воздействием каких факторов оно происходит — притягивающих или выталкивающих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424936" cy="936104"/>
          </a:xfrm>
        </p:spPr>
        <p:txBody>
          <a:bodyPr/>
          <a:lstStyle/>
          <a:p>
            <a:pPr marL="182880" indent="0" algn="r">
              <a:buNone/>
            </a:pPr>
            <a:r>
              <a:rPr lang="ru-RU" dirty="0" smtClean="0"/>
              <a:t>Миграция населения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2019" y="6093296"/>
            <a:ext cx="828092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Воробьёва О. Д. Миграционные процессы населения: вопросы теории и государственной миграционной политики // Проблемы правового регулирования миграционных процессов на территории Российской Федерации / Аналитический сборник Совета Федерации ФС России — 2013. — № 9 (202). — С. 35</a:t>
            </a:r>
            <a:endParaRPr lang="ru-RU" sz="1100" dirty="0"/>
          </a:p>
        </p:txBody>
      </p:sp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86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8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03648" y="188640"/>
            <a:ext cx="7560840" cy="1080120"/>
          </a:xfrm>
        </p:spPr>
        <p:txBody>
          <a:bodyPr/>
          <a:lstStyle/>
          <a:p>
            <a:pPr marL="182880" indent="0" algn="r">
              <a:buNone/>
            </a:pPr>
            <a:r>
              <a:rPr lang="ru-RU" sz="3000" dirty="0">
                <a:effectLst/>
              </a:rPr>
              <a:t>Динамика численности прибывшего и выбывшего населения в ХМАО-Югре, </a:t>
            </a:r>
            <a:r>
              <a:rPr lang="ru-RU" sz="3000" dirty="0" smtClean="0">
                <a:effectLst/>
              </a:rPr>
              <a:t>человек</a:t>
            </a:r>
            <a:endParaRPr lang="ru-RU" sz="3000" dirty="0"/>
          </a:p>
        </p:txBody>
      </p:sp>
      <p:pic>
        <p:nvPicPr>
          <p:cNvPr id="4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19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120527"/>
              </p:ext>
            </p:extLst>
          </p:nvPr>
        </p:nvGraphicFramePr>
        <p:xfrm>
          <a:off x="251520" y="1988840"/>
          <a:ext cx="8712970" cy="4464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219"/>
                <a:gridCol w="1015934"/>
                <a:gridCol w="1015934"/>
                <a:gridCol w="1015934"/>
                <a:gridCol w="1015934"/>
                <a:gridCol w="1015934"/>
                <a:gridCol w="1768081"/>
              </a:tblGrid>
              <a:tr h="52523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Показатель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2013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2014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2015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2016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2017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Темп прироста, %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26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2017 г. / 2013 г.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Прибыло – всего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80824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79910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82199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86702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76217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5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из других регионов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47406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46011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44548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46762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41667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из стран СНГ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6567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8166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10354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12599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10384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7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из стран дальнего зарубежья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Выбыло – всего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85302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82447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84047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82838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80284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5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другие регионы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52111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50654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49748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47949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47314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страны СНГ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1394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2328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3124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3608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5025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360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7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страны дальнего зарубежья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5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effectLst/>
              </a:rPr>
              <a:t>Динамика показателей сферы ЖКХ в ХМАО-Югре</a:t>
            </a:r>
            <a:endParaRPr lang="ru-RU" sz="3600" dirty="0"/>
          </a:p>
        </p:txBody>
      </p:sp>
      <p:pic>
        <p:nvPicPr>
          <p:cNvPr id="4" name="Объект 3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8712968" cy="4824536"/>
          </a:xfrm>
          <a:prstGeom prst="rect">
            <a:avLst/>
          </a:prstGeom>
          <a:noFill/>
        </p:spPr>
      </p:pic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19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0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632847" cy="1793167"/>
          </a:xfrm>
        </p:spPr>
        <p:txBody>
          <a:bodyPr/>
          <a:lstStyle/>
          <a:p>
            <a:pPr marL="182880" indent="0" algn="r">
              <a:buNone/>
            </a:pPr>
            <a:r>
              <a:rPr lang="ru-RU" sz="3600" dirty="0">
                <a:effectLst/>
              </a:rPr>
              <a:t>Динамика показателей сферы здравоохранения в ХМАО-Югре </a:t>
            </a:r>
            <a:endParaRPr lang="ru-RU" sz="36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784975" cy="4824536"/>
          </a:xfrm>
          <a:prstGeom prst="rect">
            <a:avLst/>
          </a:prstGeom>
          <a:noFill/>
        </p:spPr>
      </p:pic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19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7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7118177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effectLst/>
              </a:rPr>
              <a:t>Динамика показателей сферы образования в ХМАО-Югре</a:t>
            </a:r>
            <a:endParaRPr lang="ru-RU" sz="3600" dirty="0"/>
          </a:p>
        </p:txBody>
      </p:sp>
      <p:pic>
        <p:nvPicPr>
          <p:cNvPr id="4" name="Объект 3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712968" cy="4824536"/>
          </a:xfrm>
          <a:prstGeom prst="rect">
            <a:avLst/>
          </a:prstGeom>
          <a:noFill/>
        </p:spPr>
      </p:pic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19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61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52927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effectLst/>
              </a:rPr>
              <a:t>Динамика показателей </a:t>
            </a:r>
            <a:r>
              <a:rPr lang="ru-RU" sz="3200" dirty="0" smtClean="0">
                <a:effectLst/>
              </a:rPr>
              <a:t>социальной </a:t>
            </a:r>
            <a:r>
              <a:rPr lang="ru-RU" sz="3200" dirty="0">
                <a:effectLst/>
              </a:rPr>
              <a:t>политики в ХМАО-Югре</a:t>
            </a:r>
            <a:endParaRPr lang="ru-RU" sz="3200" dirty="0"/>
          </a:p>
        </p:txBody>
      </p:sp>
      <p:pic>
        <p:nvPicPr>
          <p:cNvPr id="4" name="Объект 3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712968" cy="4896544"/>
          </a:xfrm>
          <a:prstGeom prst="rect">
            <a:avLst/>
          </a:prstGeom>
          <a:noFill/>
        </p:spPr>
      </p:pic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19" y="11663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32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effectLst/>
              </a:rPr>
              <a:t>Коэффициенты корреляции показателей миграции и количественных показателей социальной сферы ХМАО-Югры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69501982"/>
              </p:ext>
            </p:extLst>
          </p:nvPr>
        </p:nvGraphicFramePr>
        <p:xfrm>
          <a:off x="251521" y="2780929"/>
          <a:ext cx="8568950" cy="3456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1990"/>
                <a:gridCol w="1521990"/>
                <a:gridCol w="1521990"/>
                <a:gridCol w="2001490"/>
                <a:gridCol w="2001490"/>
              </a:tblGrid>
              <a:tr h="35057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Показатели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Государственное финансирование, млн.руб.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4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Здравоохранение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Образование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ЖКХ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Социальная политика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</a:tr>
              <a:tr h="701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Прибывшие, тыс. чел.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0,81</a:t>
                      </a:r>
                      <a:endParaRPr lang="ru-RU" sz="18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0,09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0,53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-0,51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</a:tr>
              <a:tr h="701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Выбывшие, тыс. чел.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0,58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-0,72</a:t>
                      </a:r>
                      <a:endParaRPr lang="ru-RU" sz="18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0,85</a:t>
                      </a:r>
                      <a:endParaRPr lang="ru-RU" sz="18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-0,91</a:t>
                      </a:r>
                      <a:endParaRPr lang="ru-RU" sz="18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</a:tr>
              <a:tr h="10221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Миграционный прирост, тыс. чел.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0,58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0,52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0,19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-0,08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151" marR="64151" marT="0" marB="0" anchor="ctr"/>
                </a:tc>
              </a:tr>
            </a:tbl>
          </a:graphicData>
        </a:graphic>
      </p:graphicFrame>
      <p:pic>
        <p:nvPicPr>
          <p:cNvPr id="5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94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55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effectLst/>
              </a:rPr>
              <a:t>Коэффициенты корреляции показателей миграции и качественных показателей социальной сферы ХМАО-Югры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37815257"/>
              </p:ext>
            </p:extLst>
          </p:nvPr>
        </p:nvGraphicFramePr>
        <p:xfrm>
          <a:off x="467544" y="2636912"/>
          <a:ext cx="8424936" cy="36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5524"/>
                <a:gridCol w="1361180"/>
                <a:gridCol w="1362058"/>
                <a:gridCol w="1362058"/>
                <a:gridCol w="1362058"/>
                <a:gridCol w="1362058"/>
              </a:tblGrid>
              <a:tr h="17953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Показатели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Обеспеченность населения врачами на 10 тыс. населения, чел.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мест  в общеобразовательных учреждениях, тыс. ед.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Средний удельный вес благоустроенной жилой площади, 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Расходы на выплату пособий и социальную помощь – всего, млрд. руб.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Величина выплаченных пенсий, млрд. руб.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6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Прибывшие, тыс. чел.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0,24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0,35</a:t>
                      </a:r>
                      <a:endParaRPr lang="ru-RU" sz="16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0,08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-0,10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-0,06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Выбывшие, тыс. чел.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r>
                        <a:rPr lang="ru-RU" sz="1600" dirty="0" smtClean="0">
                          <a:effectLst/>
                        </a:rPr>
                        <a:t>0,28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0,72</a:t>
                      </a:r>
                      <a:endParaRPr lang="ru-RU" sz="16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-0,70</a:t>
                      </a:r>
                      <a:endParaRPr lang="ru-RU" sz="16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-0,81</a:t>
                      </a:r>
                      <a:endParaRPr lang="ru-RU" sz="16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-0,84</a:t>
                      </a:r>
                      <a:endParaRPr lang="ru-RU" sz="1600" b="1" u="sng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52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Миграционный прирост, тыс. чел.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0,49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0,50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0,32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0,39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6" name="Picture 5" descr="https://lh3.googleusercontent.com/rujVERY5Sn45dc_bf7UQXDERUye41w9ZOkgzJ19zc94dccu0T6lk_AXDVOkEbO5VGg=w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942"/>
            <a:ext cx="1536293" cy="153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5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</TotalTime>
  <Words>673</Words>
  <Application>Microsoft Office PowerPoint</Application>
  <PresentationFormat>Экран (4:3)</PresentationFormat>
  <Paragraphs>149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Современное государственное регулирование миграционных процессов северных территорий с учетом факторов социальной привлекательности</vt:lpstr>
      <vt:lpstr>Миграция населения </vt:lpstr>
      <vt:lpstr>Динамика численности прибывшего и выбывшего населения в ХМАО-Югре, человек</vt:lpstr>
      <vt:lpstr>Динамика показателей сферы ЖКХ в ХМАО-Югре</vt:lpstr>
      <vt:lpstr>Динамика показателей сферы здравоохранения в ХМАО-Югре </vt:lpstr>
      <vt:lpstr>Динамика показателей сферы образования в ХМАО-Югре</vt:lpstr>
      <vt:lpstr>Динамика показателей социальной политики в ХМАО-Югре</vt:lpstr>
      <vt:lpstr>Коэффициенты корреляции показателей миграции и количественных показателей социальной сферы ХМАО-Югры</vt:lpstr>
      <vt:lpstr>Коэффициенты корреляции показателей миграции и качественных показателей социальной сферы ХМАО-Югры</vt:lpstr>
      <vt:lpstr>Матрица стимулирующих и сдерживающих факторов миграции</vt:lpstr>
      <vt:lpstr>Рекомендации для сокращения отрицательного влияния миграции на экономическую и социальную сферы ХМАО-Югры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Современное государственное регулирование миграционных процессов северных территорий с учетом факторов социальной привлекательности</dc:title>
  <dc:creator>Харисова Елизавета Вал.</dc:creator>
  <cp:lastModifiedBy>Харисова Елизавета Вал.</cp:lastModifiedBy>
  <cp:revision>9</cp:revision>
  <dcterms:created xsi:type="dcterms:W3CDTF">2019-03-04T11:34:39Z</dcterms:created>
  <dcterms:modified xsi:type="dcterms:W3CDTF">2019-03-05T12:46:32Z</dcterms:modified>
</cp:coreProperties>
</file>