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85" r:id="rId4"/>
    <p:sldId id="273" r:id="rId5"/>
    <p:sldId id="266" r:id="rId6"/>
    <p:sldId id="268" r:id="rId7"/>
    <p:sldId id="269" r:id="rId8"/>
    <p:sldId id="284" r:id="rId9"/>
    <p:sldId id="283" r:id="rId10"/>
    <p:sldId id="282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81"/>
  </p:normalViewPr>
  <p:slideViewPr>
    <p:cSldViewPr>
      <p:cViewPr varScale="1">
        <p:scale>
          <a:sx n="91" d="100"/>
          <a:sy n="91" d="100"/>
        </p:scale>
        <p:origin x="17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52260"/>
            <a:ext cx="9144000" cy="2276872"/>
          </a:xfrm>
          <a:solidFill>
            <a:srgbClr val="051945"/>
          </a:solidFill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ц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2143116"/>
            <a:ext cx="9071992" cy="1785950"/>
          </a:xfrm>
          <a:prstGeom prst="rect">
            <a:avLst/>
          </a:prstGeom>
          <a:solidFill>
            <a:srgbClr val="051945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900" b="1" dirty="0">
                <a:solidFill>
                  <a:schemeClr val="bg1"/>
                </a:solidFill>
              </a:rPr>
              <a:t>Антикоррупционная компетентность государственных гражданских служащих</a:t>
            </a:r>
          </a:p>
          <a:p>
            <a:pPr lvl="0" algn="ctr">
              <a:spcBef>
                <a:spcPct val="0"/>
              </a:spcBef>
              <a:defRPr/>
            </a:pPr>
            <a:endParaRPr lang="ru-RU" sz="2000" b="1" dirty="0">
              <a:solidFill>
                <a:schemeClr val="bg1"/>
              </a:solidFill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solidFill>
                  <a:schemeClr val="bg1"/>
                </a:solidFill>
              </a:rPr>
              <a:t>технология оценки и возможности использования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AutoShape 2" descr="Картинки по запросу курганский государственный университе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285984" y="5143512"/>
            <a:ext cx="6572296" cy="1500198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Если мы откажемся от всех тех, кто однажды ошибался, мы скорее всего не найдем нужного человека.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Нужно научиться умело отходить от нормы.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2000" b="1" i="1" dirty="0" err="1">
                <a:solidFill>
                  <a:schemeClr val="tx1"/>
                </a:solidFill>
              </a:rPr>
              <a:t>Миямото</a:t>
            </a:r>
            <a:r>
              <a:rPr lang="ru-RU" sz="2000" b="1" i="1" dirty="0">
                <a:solidFill>
                  <a:schemeClr val="tx1"/>
                </a:solidFill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</a:rPr>
              <a:t>Цунэтомо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A32B086F-1AC2-0A42-B88C-DE211FC6E4FC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0"/>
            <a:ext cx="5377800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357298"/>
            <a:ext cx="850115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/>
              <a:t>1.3. Коммерческий подкуп является общественно опасным активным поведением, которое выражается в виде:</a:t>
            </a:r>
          </a:p>
          <a:p>
            <a:r>
              <a:rPr lang="ru-RU" sz="2200" dirty="0"/>
              <a:t>	</a:t>
            </a:r>
          </a:p>
          <a:p>
            <a:r>
              <a:rPr lang="ru-RU" sz="2200" dirty="0"/>
              <a:t>	</a:t>
            </a:r>
            <a:r>
              <a:rPr lang="ru-RU" sz="2200" b="1" dirty="0"/>
              <a:t>а) </a:t>
            </a:r>
            <a:r>
              <a:rPr lang="ru-RU" sz="2200" dirty="0"/>
              <a:t>незаконной передачи или получения денег, ценных бумаг, иного имущества, посягающих на интересы службы в коммерческих или иных организациях;</a:t>
            </a:r>
          </a:p>
          <a:p>
            <a:pPr algn="just"/>
            <a:r>
              <a:rPr lang="ru-RU" sz="2200" dirty="0"/>
              <a:t>	</a:t>
            </a:r>
            <a:r>
              <a:rPr lang="ru-RU" sz="2200" b="1" dirty="0"/>
              <a:t>б)</a:t>
            </a:r>
            <a:r>
              <a:rPr lang="ru-RU" sz="2200" dirty="0"/>
              <a:t> оказания услуг имущественного характера, предоставления иных имущественных прав (пользование ими), посягающих на интересы службы 	в коммерческих или иных организациях; </a:t>
            </a:r>
          </a:p>
          <a:p>
            <a:r>
              <a:rPr lang="ru-RU" sz="2200" dirty="0"/>
              <a:t>	</a:t>
            </a:r>
            <a:r>
              <a:rPr lang="ru-RU" sz="2200" b="1" dirty="0"/>
              <a:t>в)</a:t>
            </a:r>
            <a:r>
              <a:rPr lang="ru-RU" sz="2200" dirty="0"/>
              <a:t> передачи вознаграждения при коммерческом подкупе;</a:t>
            </a:r>
          </a:p>
          <a:p>
            <a:r>
              <a:rPr lang="ru-RU" sz="2200" dirty="0"/>
              <a:t>	</a:t>
            </a:r>
            <a:r>
              <a:rPr lang="ru-RU" sz="2200" b="1" dirty="0"/>
              <a:t>г)</a:t>
            </a:r>
            <a:r>
              <a:rPr lang="ru-RU" sz="2200" dirty="0"/>
              <a:t> получения вознаграждения при коммерческом подкупе;</a:t>
            </a:r>
          </a:p>
          <a:p>
            <a:r>
              <a:rPr lang="ru-RU" sz="2200" dirty="0"/>
              <a:t>	</a:t>
            </a:r>
            <a:r>
              <a:rPr lang="ru-RU" sz="2200" b="1" dirty="0" err="1"/>
              <a:t>д</a:t>
            </a:r>
            <a:r>
              <a:rPr lang="ru-RU" sz="2200" b="1" dirty="0"/>
              <a:t>)</a:t>
            </a:r>
            <a:r>
              <a:rPr lang="ru-RU" sz="2200" dirty="0"/>
              <a:t> верно а) и б);</a:t>
            </a:r>
          </a:p>
          <a:p>
            <a:r>
              <a:rPr lang="ru-RU" sz="2200" dirty="0"/>
              <a:t>	</a:t>
            </a:r>
            <a:r>
              <a:rPr lang="ru-RU" sz="2200" b="1" dirty="0"/>
              <a:t>е) </a:t>
            </a:r>
            <a:r>
              <a:rPr lang="ru-RU" sz="2200" dirty="0"/>
              <a:t>верно в) и г);</a:t>
            </a:r>
          </a:p>
          <a:p>
            <a:r>
              <a:rPr lang="ru-RU" sz="2200" dirty="0"/>
              <a:t>	</a:t>
            </a:r>
            <a:r>
              <a:rPr lang="ru-RU" sz="2200" b="1" dirty="0"/>
              <a:t>ж) </a:t>
            </a:r>
            <a:r>
              <a:rPr lang="ru-RU" sz="2200" dirty="0"/>
              <a:t>верно все перечисленное.</a:t>
            </a:r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D7AFFDBF-2D63-454A-B2BA-C080180163E6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357298"/>
            <a:ext cx="850115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2.3. Важным моментом для определения состава преступления по статье «Халатность» является фактор наличия реальной возможности для исполнения (надлежащего исполнения) должностным лицом своих обязанностей. Наличие реальной возможности означает, что должностное лицо: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а) </a:t>
            </a:r>
            <a:r>
              <a:rPr lang="ru-RU" sz="2000" dirty="0"/>
              <a:t>могло исполнить свои обязанности при конкретных внешних условиях, а также имело к этому субъективную возможность, т.е. имело необходимый уровень профессиональной подготовки, опыт, не находилось в состоянии болезни, препятствующем выполнению служебных функций, и т.д.;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б) </a:t>
            </a:r>
            <a:r>
              <a:rPr lang="ru-RU" sz="2000" dirty="0"/>
              <a:t>могло исполнить свои обязанности только при наличии особых обстоятельств, в соответствии с порядком, установленным законом, либо по согласованию с другим должностным  лицом (уполномоченным органом);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в) </a:t>
            </a:r>
            <a:r>
              <a:rPr lang="ru-RU" sz="2000" dirty="0"/>
              <a:t>могло исполнить должностные обязанности государственного (муниципального) служащего безотносительно к имеющейся по службе возможности.</a:t>
            </a:r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8AF34630-91B1-ED4B-8B88-8B23968F3491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357298"/>
            <a:ext cx="850115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/>
              <a:t>3.5. Волевой момент вины в совершении преступлений коррупционной направленности заключается:</a:t>
            </a:r>
          </a:p>
          <a:p>
            <a:pPr algn="just"/>
            <a:r>
              <a:rPr lang="ru-RU" sz="2200" dirty="0"/>
              <a:t>	</a:t>
            </a:r>
          </a:p>
          <a:p>
            <a:pPr algn="just"/>
            <a:r>
              <a:rPr lang="ru-RU" sz="2200" dirty="0"/>
              <a:t>	</a:t>
            </a:r>
            <a:r>
              <a:rPr lang="ru-RU" sz="2200" b="1" dirty="0"/>
              <a:t>а)</a:t>
            </a:r>
            <a:r>
              <a:rPr lang="ru-RU" sz="2200" dirty="0"/>
              <a:t> в неосознанном направлении интеллектуальных и физических усилий на достижение намеченного или предполагаемого результата (желание);</a:t>
            </a:r>
          </a:p>
          <a:p>
            <a:pPr algn="just"/>
            <a:r>
              <a:rPr lang="ru-RU" sz="2200" dirty="0"/>
              <a:t>	</a:t>
            </a:r>
            <a:r>
              <a:rPr lang="ru-RU" sz="2200" b="1" dirty="0"/>
              <a:t>б)</a:t>
            </a:r>
            <a:r>
              <a:rPr lang="ru-RU" sz="2200" dirty="0"/>
              <a:t> в </a:t>
            </a:r>
            <a:r>
              <a:rPr lang="ru-RU" sz="2200" dirty="0" err="1"/>
              <a:t>ненаправлении</a:t>
            </a:r>
            <a:r>
              <a:rPr lang="ru-RU" sz="2200" dirty="0"/>
              <a:t> необходимых усилий на предотвращение общественно опасных последствий своих действий (бездействия), по небрежности, неосмотрительности, легкомыслия, проявленных лицом при совершении действий (или их </a:t>
            </a:r>
            <a:r>
              <a:rPr lang="ru-RU" sz="2200" dirty="0" err="1"/>
              <a:t>несовершении</a:t>
            </a:r>
            <a:r>
              <a:rPr lang="ru-RU" sz="2200" dirty="0"/>
              <a:t>);</a:t>
            </a:r>
          </a:p>
          <a:p>
            <a:pPr algn="just"/>
            <a:r>
              <a:rPr lang="ru-RU" sz="2200" dirty="0"/>
              <a:t>	</a:t>
            </a:r>
            <a:r>
              <a:rPr lang="ru-RU" sz="2200" b="1" dirty="0"/>
              <a:t>в) </a:t>
            </a:r>
            <a:r>
              <a:rPr lang="ru-RU" sz="2200" dirty="0"/>
              <a:t>оба ответа верные. </a:t>
            </a:r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527AE189-6E4D-B64C-B80D-58305138150F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928802"/>
            <a:ext cx="850115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err="1"/>
              <a:t>Антикоррупционное</a:t>
            </a:r>
            <a:r>
              <a:rPr lang="ru-RU" sz="2400" b="1" i="1" dirty="0"/>
              <a:t> умение</a:t>
            </a:r>
            <a:r>
              <a:rPr lang="ru-RU" sz="2400" dirty="0"/>
              <a:t> ‒ это способность, основанная на знании, правильно определять, понимать реальный (и/ли потенциальный) коррупционный компонент в ситуациях имеющих место в профессиональной деятельности, и принимать решения ориентированные на предотвращение (локализацию и нейтрализацию) или избегание коррупционной активности как со своей стороны, так и со стороны третьих лиц, в рамках выполнения своего должностного регламента.</a:t>
            </a:r>
            <a:endParaRPr lang="ru-RU" sz="2200" dirty="0"/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7C50094F-3CA0-1F4D-BBB7-605D017CFCDB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285860"/>
            <a:ext cx="850115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/>
              <a:t>1.9. Начальник отдела государственной организации считает себя честным человеком и взятки в виде денег не берет. Если ему необходимы средства на строительство дачи или покупки новой мебели, он идет в банк и берет кредит, где для него, как для постоянного клиента, созданы весьма благоприятные условия. Он всегда строг со своими подчиненными, но есть среди них чиновник, которому сходит с рук периодическое отсутствие на службе или опоздание, а все потому, что его близкий родственник работает управляющим банка, где кредитуется руководитель отдела. Указанную ситуацию можно интерпретировать как возможное:   </a:t>
            </a:r>
          </a:p>
          <a:p>
            <a:pPr algn="just"/>
            <a:r>
              <a:rPr lang="ru-RU" sz="1900" dirty="0"/>
              <a:t>	</a:t>
            </a:r>
          </a:p>
          <a:p>
            <a:pPr algn="just"/>
            <a:r>
              <a:rPr lang="ru-RU" sz="1900" b="1" dirty="0"/>
              <a:t>	а)</a:t>
            </a:r>
            <a:r>
              <a:rPr lang="ru-RU" sz="1900" dirty="0"/>
              <a:t> общее покровительство по службе взяткодателю или представляемому им лицу за предоставление услуг имущественного характера; </a:t>
            </a:r>
          </a:p>
          <a:p>
            <a:pPr algn="just"/>
            <a:r>
              <a:rPr lang="ru-RU" sz="1900" dirty="0"/>
              <a:t>	</a:t>
            </a:r>
            <a:r>
              <a:rPr lang="ru-RU" sz="1900" b="1" dirty="0"/>
              <a:t>б) </a:t>
            </a:r>
            <a:r>
              <a:rPr lang="ru-RU" sz="1900" dirty="0"/>
              <a:t>общее попустительство по службе взяткодателю или представляемому им лицу за предоставление выгод имущественного характера;</a:t>
            </a:r>
          </a:p>
          <a:p>
            <a:pPr algn="just"/>
            <a:r>
              <a:rPr lang="ru-RU" sz="1900" dirty="0"/>
              <a:t>	</a:t>
            </a:r>
            <a:r>
              <a:rPr lang="ru-RU" sz="1900" b="1" dirty="0"/>
              <a:t>в) </a:t>
            </a:r>
            <a:r>
              <a:rPr lang="ru-RU" sz="1900" dirty="0"/>
              <a:t>необоснованное создание взяткодателю или представляемому им лицу различных благоприятных условий путем использования служебного положения. </a:t>
            </a:r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D3515CBA-35DE-BD44-A523-7ED35BA4435D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285860"/>
            <a:ext cx="850115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2.8. Должностное лицо (руководитель структурного подразделения), работающее в государственном секторе, своим решением освободило подчиненного от исполнения возложенных на него обязанностей и направило его для работы в коммерческую организацию, учредителем которой является родственник руководителя. На что, по вашему мнению, указывают данные обстоятельства: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а) </a:t>
            </a:r>
            <a:r>
              <a:rPr lang="ru-RU" sz="2000" dirty="0"/>
              <a:t>на совершение должностным лицом действий, превышающих круг его должностных полномочий, совершенных против охраняемых законом интересов государства и общества;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б) </a:t>
            </a:r>
            <a:r>
              <a:rPr lang="ru-RU" sz="2000" dirty="0"/>
              <a:t>на совершение должностным лицом действий, входящих в круг его должностных полномочий, совершенных в интересах отдельных граждан и организаций; 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в)</a:t>
            </a:r>
            <a:r>
              <a:rPr lang="ru-RU" sz="2000" dirty="0"/>
              <a:t> на совершение должностным лицом действий, входящих в круг его должностных полномочий, совершенных из корыстной или иной личной заинтересованности.</a:t>
            </a:r>
            <a:endParaRPr lang="ru-RU" sz="1900" dirty="0"/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DF370D12-C25A-DF41-B1EF-734BD1319EBF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285860"/>
            <a:ext cx="850115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3.10. Государственный (муниципальный) служащий иногда лично, но чаще через доверенных лиц участвует в делах коммерческой организации. Так, по его указанию во временное пользование коммерсантам необоснованно передавались помещения, транспортные средства и иное имущество (оборудование). Линия поведения чиновника характеризуется:   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а) </a:t>
            </a:r>
            <a:r>
              <a:rPr lang="ru-RU" sz="2000" dirty="0"/>
              <a:t>наличием интеллектуального момента коррупционных проявлений, связанного с осознанием человеком противоправности совершаемых поступков (бездействием); 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б) </a:t>
            </a:r>
            <a:r>
              <a:rPr lang="ru-RU" sz="2000" dirty="0"/>
              <a:t>наличием волевого момента вины в совершении коррупционных правонарушений, связанного с </a:t>
            </a:r>
            <a:r>
              <a:rPr lang="ru-RU" sz="2000" dirty="0" err="1"/>
              <a:t>ненаправлением</a:t>
            </a:r>
            <a:r>
              <a:rPr lang="ru-RU" sz="2000" dirty="0"/>
              <a:t> необходимых усилий на </a:t>
            </a:r>
            <a:r>
              <a:rPr lang="ru-RU" sz="2000" dirty="0" err="1"/>
              <a:t>предоствращение</a:t>
            </a:r>
            <a:r>
              <a:rPr lang="ru-RU" sz="2000" dirty="0"/>
              <a:t> общественно опасных последствий своих действий (по легкомыслию);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в) </a:t>
            </a:r>
            <a:r>
              <a:rPr lang="ru-RU" sz="2000" dirty="0"/>
              <a:t>наличием интеллектуального момента в совершении коррупционных правонарушений, связанного с предвидением возможности и неизбежности наступления вредных (опасных для общества) последствий.</a:t>
            </a:r>
            <a:endParaRPr lang="ru-RU" sz="1900" dirty="0"/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F9FAD6CB-C0AE-9444-B554-40BE1AD4B63A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285860"/>
            <a:ext cx="850115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4.9. Организация является кредитором супруги должностного лица, и при этом действия чиновника в рамках профессиональных обязанностей могут помочь этой кредитной организации получить выгоду. Будет ли данная ситуация говорить о наличии конфликта интересов? Выберите один вариант ответа.</a:t>
            </a:r>
          </a:p>
          <a:p>
            <a:pPr algn="just"/>
            <a:r>
              <a:rPr lang="ru-RU" sz="2000" dirty="0"/>
              <a:t>	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а)</a:t>
            </a:r>
            <a:r>
              <a:rPr lang="ru-RU" sz="2000" dirty="0"/>
              <a:t> нет, не будет, так как отсутствует прямая личная заинтересованность должностного лица, его близких родственников в получении выгод в виде доходов;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б) </a:t>
            </a:r>
            <a:r>
              <a:rPr lang="ru-RU" sz="2000" dirty="0"/>
              <a:t>да, будет, так как имеет место получение выгод (преимуществ) лицом, состоящими с чиновником в близком родстве;</a:t>
            </a:r>
          </a:p>
          <a:p>
            <a:pPr algn="just"/>
            <a:r>
              <a:rPr lang="ru-RU" sz="2000" dirty="0"/>
              <a:t>	</a:t>
            </a:r>
            <a:r>
              <a:rPr lang="ru-RU" sz="2000" b="1" dirty="0"/>
              <a:t>в) </a:t>
            </a:r>
            <a:r>
              <a:rPr lang="ru-RU" sz="2000" dirty="0"/>
              <a:t>нет, не будет, так как на лицо реализация возможности близким родственником должностного лица получить выгоду в виде доходов от пользования услугами имущественного характера.</a:t>
            </a:r>
            <a:endParaRPr lang="ru-RU" sz="1900" dirty="0"/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274A0E4C-9459-514A-A93A-22EBA871D81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285860"/>
            <a:ext cx="8501154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100" b="1" dirty="0"/>
              <a:t>Профиль «</a:t>
            </a:r>
            <a:r>
              <a:rPr lang="ru-RU" sz="2100" b="1" dirty="0" err="1"/>
              <a:t>антикоррупционной</a:t>
            </a:r>
            <a:r>
              <a:rPr lang="ru-RU" sz="2100" b="1" dirty="0"/>
              <a:t> компетентности», включает в себя выраженность:</a:t>
            </a:r>
          </a:p>
          <a:p>
            <a:pPr algn="just"/>
            <a:endParaRPr lang="ru-RU" sz="1900" dirty="0"/>
          </a:p>
          <a:p>
            <a:pPr algn="just"/>
            <a:r>
              <a:rPr lang="ru-RU" sz="1900" dirty="0"/>
              <a:t>● </a:t>
            </a:r>
            <a:r>
              <a:rPr lang="ru-RU" sz="1900" i="1" dirty="0" err="1"/>
              <a:t>Общепонятийного</a:t>
            </a:r>
            <a:r>
              <a:rPr lang="ru-RU" sz="1900" i="1" dirty="0"/>
              <a:t> аспекта</a:t>
            </a:r>
            <a:r>
              <a:rPr lang="ru-RU" sz="1900" dirty="0"/>
              <a:t> ‒ предполагающего знания о феноменах коррупции, таких как злоупотребление и превышение должностных полномочий, коммерческий подкуп, «верховая» и «низовая» коррупция, взяточничество, а также решение личностно-проблемных ситуаций связанных с ними; </a:t>
            </a:r>
          </a:p>
          <a:p>
            <a:pPr algn="just"/>
            <a:r>
              <a:rPr lang="ru-RU" sz="1900" dirty="0"/>
              <a:t>● </a:t>
            </a:r>
            <a:r>
              <a:rPr lang="ru-RU" sz="1900" i="1" dirty="0"/>
              <a:t>Правового аспекта</a:t>
            </a:r>
            <a:r>
              <a:rPr lang="ru-RU" sz="1900" dirty="0"/>
              <a:t> ‒ включающего в себя знания о возможной ответственности за те или иные коррупционные правонарушения и преступления, а также решение личностно-проблемных ситуаций связанных с ними;</a:t>
            </a:r>
          </a:p>
          <a:p>
            <a:pPr algn="just"/>
            <a:r>
              <a:rPr lang="ru-RU" sz="1900" dirty="0"/>
              <a:t>● </a:t>
            </a:r>
            <a:r>
              <a:rPr lang="ru-RU" sz="1900" i="1" dirty="0"/>
              <a:t>Психологического аспекта</a:t>
            </a:r>
            <a:r>
              <a:rPr lang="ru-RU" sz="1900" dirty="0"/>
              <a:t> ‒ предполагающего знание об осознании противоправности совершенного коррупционного акта, представление об умышленности (неумышленности) коррупционных действий, интеллектуальном и волевом элементов вины при совершении преступлений коррупционной направленности, умысле и неосторожности в совершении коррупционного акта, а также решение личностно-проблемных ситуаций связанных с ними;</a:t>
            </a:r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671F6DBF-FF4D-0D4A-915D-A38B0E339151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857364"/>
            <a:ext cx="87154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Набьют синяков,</a:t>
            </a:r>
          </a:p>
          <a:p>
            <a:r>
              <a:rPr lang="ru-RU" sz="2400" b="1" dirty="0"/>
              <a:t>булыжники дороги.</a:t>
            </a:r>
          </a:p>
          <a:p>
            <a:r>
              <a:rPr lang="ru-RU" sz="2400" b="1" dirty="0"/>
              <a:t>Тяжел путь чести (Б. Акунин).</a:t>
            </a:r>
          </a:p>
          <a:p>
            <a:endParaRPr lang="ru-RU" sz="2400" dirty="0"/>
          </a:p>
          <a:p>
            <a:endParaRPr lang="ru-RU" sz="2400" dirty="0"/>
          </a:p>
          <a:p>
            <a:pPr algn="just"/>
            <a:r>
              <a:rPr lang="ru-RU" sz="2400" b="1" dirty="0"/>
              <a:t>	Недостаточно знать, какие ноты нужно играть, вы должны понимать, почему именно они должны быть сыграны </a:t>
            </a:r>
          </a:p>
          <a:p>
            <a:pPr algn="r"/>
            <a:r>
              <a:rPr lang="ru-RU" sz="2400" b="1" dirty="0"/>
              <a:t>                                                                  </a:t>
            </a:r>
            <a:r>
              <a:rPr lang="ru-RU" sz="2400" b="1" i="1" dirty="0"/>
              <a:t>Дж. </a:t>
            </a:r>
            <a:r>
              <a:rPr lang="ru-RU" sz="2400" b="1" i="1" dirty="0" err="1"/>
              <a:t>Карлин</a:t>
            </a:r>
            <a:endParaRPr lang="ru-RU" sz="2400" i="1" dirty="0"/>
          </a:p>
        </p:txBody>
      </p:sp>
      <p:pic>
        <p:nvPicPr>
          <p:cNvPr id="5" name="Рисунок 4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41EA00D7-1536-CD48-A693-E4F62A2EC30E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5"/>
          </a:xfrm>
          <a:solidFill>
            <a:srgbClr val="051945"/>
          </a:solidFill>
        </p:spPr>
        <p:txBody>
          <a:bodyPr>
            <a:no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r>
              <a:rPr lang="ru-RU" sz="1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14282" y="1428736"/>
            <a:ext cx="8715436" cy="47863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algn="ctr"/>
            <a:r>
              <a:rPr lang="ru-RU" sz="2400" b="1" dirty="0"/>
              <a:t>Среди понятий, широкое распространение в получили:</a:t>
            </a:r>
          </a:p>
          <a:p>
            <a:pPr algn="just"/>
            <a:endParaRPr lang="ru-RU" sz="2300" dirty="0"/>
          </a:p>
          <a:p>
            <a:pPr algn="just"/>
            <a:r>
              <a:rPr lang="ru-RU" sz="2300" dirty="0"/>
              <a:t>● </a:t>
            </a:r>
            <a:r>
              <a:rPr lang="ru-RU" sz="2300" b="1" i="1" dirty="0"/>
              <a:t>склонность к коррупции </a:t>
            </a:r>
            <a:r>
              <a:rPr lang="ru-RU" sz="2300" dirty="0"/>
              <a:t>– личностная предрасположенность к выбору коррупционного поведения в ситуации коррупционного давления;</a:t>
            </a:r>
          </a:p>
          <a:p>
            <a:pPr algn="just"/>
            <a:endParaRPr lang="ru-RU" sz="2300" dirty="0"/>
          </a:p>
          <a:p>
            <a:pPr algn="just"/>
            <a:r>
              <a:rPr lang="ru-RU" sz="2300" dirty="0"/>
              <a:t>● </a:t>
            </a:r>
            <a:r>
              <a:rPr lang="ru-RU" sz="2300" b="1" i="1" dirty="0"/>
              <a:t>коррупционное давление</a:t>
            </a:r>
            <a:r>
              <a:rPr lang="ru-RU" sz="2300" dirty="0"/>
              <a:t> – совокупность социальных и психологических факторов воздействия на должностное лицо, приводящих к ситуации выбора между злоупотреблением властными полномочиями для получения личной выгоды или отказу от него; </a:t>
            </a:r>
          </a:p>
          <a:p>
            <a:pPr algn="just"/>
            <a:endParaRPr lang="ru-RU" sz="2300" dirty="0"/>
          </a:p>
          <a:p>
            <a:pPr algn="just"/>
            <a:r>
              <a:rPr lang="ru-RU" sz="2300" dirty="0"/>
              <a:t>● </a:t>
            </a:r>
            <a:r>
              <a:rPr lang="ru-RU" sz="2300" b="1" dirty="0" err="1"/>
              <a:t>антикоррупционная</a:t>
            </a:r>
            <a:r>
              <a:rPr lang="ru-RU" sz="2300" b="1" dirty="0"/>
              <a:t> устойчивость</a:t>
            </a:r>
            <a:r>
              <a:rPr lang="ru-RU" sz="2300" dirty="0"/>
              <a:t> – способность осуществления выбора между криминальным и законопослушным поведением в пользу последнего.</a:t>
            </a:r>
          </a:p>
          <a:p>
            <a:pPr algn="just"/>
            <a:r>
              <a:rPr lang="ru-RU" sz="2300" dirty="0"/>
              <a:t>	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Рисунок 4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3BB05948-EF63-4848-BFCA-74E9C71997C2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500174"/>
            <a:ext cx="871543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Обобщенный психологический портрет коррупционера:</a:t>
            </a:r>
            <a:endParaRPr lang="ru-RU" sz="2400" dirty="0"/>
          </a:p>
          <a:p>
            <a:pPr fontAlgn="base"/>
            <a:endParaRPr lang="ru-RU" sz="2000" dirty="0"/>
          </a:p>
          <a:p>
            <a:pPr fontAlgn="base"/>
            <a:r>
              <a:rPr lang="ru-RU" sz="2000" dirty="0"/>
              <a:t>– отсутствие жалости по отношению к жертвам коррупции;</a:t>
            </a:r>
          </a:p>
          <a:p>
            <a:pPr fontAlgn="base"/>
            <a:r>
              <a:rPr lang="ru-RU" sz="2000" dirty="0"/>
              <a:t>– скрытая агрессия;</a:t>
            </a:r>
          </a:p>
          <a:p>
            <a:pPr fontAlgn="base"/>
            <a:r>
              <a:rPr lang="ru-RU" sz="2000" dirty="0"/>
              <a:t>– общение с небольшим кругом людей (при этом он очень осторожен при установлении близких отношений);</a:t>
            </a:r>
          </a:p>
          <a:p>
            <a:pPr fontAlgn="base"/>
            <a:r>
              <a:rPr lang="ru-RU" sz="2000" dirty="0"/>
              <a:t>– цинизм;</a:t>
            </a:r>
          </a:p>
          <a:p>
            <a:pPr fontAlgn="base"/>
            <a:r>
              <a:rPr lang="ru-RU" sz="2000" dirty="0"/>
              <a:t>– толерантность к коррупции;</a:t>
            </a:r>
          </a:p>
          <a:p>
            <a:r>
              <a:rPr lang="ru-RU" sz="2000" dirty="0"/>
              <a:t>– ложное самоутверждение (через богатство, славу, власть);</a:t>
            </a:r>
          </a:p>
          <a:p>
            <a:pPr fontAlgn="base"/>
            <a:r>
              <a:rPr lang="ru-RU" sz="2000" dirty="0"/>
              <a:t>– преобладание материальных, а не духовных ценностей;</a:t>
            </a:r>
          </a:p>
          <a:p>
            <a:pPr fontAlgn="base"/>
            <a:r>
              <a:rPr lang="ru-RU" sz="2000" dirty="0"/>
              <a:t>– </a:t>
            </a:r>
            <a:r>
              <a:rPr lang="ru-RU" sz="2000" dirty="0" err="1"/>
              <a:t>экстернальный</a:t>
            </a:r>
            <a:r>
              <a:rPr lang="ru-RU" sz="2000" dirty="0"/>
              <a:t> локус контроля;</a:t>
            </a:r>
          </a:p>
          <a:p>
            <a:pPr fontAlgn="base"/>
            <a:r>
              <a:rPr lang="ru-RU" sz="2000" dirty="0"/>
              <a:t>– недифференцированная структура установок нравственного поведения;</a:t>
            </a:r>
          </a:p>
          <a:p>
            <a:r>
              <a:rPr lang="ru-RU" sz="2000" dirty="0"/>
              <a:t>– невозможность преодоления фрустрации и беспомощности при встрече с трудностями.</a:t>
            </a:r>
          </a:p>
        </p:txBody>
      </p:sp>
      <p:pic>
        <p:nvPicPr>
          <p:cNvPr id="5" name="Рисунок 4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1AFA6DFD-E79A-1B42-BC84-C556D0AC32CD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643050"/>
            <a:ext cx="87154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/>
          </a:p>
          <a:p>
            <a:pPr algn="just"/>
            <a:r>
              <a:rPr lang="ru-RU" sz="2000" dirty="0"/>
              <a:t>	</a:t>
            </a:r>
          </a:p>
          <a:p>
            <a:pPr algn="just"/>
            <a:r>
              <a:rPr lang="ru-RU" sz="2000" dirty="0"/>
              <a:t>	</a:t>
            </a:r>
          </a:p>
          <a:p>
            <a:pPr algn="just"/>
            <a:endParaRPr lang="ru-RU" sz="2000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14282" y="1500174"/>
            <a:ext cx="864399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/>
              <a:t>Мотивы </a:t>
            </a:r>
            <a:r>
              <a:rPr lang="ru-RU" sz="2800" b="1" dirty="0" err="1"/>
              <a:t>коррупциогенной</a:t>
            </a:r>
            <a:r>
              <a:rPr lang="ru-RU" sz="2800" b="1" dirty="0"/>
              <a:t> личности:</a:t>
            </a:r>
          </a:p>
          <a:p>
            <a:endParaRPr lang="ru-RU" sz="2800" dirty="0"/>
          </a:p>
          <a:p>
            <a:r>
              <a:rPr lang="ru-RU" sz="2800" dirty="0"/>
              <a:t>– неудовлетворенность жизнью, трудом, профессией,</a:t>
            </a:r>
          </a:p>
          <a:p>
            <a:r>
              <a:rPr lang="ru-RU" sz="2800" dirty="0"/>
              <a:t> </a:t>
            </a:r>
          </a:p>
          <a:p>
            <a:r>
              <a:rPr lang="ru-RU" sz="2800" dirty="0"/>
              <a:t>– стремление к власти как к способу личного обогащения,</a:t>
            </a:r>
          </a:p>
          <a:p>
            <a:r>
              <a:rPr lang="ru-RU" sz="2800" dirty="0"/>
              <a:t> </a:t>
            </a:r>
          </a:p>
          <a:p>
            <a:r>
              <a:rPr lang="ru-RU" sz="2800" dirty="0"/>
              <a:t>– потребность в самоутверждении за счет других,</a:t>
            </a:r>
          </a:p>
          <a:p>
            <a:endParaRPr lang="ru-RU" sz="2800" dirty="0"/>
          </a:p>
          <a:p>
            <a:r>
              <a:rPr lang="ru-RU" sz="2800" dirty="0"/>
              <a:t>– внешние мотивы профессиональной деятельности.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Рисунок 6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598DD86B-A22C-3849-91B3-15784B36BF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1357298"/>
            <a:ext cx="850115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	Укажем, что, несмотря на попытки описания социального портрета коррупционера, диагностике </a:t>
            </a:r>
            <a:r>
              <a:rPr lang="ru-RU" sz="2000" dirty="0" err="1"/>
              <a:t>коррупциогнной</a:t>
            </a:r>
            <a:r>
              <a:rPr lang="ru-RU" sz="2000" dirty="0"/>
              <a:t> личности, выявленным предикторам </a:t>
            </a:r>
            <a:r>
              <a:rPr lang="ru-RU" sz="2000" dirty="0" err="1"/>
              <a:t>коррупцигенного</a:t>
            </a:r>
            <a:r>
              <a:rPr lang="ru-RU" sz="2000" dirty="0"/>
              <a:t> поведения, </a:t>
            </a:r>
            <a:r>
              <a:rPr lang="ru-RU" sz="2000" b="1" dirty="0"/>
              <a:t>ранняя психодиагностика не даёт ощутимых результатов.</a:t>
            </a:r>
            <a:r>
              <a:rPr lang="ru-RU" sz="2000" dirty="0"/>
              <a:t> </a:t>
            </a:r>
          </a:p>
          <a:p>
            <a:pPr algn="just"/>
            <a:r>
              <a:rPr lang="ru-RU" sz="2000" dirty="0"/>
              <a:t>	Обусловлено это, на наш взгляд, как минимум двумя моментами.</a:t>
            </a:r>
          </a:p>
          <a:p>
            <a:pPr algn="just"/>
            <a:r>
              <a:rPr lang="ru-RU" sz="2000" i="1" dirty="0"/>
              <a:t>	Во-первых, </a:t>
            </a:r>
            <a:r>
              <a:rPr lang="ru-RU" sz="2000" dirty="0"/>
              <a:t>тем, что кадровая психодиагностика, её результаты, в системе государственной гражданской службы носят рекомендательный характер. </a:t>
            </a:r>
          </a:p>
          <a:p>
            <a:pPr algn="just"/>
            <a:r>
              <a:rPr lang="ru-RU" sz="2000" i="1" dirty="0"/>
              <a:t>	Во-вторых,</a:t>
            </a:r>
            <a:r>
              <a:rPr lang="ru-RU" sz="2000" dirty="0"/>
              <a:t> считаем, что риск совершить коррупционное правонарушение (осознанно или нет, умышленно или без умысла) есть у каждого работника. В этом отношении мы придерживаемся положения В.М. </a:t>
            </a:r>
            <a:r>
              <a:rPr lang="ru-RU" sz="2000" dirty="0" err="1"/>
              <a:t>Крук</a:t>
            </a:r>
            <a:r>
              <a:rPr lang="ru-RU" sz="2000" dirty="0"/>
              <a:t>, о том, что «</a:t>
            </a:r>
            <a:r>
              <a:rPr lang="ru-RU" sz="2000" b="1" dirty="0"/>
              <a:t>в силу человеческой природы (подверженность соблазнам, ошибкам, слабостям, болезням и др.) любой без исключения специалист является потенциальным внутренним нарушителем (осознанным или нет) и представляет внутреннюю угрозу</a:t>
            </a:r>
            <a:r>
              <a:rPr lang="ru-RU" sz="2000" dirty="0"/>
              <a:t>». </a:t>
            </a:r>
          </a:p>
        </p:txBody>
      </p:sp>
      <p:pic>
        <p:nvPicPr>
          <p:cNvPr id="5" name="Рисунок 4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6CD7E00C-A769-8643-BD65-DDD128D12B17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285860"/>
            <a:ext cx="850112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Компетентность это: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‒ личная способность к эффективной реализации на практике специальных профессиональных знаний; конечный результат целесообразной и рациональной деятельности (К.О. </a:t>
            </a:r>
            <a:r>
              <a:rPr lang="ru-RU" sz="2000" dirty="0" err="1"/>
              <a:t>Горбаткова</a:t>
            </a:r>
            <a:r>
              <a:rPr lang="ru-RU" sz="2000" dirty="0"/>
              <a:t>),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‒ подтвержденная в действии комбинация знаний, квалификаций (умений) и отношений, которые соотносятся с контекстом ситуации,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‒ знание + квалификация / умения + отношение (В.Г. Зарубин),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‒ мера соответствия знаний, умений и опыта лиц определенного социально-профессионального статуса реальному уровню сложности выполняемых ими задач и решаемых проблем (Т.Б. Михеева),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‒ способность человека к поведению, которое «удовлетворяет требованиям работы в определенной организационной среде», </a:t>
            </a:r>
            <a:endParaRPr lang="ru-RU" b="1" dirty="0"/>
          </a:p>
        </p:txBody>
      </p:sp>
      <p:pic>
        <p:nvPicPr>
          <p:cNvPr id="5" name="Рисунок 4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0A31EA7B-8442-504F-9326-16744E9190B5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285860"/>
            <a:ext cx="850115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	</a:t>
            </a:r>
            <a:r>
              <a:rPr lang="ru-RU" sz="2200" b="1" dirty="0"/>
              <a:t>Профессиональная компетентность</a:t>
            </a:r>
            <a:r>
              <a:rPr lang="ru-RU" sz="2200" dirty="0"/>
              <a:t> ‒ это уровень соответствия знаний, умений, опыта личности определенного профессионального статуса реальному уровню сложности выполняемых задач и решаемых проблем (Н.В. Кузьмина).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b="1" dirty="0"/>
              <a:t>	Профессиональная компетентность</a:t>
            </a:r>
            <a:r>
              <a:rPr lang="ru-RU" sz="2200" dirty="0"/>
              <a:t> ‒ это совокупность профессиональных знаний и умений, а также способы выполнения профессиональной деятельности (Э.Ф. </a:t>
            </a:r>
            <a:r>
              <a:rPr lang="ru-RU" sz="2200" dirty="0" err="1"/>
              <a:t>Зеер</a:t>
            </a:r>
            <a:r>
              <a:rPr lang="ru-RU" sz="2200" dirty="0"/>
              <a:t>).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b="1" dirty="0"/>
              <a:t>	Профессиональная компетентность</a:t>
            </a:r>
            <a:r>
              <a:rPr lang="ru-RU" sz="2200" dirty="0"/>
              <a:t> ‒ это «интегральная характеристика личности, определяющееся способностью решать профессиональные проблемы и типичные профессиональные задачи, возникающие в реальных ситуациях профессиональной деятельности с использованием знаний, профессионального и жизненного опыта, ценностей и наклонностей».</a:t>
            </a:r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23F03F5D-8175-FB4B-97F3-F4F6C5EBC6AA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357298"/>
            <a:ext cx="871543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	</a:t>
            </a:r>
            <a:r>
              <a:rPr lang="ru-RU" sz="2000" dirty="0" err="1"/>
              <a:t>Антикоррупционная</a:t>
            </a:r>
            <a:r>
              <a:rPr lang="ru-RU" sz="2000" dirty="0"/>
              <a:t> компетентность государственного гражданского служащего это один из феноменов профессиональной компетентности, позволяющая развивать свою деятельность, совершенствуя средства, способы и методы </a:t>
            </a:r>
            <a:r>
              <a:rPr lang="ru-RU" sz="2000" dirty="0" err="1"/>
              <a:t>антикоррупционной</a:t>
            </a:r>
            <a:r>
              <a:rPr lang="ru-RU" sz="2000" dirty="0"/>
              <a:t> деятельности (превенции). 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	</a:t>
            </a:r>
            <a:r>
              <a:rPr lang="ru-RU" sz="2400" b="1" dirty="0" err="1"/>
              <a:t>Антикоррупционная</a:t>
            </a:r>
            <a:r>
              <a:rPr lang="ru-RU" sz="2400" b="1" dirty="0"/>
              <a:t> компетентность </a:t>
            </a:r>
            <a:r>
              <a:rPr lang="ru-RU" sz="2400" dirty="0"/>
              <a:t>представляет собой сочетание </a:t>
            </a:r>
            <a:r>
              <a:rPr lang="ru-RU" sz="2400" dirty="0" err="1"/>
              <a:t>антикоррупционных</a:t>
            </a:r>
            <a:r>
              <a:rPr lang="ru-RU" sz="2400" dirty="0"/>
              <a:t> знаний, с умениями конструктивно разрешать проблемно-личностные ситуации коррупционного содержания (направленности) в рамках выполнения своей профессиональной деятельности, а также субъективное отношение к коррупции, коррупционному поведению и </a:t>
            </a:r>
            <a:r>
              <a:rPr lang="ru-RU" sz="2400" dirty="0" err="1"/>
              <a:t>коррупциогенной</a:t>
            </a:r>
            <a:r>
              <a:rPr lang="ru-RU" sz="2400" dirty="0"/>
              <a:t> личности. </a:t>
            </a:r>
            <a:r>
              <a:rPr lang="ru-RU" sz="2400" i="1" dirty="0"/>
              <a:t>Составляющими </a:t>
            </a:r>
            <a:r>
              <a:rPr lang="ru-RU" sz="2400" i="1" dirty="0" err="1"/>
              <a:t>антикоррупционной</a:t>
            </a:r>
            <a:r>
              <a:rPr lang="ru-RU" sz="2400" i="1" dirty="0"/>
              <a:t> компетентности</a:t>
            </a:r>
            <a:r>
              <a:rPr lang="ru-RU" sz="2400" dirty="0"/>
              <a:t> выступают знания, умения и субъективное отношение.</a:t>
            </a:r>
          </a:p>
          <a:p>
            <a:endParaRPr lang="ru-RU" sz="1600" dirty="0"/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495F4812-7A05-494A-94FE-37C98759A95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71546"/>
          </a:xfrm>
          <a:solidFill>
            <a:srgbClr val="051945"/>
          </a:solidFill>
        </p:spPr>
        <p:txBody>
          <a:bodyPr>
            <a:normAutofit/>
          </a:bodyPr>
          <a:lstStyle/>
          <a:p>
            <a:pPr lvl="0" algn="r">
              <a:defRPr/>
            </a:pPr>
            <a:r>
              <a:rPr lang="ru-RU" sz="1800" b="1" dirty="0">
                <a:solidFill>
                  <a:schemeClr val="bg1"/>
                </a:solidFill>
              </a:rPr>
              <a:t>Антикоррупционная компетентность: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b="1" dirty="0">
                <a:solidFill>
                  <a:schemeClr val="bg1"/>
                </a:solidFill>
              </a:rPr>
              <a:t> технология оценки и возможности использования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1500174"/>
            <a:ext cx="871543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i="1" dirty="0"/>
              <a:t>	</a:t>
            </a:r>
            <a:r>
              <a:rPr lang="ru-RU" sz="2500" b="1" i="1" dirty="0" err="1"/>
              <a:t>Антикоррупционное</a:t>
            </a:r>
            <a:r>
              <a:rPr lang="ru-RU" sz="2500" b="1" i="1" dirty="0"/>
              <a:t> знание</a:t>
            </a:r>
            <a:r>
              <a:rPr lang="ru-RU" sz="2500" dirty="0"/>
              <a:t> ‒ результат усвоения профессиональной информации (осведомленность) о коррупции, коррупционном поведении, </a:t>
            </a:r>
            <a:r>
              <a:rPr lang="ru-RU" sz="2500" dirty="0" err="1"/>
              <a:t>коррупциогенной</a:t>
            </a:r>
            <a:r>
              <a:rPr lang="ru-RU" sz="2500" dirty="0"/>
              <a:t> личности, последствиях и ответственности за коррупционные правонарушения (преступления), включая направления и способы противодействия коррупции, отраженный в сознании субъекта трудовой деятельности в виде представлений, понятий, суждений. Знание включает в себя как общие представления о коррупции, а также правовые и психологические её особенности и сопряженных с ней феноменов.</a:t>
            </a:r>
          </a:p>
        </p:txBody>
      </p:sp>
      <p:pic>
        <p:nvPicPr>
          <p:cNvPr id="6" name="Рисунок 5" descr="C:\Users\dell-pc\Desktop\Мои документы-7.04.18\1-2019-2020-НН-ХМск\2.jpg">
            <a:extLst>
              <a:ext uri="{FF2B5EF4-FFF2-40B4-BE49-F238E27FC236}">
                <a16:creationId xmlns:a16="http://schemas.microsoft.com/office/drawing/2014/main" id="{504370AC-7194-9042-AC10-647B2D07994B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24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1984</Words>
  <Application>Microsoft Macintosh PowerPoint</Application>
  <PresentationFormat>Экран (4:3)</PresentationFormat>
  <Paragraphs>130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Тема Office</vt:lpstr>
      <vt:lpstr>ц</vt:lpstr>
      <vt:lpstr>Антикоррупционная компетентность:  технология оценки и возможности использования 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  <vt:lpstr>Антикоррупционная компетентность:  технология оценки и возможности использования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</dc:title>
  <dc:creator>Alenka</dc:creator>
  <cp:lastModifiedBy>Sergey Duhnovski</cp:lastModifiedBy>
  <cp:revision>89</cp:revision>
  <dcterms:created xsi:type="dcterms:W3CDTF">2017-04-17T18:51:45Z</dcterms:created>
  <dcterms:modified xsi:type="dcterms:W3CDTF">2020-10-05T17:41:06Z</dcterms:modified>
</cp:coreProperties>
</file>