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sldIdLst>
    <p:sldId id="259" r:id="rId3"/>
    <p:sldId id="281" r:id="rId4"/>
    <p:sldId id="282" r:id="rId5"/>
    <p:sldId id="285" r:id="rId6"/>
    <p:sldId id="286" r:id="rId7"/>
    <p:sldId id="283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-60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/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85E9FA6B-73BE-49D4-AFA8-D0AF0C8591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47" y="1629000"/>
            <a:ext cx="709970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609601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368198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8130557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609601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4367758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8114274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B2748EE8-DF71-465A-8F06-9B05A0B7A89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98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C360FB18-3D53-4F80-8F0E-D7BB0AB67B1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17" name="Объект 6">
            <a:extLst>
              <a:ext uri="{FF2B5EF4-FFF2-40B4-BE49-F238E27FC236}">
                <a16:creationId xmlns:a16="http://schemas.microsoft.com/office/drawing/2014/main" xmlns="" id="{122D94C1-29FE-4630-90C2-5AB106F4826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8" name="Объект 6">
            <a:extLst>
              <a:ext uri="{FF2B5EF4-FFF2-40B4-BE49-F238E27FC236}">
                <a16:creationId xmlns:a16="http://schemas.microsoft.com/office/drawing/2014/main" xmlns="" id="{0E03509B-601B-49BB-A89B-23423356545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163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8" y="2360173"/>
            <a:ext cx="4048753" cy="3892048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EF96E6-8A7C-4C39-B7DA-6C320FCA51A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" y="2325688"/>
            <a:ext cx="6705600" cy="3925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B422534-EE83-44A0-B23D-637EBC4355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795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53DFB209-2F6E-43A7-9BE1-C549DB29D8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60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3428463"/>
            <a:ext cx="8534400" cy="1104339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Основной вариант титульного слайда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849607"/>
            <a:ext cx="8534400" cy="769441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 algn="ctr">
              <a:buFontTx/>
              <a:buNone/>
              <a:defRPr lang="en-US" sz="1800" dirty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154438E-BF6A-4B33-B345-32B2271A5F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47" y="0"/>
            <a:ext cx="709970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4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9591" y="1329895"/>
            <a:ext cx="7953917" cy="1985292"/>
          </a:xfrm>
        </p:spPr>
        <p:txBody>
          <a:bodyPr anchor="b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Второй вариант титульного слайда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020929" y="3429000"/>
            <a:ext cx="7954433" cy="2203450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lang="en-US" dirty="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E3A9EDA-9A7F-4B84-AC2A-94D137604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921" y="1621969"/>
            <a:ext cx="3005079" cy="523603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6862BA5-0080-4D31-B646-B2A85E5945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622740" cy="132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791396"/>
            <a:ext cx="12192000" cy="6066604"/>
          </a:xfrm>
        </p:spPr>
        <p:txBody>
          <a:bodyPr anchor="ctr"/>
          <a:lstStyle>
            <a:lvl1pPr algn="ctr">
              <a:defRPr lang="en-US" dirty="0"/>
            </a:lvl1pPr>
          </a:lstStyle>
          <a:p>
            <a:r>
              <a:rPr lang="ru-RU" dirty="0"/>
              <a:t>Добавьте свой готовый фон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0853" y="1236510"/>
            <a:ext cx="3617659" cy="2192491"/>
          </a:xfrm>
        </p:spPr>
        <p:txBody>
          <a:bodyPr anchor="t" anchorCtr="0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Третий вариант титульного слайда</a:t>
            </a:r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BEC25B7-C3B9-437E-A4F9-DF0A8A8B6DB9}"/>
              </a:ext>
            </a:extLst>
          </p:cNvPr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183B911A-2292-447A-BAB1-5860E09C01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3288" y="614363"/>
            <a:ext cx="6208712" cy="360362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 algn="r">
              <a:buNone/>
              <a:defRPr sz="1600"/>
            </a:lvl1pPr>
            <a:lvl5pPr marL="1828800" indent="0">
              <a:buNone/>
              <a:defRPr/>
            </a:lvl5pPr>
          </a:lstStyle>
          <a:p>
            <a:r>
              <a:rPr lang="ru-RU" dirty="0"/>
              <a:t>Имя и контактные данные автора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EFCB8DE0-37F1-4C91-B9FC-2D49FF647A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845924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09600" y="2680372"/>
            <a:ext cx="10972800" cy="827311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716939"/>
            <a:ext cx="10972800" cy="792162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 algn="ctr">
              <a:buFontTx/>
              <a:buNone/>
              <a:defRPr lang="en-US" dirty="0"/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199DC81-E16D-4205-B54F-2508AE5B4B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965" y="0"/>
            <a:ext cx="5286070" cy="268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2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328177"/>
            <a:ext cx="8365245" cy="379798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dirty="0">
                <a:solidFill>
                  <a:schemeClr val="tx1"/>
                </a:solidFill>
              </a:defRPr>
            </a:lvl1pPr>
            <a:lvl3pPr>
              <a:defRPr lang="ru-RU" sz="2000" dirty="0">
                <a:solidFill>
                  <a:schemeClr val="tx1"/>
                </a:solidFill>
              </a:defRPr>
            </a:lvl3pPr>
            <a:lvl4pPr>
              <a:defRPr lang="ru-RU" sz="1800" dirty="0">
                <a:solidFill>
                  <a:schemeClr val="tx1"/>
                </a:solidFill>
              </a:defRPr>
            </a:lvl4pPr>
            <a:lvl5pPr>
              <a:defRPr lang="ru-RU" sz="1600" dirty="0">
                <a:solidFill>
                  <a:schemeClr val="tx1"/>
                </a:solidFill>
              </a:defRPr>
            </a:lvl5pPr>
            <a:lvl6pPr>
              <a:defRPr lang="en-US" sz="1400" dirty="0">
                <a:solidFill>
                  <a:schemeClr val="tx1"/>
                </a:solidFill>
              </a:defRPr>
            </a:lvl6pPr>
          </a:lstStyle>
          <a:p>
            <a:pPr lvl="0"/>
            <a:r>
              <a:rPr lang="ru-RU" dirty="0"/>
              <a:t>Изложите здесь основные тезисы раздела</a:t>
            </a:r>
          </a:p>
          <a:p>
            <a:pPr lvl="2"/>
            <a:r>
              <a:rPr lang="ru-RU" dirty="0"/>
              <a:t>Второй уровень</a:t>
            </a:r>
          </a:p>
          <a:p>
            <a:pPr lvl="3"/>
            <a:r>
              <a:rPr lang="ru-RU" dirty="0"/>
              <a:t>Третий уровень</a:t>
            </a:r>
          </a:p>
          <a:p>
            <a:pPr lvl="4"/>
            <a:r>
              <a:rPr lang="ru-RU" dirty="0"/>
              <a:t>Четвертый уровень</a:t>
            </a:r>
          </a:p>
          <a:p>
            <a:pPr lvl="5"/>
            <a:r>
              <a:rPr lang="ru-RU" dirty="0"/>
              <a:t>Пятый уровень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ru-RU" dirty="0"/>
              <a:t>Название раздела</a:t>
            </a:r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C200185-F38A-4129-A0B9-00F7318796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6" t="21630" r="73503" b="27206"/>
          <a:stretch/>
        </p:blipFill>
        <p:spPr>
          <a:xfrm>
            <a:off x="11133796" y="2583543"/>
            <a:ext cx="1058204" cy="352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8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D5ECA55-9769-4968-A783-C9E70872DA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599" y="2346583"/>
            <a:ext cx="10972800" cy="3897137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261B5029-6DCA-46C8-85EA-2A387651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34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BDA6476B-5762-49D8-AB5F-107D3C25E7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xmlns="" id="{B693B51F-5ADA-47B3-92A7-688B695B071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F975E9B-033B-4283-9AA8-CE90532FBE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41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7545917" y="234632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7" y="438467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664"/>
            <a:ext cx="10972800" cy="827087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5BA8D95-7735-46FC-9C16-677F9F41E3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776F01B-CEB5-4099-86FB-0DB6522A8E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" y="2346325"/>
            <a:ext cx="6691313" cy="3924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9228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374357" y="439284"/>
            <a:ext cx="620804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lang="ru-RU" smtClean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7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457200" rtl="0" eaLnBrk="1" latinLnBrk="0" hangingPunct="1">
        <a:spcBef>
          <a:spcPct val="0"/>
        </a:spcBef>
        <a:buNone/>
        <a:defRPr lang="en-US" sz="3600" b="1" i="0" kern="1200" baseline="0" dirty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C66355F7-4A85-495B-983E-B57FC436A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83957" y="614279"/>
            <a:ext cx="6208043" cy="360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lang="ru-RU" dirty="0" smtClean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раздела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93C3B8-058B-487A-9D89-BD65020C578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845924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lang="en-US" sz="3200" b="1" i="0" kern="1200" baseline="0" dirty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71C4BD-0760-45A0-BA23-D88A9D40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591" y="1329895"/>
            <a:ext cx="9387521" cy="250781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СЕМИНАР 17.06.2020</a:t>
            </a:r>
            <a:r>
              <a:rPr lang="ru-RU" sz="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n>
                  <a:solidFill>
                    <a:srgbClr val="002060"/>
                  </a:solidFill>
                </a:ln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n>
                  <a:solidFill>
                    <a:srgbClr val="002060"/>
                  </a:solidFill>
                </a:ln>
              </a:rPr>
              <a:t>Латинские номинации в современном русском дискурсе (на материале наименований коммерческих организаций ХМАО-Югры)</a:t>
            </a:r>
            <a:r>
              <a:rPr lang="ru-RU" sz="2800" dirty="0" smtClean="0">
                <a:ln>
                  <a:solidFill>
                    <a:srgbClr val="002060"/>
                  </a:solidFill>
                </a:ln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n>
                <a:solidFill>
                  <a:srgbClr val="002060"/>
                </a:solidFill>
              </a:ln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F543C0-07DA-4641-9642-3C1F998CB1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0929" y="3810000"/>
            <a:ext cx="8340047" cy="1822450"/>
          </a:xfrm>
        </p:spPr>
        <p:txBody>
          <a:bodyPr>
            <a:normAutofit/>
          </a:bodyPr>
          <a:lstStyle/>
          <a:p>
            <a:pPr algn="r"/>
            <a:endParaRPr lang="ru-RU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b="1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Закомалдина</a:t>
            </a:r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Сергеевна </a:t>
            </a:r>
          </a:p>
          <a:p>
            <a:pPr algn="r"/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Модератор: </a:t>
            </a:r>
            <a:r>
              <a:rPr lang="ru-RU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РЯЛ ГИС </a:t>
            </a:r>
          </a:p>
          <a:p>
            <a:pPr algn="r"/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Челак Елена Анатольевна </a:t>
            </a:r>
            <a:endParaRPr lang="ru-RU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91409" y="5724063"/>
            <a:ext cx="2483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Ханты-Мансийск, 2020</a:t>
            </a:r>
          </a:p>
        </p:txBody>
      </p:sp>
    </p:spTree>
    <p:extLst>
      <p:ext uri="{BB962C8B-B14F-4D97-AF65-F5344CB8AC3E}">
        <p14:creationId xmlns:p14="http://schemas.microsoft.com/office/powerpoint/2010/main" val="37029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0216" y="1693500"/>
            <a:ext cx="1124989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ru-RU" b="1" dirty="0">
                <a:solidFill>
                  <a:prstClr val="black"/>
                </a:solidFill>
                <a:latin typeface="Constantia"/>
              </a:rPr>
              <a:t>Актуальность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обусловлена 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необходимостью изучить эффективность и частоту использования латинских номинаций в коммерческих наименованиях организаций ХМАО-Югры.</a:t>
            </a:r>
            <a:endParaRPr lang="ru-RU" dirty="0">
              <a:ln>
                <a:solidFill>
                  <a:schemeClr val="accent6"/>
                </a:solidFill>
              </a:ln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lvl="0" algn="just" defTabSz="914400"/>
            <a:endParaRPr lang="ru-RU" dirty="0">
              <a:solidFill>
                <a:prstClr val="black"/>
              </a:solidFill>
              <a:latin typeface="Constantia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/>
              </a:rPr>
              <a:t>Объектом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данного исследования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являются о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собенности употребления латинизмов в названиях коммерческих организаций ХМАО-Югры </a:t>
            </a:r>
            <a:endParaRPr lang="ru-RU" dirty="0">
              <a:solidFill>
                <a:prstClr val="black"/>
              </a:solidFill>
              <a:latin typeface="Constantia"/>
            </a:endParaRPr>
          </a:p>
          <a:p>
            <a:pPr lvl="0" algn="just" defTabSz="914400"/>
            <a:endParaRPr lang="ru-RU" dirty="0">
              <a:solidFill>
                <a:prstClr val="black"/>
              </a:solidFill>
              <a:latin typeface="Constantia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/>
              </a:rPr>
              <a:t>Предмет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– 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Латинизмы в номинации коммерческих организаций ХМАО-Югры </a:t>
            </a:r>
            <a:endParaRPr lang="ru-RU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lvl="0" algn="just" defTabSz="914400"/>
            <a:endParaRPr lang="ru-RU" b="1" dirty="0">
              <a:solidFill>
                <a:prstClr val="black"/>
              </a:solidFill>
              <a:latin typeface="Constantia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/>
              </a:rPr>
              <a:t>Цель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–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Constantia" pitchFamily="18" charset="0"/>
              </a:rPr>
              <a:t>Оценить целесообразность употребления латиницы в коммерческих номинациях, создающих ономастический ландшафт ХМАО-Югры.</a:t>
            </a:r>
            <a:endParaRPr lang="ru-RU" dirty="0">
              <a:solidFill>
                <a:prstClr val="black"/>
              </a:solidFill>
              <a:latin typeface="Constantia"/>
            </a:endParaRPr>
          </a:p>
          <a:p>
            <a:pPr lvl="0" algn="just" defTabSz="914400"/>
            <a:endParaRPr lang="ru-RU" b="1" dirty="0" smtClean="0">
              <a:solidFill>
                <a:prstClr val="black"/>
              </a:solidFill>
              <a:latin typeface="Constantia"/>
            </a:endParaRPr>
          </a:p>
          <a:p>
            <a:pPr lvl="0" algn="just" defTabSz="914400"/>
            <a:r>
              <a:rPr lang="ru-RU" b="1" dirty="0" smtClean="0">
                <a:solidFill>
                  <a:prstClr val="black"/>
                </a:solidFill>
                <a:latin typeface="Constantia"/>
              </a:rPr>
              <a:t>Задачи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: </a:t>
            </a:r>
          </a:p>
          <a:p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1.  Изучить теоретический материал по исследуемой теме. </a:t>
            </a:r>
          </a:p>
          <a:p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2. Составить картотеку  коммерческих организаций ХМАО-Югры, в названиях которых присутствуют латинизмы </a:t>
            </a:r>
          </a:p>
          <a:p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3.  Дать оценку употреблениям латинизмов в названиях коммерческих организаций </a:t>
            </a:r>
          </a:p>
          <a:p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4. Сделать выводы о целесообразности употребления латинизмов в коммерческих номинациях в ХМАО-Югре </a:t>
            </a:r>
          </a:p>
          <a:p>
            <a:pPr lvl="0" algn="just" defTabSz="914400"/>
            <a:endParaRPr lang="ru-RU" dirty="0">
              <a:solidFill>
                <a:prstClr val="black"/>
              </a:solidFill>
              <a:latin typeface="Constantia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/>
              </a:rPr>
              <a:t>Материалом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для настоящего исследования послужили </a:t>
            </a:r>
            <a:r>
              <a:rPr lang="ru-RU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111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наименований коммерческих организаций округа </a:t>
            </a:r>
          </a:p>
          <a:p>
            <a:pPr lvl="0" algn="just" defTabSz="914400"/>
            <a:endParaRPr lang="ru-RU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5182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 данной работе мы бы хотели рассмотреть латинские номинации в наименованиях коммерческих организаций. В качестве материала для исследования и анализа послужат </a:t>
            </a:r>
            <a:r>
              <a:rPr lang="ru-RU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111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наименований коммерческих организаций Ханты-Мансийского автономного округа - </a:t>
            </a:r>
            <a:r>
              <a:rPr lang="ru-RU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Югры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 Нами были отобраны и проанализированы более </a:t>
            </a:r>
            <a:r>
              <a:rPr lang="ru-RU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2500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тысяч организаций </a:t>
            </a:r>
            <a:r>
              <a:rPr lang="ru-RU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6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наиболее крупных городов округа: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Ханты-Мансийск,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Сургут,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Нижневартовск,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Нефтеюганск,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Когалым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Нягань</a:t>
            </a: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Весь собранный материал далее будет объединен в группы согласно областям употребления конкретной латинской номинации.  </a:t>
            </a:r>
            <a:endParaRPr lang="ru-RU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3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10145"/>
            <a:ext cx="10972800" cy="5536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onstantia" pitchFamily="18" charset="0"/>
              </a:rPr>
              <a:t>Латинский язык в классических областях использования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0"/>
          </p:nvPr>
        </p:nvSpPr>
        <p:spPr>
          <a:xfrm>
            <a:off x="609599" y="1842655"/>
            <a:ext cx="10972800" cy="440106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Классическим использованием латинской номинации являются названия аптек и юридических фирм. </a:t>
            </a:r>
          </a:p>
          <a:p>
            <a:pPr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ИНВИТРО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»(Ханты-Мансийск)  - медицинская компания. </a:t>
            </a:r>
            <a:r>
              <a:rPr lang="en-US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In vitro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– это устойчивое сочетание, используемое в латинском языке как наречие. В русском языке употребляется в медицинском дискурсе в качестве обозначения действия происходящего в пробирке, в искусственных условиях.</a:t>
            </a:r>
          </a:p>
          <a:p>
            <a:pPr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</a:t>
            </a:r>
            <a:r>
              <a:rPr lang="en-US" sz="1600" b="1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Valeo</a:t>
            </a:r>
            <a:r>
              <a:rPr lang="en-US" sz="1600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Farm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 (Ханты-Мансийск) </a:t>
            </a:r>
            <a:r>
              <a:rPr lang="en-US" sz="1600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Valeo</a:t>
            </a:r>
            <a:r>
              <a:rPr lang="en-US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- происходит от лат. valere «быть сильным, иметь возможность, стоить».</a:t>
            </a:r>
          </a:p>
          <a:p>
            <a:pPr algn="just">
              <a:lnSpc>
                <a:spcPct val="150000"/>
              </a:lnSpc>
              <a:buNone/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Чуть меньший процент занимает латинская номинация в названиях юридических фирм, и наименовании служб, осуществляющих экономические и бухгалтерские услуги. </a:t>
            </a:r>
          </a:p>
          <a:p>
            <a:pPr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ООО «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Лекс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»(Ханты-Мансийск), «Север-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лекс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»(Ханты-Мансийск), «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Лекс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аналитик»(Сургут), «Норд-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Лекс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»(Сургут), «Юри</a:t>
            </a:r>
            <a:r>
              <a:rPr sz="1600" i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Лекс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»(Сургут), «Агенство 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Лекс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»(Нефтеюганск) - юридические фирмы. Лекс – это варваризм. Правильное его написание на латинском языке </a:t>
            </a:r>
            <a:r>
              <a:rPr lang="en-US" sz="1600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lex</a:t>
            </a:r>
            <a:r>
              <a:rPr lang="en-US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– закон.</a:t>
            </a:r>
          </a:p>
          <a:p>
            <a:pPr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Art de lex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»(Сургут) - юридическая компания. Крылатое выражение на латинском языке. «</a:t>
            </a:r>
            <a:r>
              <a:rPr lang="en-US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Art de </a:t>
            </a:r>
            <a:r>
              <a:rPr lang="en-US" sz="1600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lex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 - искусство права. </a:t>
            </a:r>
          </a:p>
          <a:p>
            <a:pPr>
              <a:lnSpc>
                <a:spcPct val="150000"/>
              </a:lnSpc>
              <a:buNone/>
            </a:pPr>
            <a:endParaRPr sz="1600" smtClean="0"/>
          </a:p>
          <a:p>
            <a:pPr>
              <a:lnSpc>
                <a:spcPct val="150000"/>
              </a:lnSpc>
              <a:buNone/>
            </a:pPr>
            <a:endParaRPr lang="ru-RU" sz="1600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67541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Constantia" pitchFamily="18" charset="0"/>
              </a:rPr>
              <a:t>Латинский язык в современных областях использования</a:t>
            </a:r>
            <a:endParaRPr lang="ru-RU" dirty="0">
              <a:solidFill>
                <a:schemeClr val="tx1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0"/>
          </p:nvPr>
        </p:nvSpPr>
        <p:spPr>
          <a:xfrm>
            <a:off x="263236" y="1842654"/>
            <a:ext cx="11679381" cy="4821381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Всё больше в наше время латинскую номинацию используют в наименованиях таких организаций как: продовольственные магазины, салоны красоты, турагентства, цветочные лавки, рестораны и кафе. </a:t>
            </a:r>
          </a:p>
          <a:p>
            <a:pPr algn="just"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«Кибер 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Флора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»(Ханты-Мансийск) - цветочный магазин. Флора – термин ботанике, обозначающий исторически сложившуюся совокупность видов растений, распространённых на конкретной территории, или на территории с определёнными условиями. Термин происходит от имени древнеримской богини цветов и весеннего цветения Флоры (лат.</a:t>
            </a:r>
            <a:r>
              <a:rPr lang="en-US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Flora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«Сити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Фикс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»(Ханты-Мансийск) - ремонт и обслуживание компьютеров. Фикс – это точно определённая сумма вознаграждения. В «Толковом словаре» Д.Н.Ушакова слово «фикс» имеет ещё одно значение с пометами «комп.,жарг.» Исправление, дополнение, балансировка. Фикс произошло от латинского  «fixus» — неподвижный. </a:t>
            </a: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Domingo</a:t>
            </a:r>
            <a:r>
              <a:rPr lang="en-US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– испанское существительное воскресенье, которое своим происхождением обязано латинскому языку.  Образовано от латинского «dies dominicus» (христианск.) «день господень». </a:t>
            </a:r>
          </a:p>
          <a:p>
            <a:pPr>
              <a:lnSpc>
                <a:spcPct val="150000"/>
              </a:lnSpc>
            </a:pP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</a:t>
            </a:r>
            <a:r>
              <a:rPr sz="1600" b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Интер</a:t>
            </a:r>
            <a:r>
              <a:rPr sz="160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авто» (Ханты-Мансийск) – автосервис. Интер - распространённое начало у многих слов, чей смысл, как правило, связан с межнациональными и международными отношениями. Как правило, используется различными организациями в своих названиях, чтобы подчеркнуть международный статус. Интер от латинского inter – меж, между. 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3964" y="900545"/>
            <a:ext cx="11998036" cy="6435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Заключение </a:t>
            </a:r>
            <a:endParaRPr lang="ru-RU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u="sng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Резюмируя изложенные в исследовании материалы, можно утверждать: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Коммерческие наименования с использованием латиницы успешно выполняют маркетинговую и рекламную функции. Преимущественно используются названия на русском языке и заимствованные слова на кириллице. На латинице представлены названия «сетевых гигантов», а также искусственные коммерческие названия российских фирм, которые используют латиницу с </a:t>
            </a:r>
            <a:r>
              <a:rPr lang="ru-RU" sz="1600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имиджевой</a:t>
            </a: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целью, стремясь создать образ иностранной или международной компании и позиционировать качество своих товаров или услуг.</a:t>
            </a:r>
          </a:p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Проанализировав названия коммерческих организаций Ханты-Мансийского округа все использование лексические единицы латинской номинации можно разделить на несколько групп с процентным соотношением: </a:t>
            </a:r>
          </a:p>
          <a:p>
            <a:pPr lvl="0" algn="ctr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Названия коммерческих организаций, в которых намеренно  используется латинская номинация – 20% </a:t>
            </a:r>
          </a:p>
          <a:p>
            <a:pPr lvl="0" algn="ctr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Названия коммерческих организаций с использованными в них крылатыми выражениями на латыни – 5%</a:t>
            </a:r>
          </a:p>
          <a:p>
            <a:pPr lvl="0" algn="ctr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Названия коммерческих организаций с использованной в них латинской номинацией, в которых она употребляется заведомо не запланировано – 60% </a:t>
            </a:r>
          </a:p>
          <a:p>
            <a:pPr lvl="0" algn="ctr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Название коммерческих организаций с неуместно использованной в них латинской номинацией – 15%</a:t>
            </a:r>
            <a:endParaRPr lang="ru-RU" sz="1400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Перспектива настоящего исследования </a:t>
            </a: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заключается: во-первых, в актуализации изучения латинского языка. Во-вторых,  в создании этимологического справочника организаций  и общественных мест Ханты-Мансийского  автономного округа – </a:t>
            </a:r>
            <a:r>
              <a:rPr lang="ru-RU" sz="1600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Югры</a:t>
            </a: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</a:t>
            </a:r>
            <a:endParaRPr lang="ru-RU" sz="1600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2580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342" y="3073059"/>
            <a:ext cx="10972800" cy="82731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56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ЮГУ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Институт НиГ ЮГУ" id="{88FBCA68-7BA2-4158-8F69-5C6BDE420372}" vid="{B1EFACE3-71F5-4EAF-9BA4-797517F977BA}"/>
    </a:ext>
  </a:extLst>
</a:theme>
</file>

<file path=ppt/theme/theme2.xml><?xml version="1.0" encoding="utf-8"?>
<a:theme xmlns:a="http://schemas.openxmlformats.org/drawingml/2006/main" name="ЮГУ 2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Основной стиль презентации ЮГУ" id="{B2664E47-FE78-4B88-BD0E-9E9779EFC41A}" vid="{6E68C8F9-5164-46F7-AE45-8167F9538A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Институт НиГ ЮГУ</Template>
  <TotalTime>180</TotalTime>
  <Words>738</Words>
  <Application>Microsoft Office PowerPoint</Application>
  <PresentationFormat>Произвольный</PresentationFormat>
  <Paragraphs>57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ЮГУ</vt:lpstr>
      <vt:lpstr>ЮГУ 2</vt:lpstr>
      <vt:lpstr>НАУЧНЫЙ СЕМИНАР 17.06.2020  «Латинские номинации в современном русском дискурсе (на материале наименований коммерческих организаций ХМАО-Югры)»</vt:lpstr>
      <vt:lpstr>Презентация PowerPoint</vt:lpstr>
      <vt:lpstr>Презентация PowerPoint</vt:lpstr>
      <vt:lpstr>Латинский язык в классических областях использования  </vt:lpstr>
      <vt:lpstr>Латинский язык в современных областях использования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Rudolf Fink</dc:creator>
  <cp:lastModifiedBy>UGU</cp:lastModifiedBy>
  <cp:revision>31</cp:revision>
  <dcterms:created xsi:type="dcterms:W3CDTF">2019-03-10T22:10:48Z</dcterms:created>
  <dcterms:modified xsi:type="dcterms:W3CDTF">2020-06-17T17:55:32Z</dcterms:modified>
</cp:coreProperties>
</file>