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451" r:id="rId2"/>
    <p:sldId id="783" r:id="rId3"/>
    <p:sldId id="785" r:id="rId4"/>
    <p:sldId id="710" r:id="rId5"/>
    <p:sldId id="784" r:id="rId6"/>
    <p:sldId id="786" r:id="rId7"/>
    <p:sldId id="796" r:id="rId8"/>
    <p:sldId id="790" r:id="rId9"/>
    <p:sldId id="794" r:id="rId10"/>
    <p:sldId id="791" r:id="rId11"/>
  </p:sldIdLst>
  <p:sldSz cx="12192000" cy="6858000"/>
  <p:notesSz cx="9928225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1" clrIdx="0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F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116" d="100"/>
          <a:sy n="116" d="100"/>
        </p:scale>
        <p:origin x="390" y="1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231" cy="341458"/>
          </a:xfrm>
          <a:prstGeom prst="rect">
            <a:avLst/>
          </a:prstGeom>
        </p:spPr>
        <p:txBody>
          <a:bodyPr vert="horz" lIns="80284" tIns="40142" rIns="80284" bIns="40142" rtlCol="0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409" y="0"/>
            <a:ext cx="4302231" cy="341458"/>
          </a:xfrm>
          <a:prstGeom prst="rect">
            <a:avLst/>
          </a:prstGeom>
        </p:spPr>
        <p:txBody>
          <a:bodyPr vert="horz" lIns="80284" tIns="40142" rIns="80284" bIns="40142" rtlCol="0"/>
          <a:lstStyle>
            <a:lvl1pPr algn="r">
              <a:defRPr sz="1100"/>
            </a:lvl1pPr>
          </a:lstStyle>
          <a:p>
            <a:fld id="{004EEEF2-5190-441E-B13E-752C7F52A36D}" type="datetimeFigureOut">
              <a:rPr lang="en-GB" smtClean="0"/>
              <a:pPr/>
              <a:t>27/04/2026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0284" tIns="40142" rIns="80284" bIns="4014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823" y="3271382"/>
            <a:ext cx="7942580" cy="2676584"/>
          </a:xfrm>
          <a:prstGeom prst="rect">
            <a:avLst/>
          </a:prstGeom>
        </p:spPr>
        <p:txBody>
          <a:bodyPr vert="horz" lIns="80284" tIns="40142" rIns="80284" bIns="4014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219"/>
            <a:ext cx="4302231" cy="341457"/>
          </a:xfrm>
          <a:prstGeom prst="rect">
            <a:avLst/>
          </a:prstGeom>
        </p:spPr>
        <p:txBody>
          <a:bodyPr vert="horz" lIns="80284" tIns="40142" rIns="80284" bIns="40142" rtlCol="0" anchor="b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409" y="6456219"/>
            <a:ext cx="4302231" cy="341457"/>
          </a:xfrm>
          <a:prstGeom prst="rect">
            <a:avLst/>
          </a:prstGeom>
        </p:spPr>
        <p:txBody>
          <a:bodyPr vert="horz" lIns="80284" tIns="40142" rIns="80284" bIns="40142" rtlCol="0" anchor="b"/>
          <a:lstStyle>
            <a:lvl1pPr algn="r">
              <a:defRPr sz="1100"/>
            </a:lvl1pPr>
          </a:lstStyle>
          <a:p>
            <a:fld id="{9D9C1F8A-1344-468A-9072-18235CE4677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541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9108" y="575578"/>
            <a:ext cx="7290434" cy="17932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225098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DEBB9002-3F60-4BC4-95E3-24FAE1C78C0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/>
          <a:srcRect l="2000" t="1" b="3143"/>
          <a:stretch/>
        </p:blipFill>
        <p:spPr>
          <a:xfrm>
            <a:off x="0" y="-4550"/>
            <a:ext cx="12191999" cy="68625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225098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81359" y="1770230"/>
            <a:ext cx="3950970" cy="3895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857359" y="1587816"/>
            <a:ext cx="3113404" cy="40913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3C3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225098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BBF7AE18-33AC-4438-8359-1E899E24861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print"/>
          <a:srcRect l="2000" t="1" b="3143"/>
          <a:stretch/>
        </p:blipFill>
        <p:spPr>
          <a:xfrm>
            <a:off x="0" y="-4550"/>
            <a:ext cx="12191999" cy="68625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49300" y="546967"/>
            <a:ext cx="9805670" cy="12134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225098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68098" y="2503975"/>
            <a:ext cx="6074409" cy="1386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object 72"/>
          <p:cNvSpPr/>
          <p:nvPr/>
        </p:nvSpPr>
        <p:spPr>
          <a:xfrm>
            <a:off x="10697629" y="3293972"/>
            <a:ext cx="1494790" cy="2802255"/>
          </a:xfrm>
          <a:custGeom>
            <a:avLst/>
            <a:gdLst/>
            <a:ahLst/>
            <a:cxnLst/>
            <a:rect l="l" t="t" r="r" b="b"/>
            <a:pathLst>
              <a:path w="1494790" h="2802254">
                <a:moveTo>
                  <a:pt x="31679" y="0"/>
                </a:moveTo>
                <a:lnTo>
                  <a:pt x="10572" y="5634"/>
                </a:lnTo>
                <a:lnTo>
                  <a:pt x="3305" y="26670"/>
                </a:lnTo>
                <a:lnTo>
                  <a:pt x="2482" y="72684"/>
                </a:lnTo>
                <a:lnTo>
                  <a:pt x="1174" y="1128193"/>
                </a:lnTo>
                <a:lnTo>
                  <a:pt x="1061" y="1157121"/>
                </a:lnTo>
                <a:lnTo>
                  <a:pt x="879" y="1180046"/>
                </a:lnTo>
                <a:lnTo>
                  <a:pt x="563" y="1205966"/>
                </a:lnTo>
                <a:lnTo>
                  <a:pt x="146" y="1231889"/>
                </a:lnTo>
                <a:lnTo>
                  <a:pt x="0" y="1285442"/>
                </a:lnTo>
                <a:lnTo>
                  <a:pt x="1518" y="1338807"/>
                </a:lnTo>
                <a:lnTo>
                  <a:pt x="4736" y="1391978"/>
                </a:lnTo>
                <a:lnTo>
                  <a:pt x="9688" y="1444950"/>
                </a:lnTo>
                <a:lnTo>
                  <a:pt x="16409" y="1497718"/>
                </a:lnTo>
                <a:lnTo>
                  <a:pt x="24933" y="1550275"/>
                </a:lnTo>
                <a:lnTo>
                  <a:pt x="35295" y="1602616"/>
                </a:lnTo>
                <a:lnTo>
                  <a:pt x="47529" y="1654735"/>
                </a:lnTo>
                <a:lnTo>
                  <a:pt x="59886" y="1700534"/>
                </a:lnTo>
                <a:lnTo>
                  <a:pt x="73577" y="1745719"/>
                </a:lnTo>
                <a:lnTo>
                  <a:pt x="88579" y="1790271"/>
                </a:lnTo>
                <a:lnTo>
                  <a:pt x="104868" y="1834167"/>
                </a:lnTo>
                <a:lnTo>
                  <a:pt x="122419" y="1877384"/>
                </a:lnTo>
                <a:lnTo>
                  <a:pt x="141210" y="1919902"/>
                </a:lnTo>
                <a:lnTo>
                  <a:pt x="161217" y="1961699"/>
                </a:lnTo>
                <a:lnTo>
                  <a:pt x="182415" y="2002752"/>
                </a:lnTo>
                <a:lnTo>
                  <a:pt x="204780" y="2043041"/>
                </a:lnTo>
                <a:lnTo>
                  <a:pt x="228290" y="2082542"/>
                </a:lnTo>
                <a:lnTo>
                  <a:pt x="252919" y="2121235"/>
                </a:lnTo>
                <a:lnTo>
                  <a:pt x="278645" y="2159097"/>
                </a:lnTo>
                <a:lnTo>
                  <a:pt x="305443" y="2196107"/>
                </a:lnTo>
                <a:lnTo>
                  <a:pt x="333290" y="2232243"/>
                </a:lnTo>
                <a:lnTo>
                  <a:pt x="362162" y="2267483"/>
                </a:lnTo>
                <a:lnTo>
                  <a:pt x="392034" y="2301805"/>
                </a:lnTo>
                <a:lnTo>
                  <a:pt x="422884" y="2335188"/>
                </a:lnTo>
                <a:lnTo>
                  <a:pt x="454687" y="2367610"/>
                </a:lnTo>
                <a:lnTo>
                  <a:pt x="487420" y="2399048"/>
                </a:lnTo>
                <a:lnTo>
                  <a:pt x="521058" y="2429481"/>
                </a:lnTo>
                <a:lnTo>
                  <a:pt x="555577" y="2458888"/>
                </a:lnTo>
                <a:lnTo>
                  <a:pt x="590955" y="2487246"/>
                </a:lnTo>
                <a:lnTo>
                  <a:pt x="627167" y="2514534"/>
                </a:lnTo>
                <a:lnTo>
                  <a:pt x="664190" y="2540729"/>
                </a:lnTo>
                <a:lnTo>
                  <a:pt x="701998" y="2565811"/>
                </a:lnTo>
                <a:lnTo>
                  <a:pt x="740570" y="2589757"/>
                </a:lnTo>
                <a:lnTo>
                  <a:pt x="779880" y="2612545"/>
                </a:lnTo>
                <a:lnTo>
                  <a:pt x="819905" y="2634154"/>
                </a:lnTo>
                <a:lnTo>
                  <a:pt x="860622" y="2654562"/>
                </a:lnTo>
                <a:lnTo>
                  <a:pt x="902006" y="2673746"/>
                </a:lnTo>
                <a:lnTo>
                  <a:pt x="944033" y="2691686"/>
                </a:lnTo>
                <a:lnTo>
                  <a:pt x="986680" y="2708359"/>
                </a:lnTo>
                <a:lnTo>
                  <a:pt x="1029923" y="2723744"/>
                </a:lnTo>
                <a:lnTo>
                  <a:pt x="1073738" y="2737819"/>
                </a:lnTo>
                <a:lnTo>
                  <a:pt x="1118102" y="2750561"/>
                </a:lnTo>
                <a:lnTo>
                  <a:pt x="1162989" y="2761950"/>
                </a:lnTo>
                <a:lnTo>
                  <a:pt x="1208378" y="2771963"/>
                </a:lnTo>
                <a:lnTo>
                  <a:pt x="1254243" y="2780579"/>
                </a:lnTo>
                <a:lnTo>
                  <a:pt x="1300561" y="2787775"/>
                </a:lnTo>
                <a:lnTo>
                  <a:pt x="1347308" y="2793530"/>
                </a:lnTo>
                <a:lnTo>
                  <a:pt x="1394460" y="2797823"/>
                </a:lnTo>
                <a:lnTo>
                  <a:pt x="1441994" y="2800630"/>
                </a:lnTo>
                <a:lnTo>
                  <a:pt x="1489885" y="2801932"/>
                </a:lnTo>
                <a:lnTo>
                  <a:pt x="1494485" y="2801910"/>
                </a:lnTo>
                <a:lnTo>
                  <a:pt x="1494485" y="2026983"/>
                </a:lnTo>
                <a:lnTo>
                  <a:pt x="1490583" y="2026964"/>
                </a:lnTo>
                <a:lnTo>
                  <a:pt x="1447719" y="2024121"/>
                </a:lnTo>
                <a:lnTo>
                  <a:pt x="1405083" y="2018603"/>
                </a:lnTo>
                <a:lnTo>
                  <a:pt x="1354679" y="2009021"/>
                </a:lnTo>
                <a:lnTo>
                  <a:pt x="1306080" y="1996886"/>
                </a:lnTo>
                <a:lnTo>
                  <a:pt x="1259284" y="1982203"/>
                </a:lnTo>
                <a:lnTo>
                  <a:pt x="1214292" y="1964975"/>
                </a:lnTo>
                <a:lnTo>
                  <a:pt x="1171104" y="1945209"/>
                </a:lnTo>
                <a:lnTo>
                  <a:pt x="1129720" y="1922909"/>
                </a:lnTo>
                <a:lnTo>
                  <a:pt x="1090140" y="1898080"/>
                </a:lnTo>
                <a:lnTo>
                  <a:pt x="1052365" y="1870726"/>
                </a:lnTo>
                <a:lnTo>
                  <a:pt x="1016394" y="1840853"/>
                </a:lnTo>
                <a:lnTo>
                  <a:pt x="982227" y="1808465"/>
                </a:lnTo>
                <a:lnTo>
                  <a:pt x="949864" y="1773568"/>
                </a:lnTo>
                <a:lnTo>
                  <a:pt x="919306" y="1736165"/>
                </a:lnTo>
                <a:lnTo>
                  <a:pt x="890553" y="1696263"/>
                </a:lnTo>
                <a:lnTo>
                  <a:pt x="863604" y="1653865"/>
                </a:lnTo>
                <a:lnTo>
                  <a:pt x="838460" y="1608977"/>
                </a:lnTo>
                <a:lnTo>
                  <a:pt x="815812" y="1562194"/>
                </a:lnTo>
                <a:lnTo>
                  <a:pt x="796615" y="1514249"/>
                </a:lnTo>
                <a:lnTo>
                  <a:pt x="781164" y="1465158"/>
                </a:lnTo>
                <a:lnTo>
                  <a:pt x="769751" y="1414937"/>
                </a:lnTo>
                <a:lnTo>
                  <a:pt x="762670" y="1363604"/>
                </a:lnTo>
                <a:lnTo>
                  <a:pt x="760215" y="1311175"/>
                </a:lnTo>
                <a:lnTo>
                  <a:pt x="760115" y="1128193"/>
                </a:lnTo>
                <a:lnTo>
                  <a:pt x="760072" y="900360"/>
                </a:lnTo>
                <a:lnTo>
                  <a:pt x="760304" y="78703"/>
                </a:lnTo>
                <a:lnTo>
                  <a:pt x="760367" y="42111"/>
                </a:lnTo>
                <a:lnTo>
                  <a:pt x="760152" y="29923"/>
                </a:lnTo>
                <a:lnTo>
                  <a:pt x="732936" y="344"/>
                </a:lnTo>
                <a:lnTo>
                  <a:pt x="726803" y="192"/>
                </a:lnTo>
                <a:lnTo>
                  <a:pt x="74021" y="192"/>
                </a:lnTo>
                <a:lnTo>
                  <a:pt x="31679" y="0"/>
                </a:lnTo>
                <a:close/>
              </a:path>
              <a:path w="1494790" h="2802254">
                <a:moveTo>
                  <a:pt x="330928" y="40"/>
                </a:moveTo>
                <a:lnTo>
                  <a:pt x="74021" y="192"/>
                </a:lnTo>
                <a:lnTo>
                  <a:pt x="726803" y="192"/>
                </a:lnTo>
                <a:lnTo>
                  <a:pt x="723226" y="103"/>
                </a:lnTo>
                <a:lnTo>
                  <a:pt x="330928" y="40"/>
                </a:lnTo>
                <a:close/>
              </a:path>
              <a:path w="1494790" h="2802254">
                <a:moveTo>
                  <a:pt x="711782" y="24"/>
                </a:moveTo>
                <a:lnTo>
                  <a:pt x="690619" y="103"/>
                </a:lnTo>
                <a:lnTo>
                  <a:pt x="723226" y="103"/>
                </a:lnTo>
                <a:lnTo>
                  <a:pt x="722364" y="82"/>
                </a:lnTo>
                <a:lnTo>
                  <a:pt x="711782" y="24"/>
                </a:lnTo>
                <a:close/>
              </a:path>
            </a:pathLst>
          </a:custGeom>
          <a:solidFill>
            <a:srgbClr val="0D874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0706648" y="1777389"/>
            <a:ext cx="1485900" cy="3046095"/>
          </a:xfrm>
          <a:custGeom>
            <a:avLst/>
            <a:gdLst/>
            <a:ahLst/>
            <a:cxnLst/>
            <a:rect l="l" t="t" r="r" b="b"/>
            <a:pathLst>
              <a:path w="1485900" h="3046095">
                <a:moveTo>
                  <a:pt x="495855" y="0"/>
                </a:moveTo>
                <a:lnTo>
                  <a:pt x="487911" y="3100"/>
                </a:lnTo>
                <a:lnTo>
                  <a:pt x="477826" y="11536"/>
                </a:lnTo>
                <a:lnTo>
                  <a:pt x="473406" y="15676"/>
                </a:lnTo>
                <a:lnTo>
                  <a:pt x="469241" y="20121"/>
                </a:lnTo>
                <a:lnTo>
                  <a:pt x="19864" y="475353"/>
                </a:lnTo>
                <a:lnTo>
                  <a:pt x="14365" y="481309"/>
                </a:lnTo>
                <a:lnTo>
                  <a:pt x="8650" y="487037"/>
                </a:lnTo>
                <a:lnTo>
                  <a:pt x="2638" y="494627"/>
                </a:lnTo>
                <a:lnTo>
                  <a:pt x="0" y="502399"/>
                </a:lnTo>
                <a:lnTo>
                  <a:pt x="1226" y="510373"/>
                </a:lnTo>
                <a:lnTo>
                  <a:pt x="6808" y="518571"/>
                </a:lnTo>
                <a:lnTo>
                  <a:pt x="13107" y="525156"/>
                </a:lnTo>
                <a:lnTo>
                  <a:pt x="25811" y="538209"/>
                </a:lnTo>
                <a:lnTo>
                  <a:pt x="1082613" y="1607050"/>
                </a:lnTo>
                <a:lnTo>
                  <a:pt x="1112650" y="1636501"/>
                </a:lnTo>
                <a:lnTo>
                  <a:pt x="1125580" y="1653460"/>
                </a:lnTo>
                <a:lnTo>
                  <a:pt x="1128304" y="1674903"/>
                </a:lnTo>
                <a:lnTo>
                  <a:pt x="1127723" y="1717806"/>
                </a:lnTo>
                <a:lnTo>
                  <a:pt x="1127801" y="1819819"/>
                </a:lnTo>
                <a:lnTo>
                  <a:pt x="1127888" y="2992912"/>
                </a:lnTo>
                <a:lnTo>
                  <a:pt x="1133565" y="3039364"/>
                </a:lnTo>
                <a:lnTo>
                  <a:pt x="1181076" y="3046048"/>
                </a:lnTo>
                <a:lnTo>
                  <a:pt x="1485465" y="3045985"/>
                </a:lnTo>
                <a:lnTo>
                  <a:pt x="1485465" y="991559"/>
                </a:lnTo>
                <a:lnTo>
                  <a:pt x="1480642" y="987117"/>
                </a:lnTo>
                <a:lnTo>
                  <a:pt x="1473014" y="979742"/>
                </a:lnTo>
                <a:lnTo>
                  <a:pt x="1465505" y="972240"/>
                </a:lnTo>
                <a:lnTo>
                  <a:pt x="524793" y="21407"/>
                </a:lnTo>
                <a:lnTo>
                  <a:pt x="512827" y="9771"/>
                </a:lnTo>
                <a:lnTo>
                  <a:pt x="503534" y="2226"/>
                </a:lnTo>
                <a:lnTo>
                  <a:pt x="495855" y="0"/>
                </a:lnTo>
                <a:close/>
              </a:path>
            </a:pathLst>
          </a:custGeom>
          <a:solidFill>
            <a:srgbClr val="225098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1458440" y="775798"/>
            <a:ext cx="734060" cy="1487170"/>
          </a:xfrm>
          <a:custGeom>
            <a:avLst/>
            <a:gdLst/>
            <a:ahLst/>
            <a:cxnLst/>
            <a:rect l="l" t="t" r="r" b="b"/>
            <a:pathLst>
              <a:path w="734059" h="1487170">
                <a:moveTo>
                  <a:pt x="248165" y="491863"/>
                </a:moveTo>
                <a:lnTo>
                  <a:pt x="240522" y="494830"/>
                </a:lnTo>
                <a:lnTo>
                  <a:pt x="230758" y="503561"/>
                </a:lnTo>
                <a:lnTo>
                  <a:pt x="2603" y="735412"/>
                </a:lnTo>
                <a:lnTo>
                  <a:pt x="2362" y="740187"/>
                </a:lnTo>
                <a:lnTo>
                  <a:pt x="0" y="746956"/>
                </a:lnTo>
                <a:lnTo>
                  <a:pt x="733673" y="1486843"/>
                </a:lnTo>
                <a:lnTo>
                  <a:pt x="733673" y="734498"/>
                </a:lnTo>
                <a:lnTo>
                  <a:pt x="496341" y="734498"/>
                </a:lnTo>
                <a:lnTo>
                  <a:pt x="464126" y="703240"/>
                </a:lnTo>
                <a:lnTo>
                  <a:pt x="453415" y="692613"/>
                </a:lnTo>
                <a:lnTo>
                  <a:pt x="265277" y="503015"/>
                </a:lnTo>
                <a:lnTo>
                  <a:pt x="255735" y="494608"/>
                </a:lnTo>
                <a:lnTo>
                  <a:pt x="248165" y="491863"/>
                </a:lnTo>
                <a:close/>
              </a:path>
              <a:path w="734059" h="1487170">
                <a:moveTo>
                  <a:pt x="733673" y="499618"/>
                </a:moveTo>
                <a:lnTo>
                  <a:pt x="685293" y="552519"/>
                </a:lnTo>
                <a:lnTo>
                  <a:pt x="641914" y="597165"/>
                </a:lnTo>
                <a:lnTo>
                  <a:pt x="596507" y="642498"/>
                </a:lnTo>
                <a:lnTo>
                  <a:pt x="553893" y="683706"/>
                </a:lnTo>
                <a:lnTo>
                  <a:pt x="518897" y="715977"/>
                </a:lnTo>
                <a:lnTo>
                  <a:pt x="496341" y="734498"/>
                </a:lnTo>
                <a:lnTo>
                  <a:pt x="733673" y="734498"/>
                </a:lnTo>
                <a:lnTo>
                  <a:pt x="733673" y="499618"/>
                </a:lnTo>
                <a:close/>
              </a:path>
              <a:path w="734059" h="1487170">
                <a:moveTo>
                  <a:pt x="733673" y="0"/>
                </a:moveTo>
                <a:lnTo>
                  <a:pt x="693055" y="37871"/>
                </a:lnTo>
                <a:lnTo>
                  <a:pt x="651232" y="78782"/>
                </a:lnTo>
                <a:lnTo>
                  <a:pt x="606562" y="123577"/>
                </a:lnTo>
                <a:lnTo>
                  <a:pt x="563695" y="167630"/>
                </a:lnTo>
                <a:lnTo>
                  <a:pt x="527284" y="206315"/>
                </a:lnTo>
                <a:lnTo>
                  <a:pt x="501980" y="235007"/>
                </a:lnTo>
                <a:lnTo>
                  <a:pt x="531298" y="266973"/>
                </a:lnTo>
                <a:lnTo>
                  <a:pt x="561752" y="298103"/>
                </a:lnTo>
                <a:lnTo>
                  <a:pt x="592702" y="328915"/>
                </a:lnTo>
                <a:lnTo>
                  <a:pt x="733673" y="471426"/>
                </a:lnTo>
                <a:lnTo>
                  <a:pt x="733673" y="0"/>
                </a:lnTo>
                <a:close/>
              </a:path>
            </a:pathLst>
          </a:custGeom>
          <a:solidFill>
            <a:srgbClr val="0D874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5" name="Рисунок 74">
            <a:extLst>
              <a:ext uri="{FF2B5EF4-FFF2-40B4-BE49-F238E27FC236}">
                <a16:creationId xmlns:a16="http://schemas.microsoft.com/office/drawing/2014/main" xmlns="" id="{883D9D77-4936-4A87-9A10-C6577C2168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6024" y="518104"/>
            <a:ext cx="2554976" cy="240357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85CCB23-196E-4F70-9A7D-9DB9B0B0631B}"/>
              </a:ext>
            </a:extLst>
          </p:cNvPr>
          <p:cNvSpPr txBox="1"/>
          <p:nvPr/>
        </p:nvSpPr>
        <p:spPr>
          <a:xfrm>
            <a:off x="238272" y="1550780"/>
            <a:ext cx="8840690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Магистерская программа </a:t>
            </a:r>
          </a:p>
          <a:p>
            <a:r>
              <a:rPr lang="ru-RU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«Управление в сфере креативных индустрий» </a:t>
            </a:r>
          </a:p>
          <a:p>
            <a:r>
              <a:rPr lang="ru-RU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 направлению </a:t>
            </a:r>
            <a: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подготовки </a:t>
            </a:r>
          </a:p>
          <a:p>
            <a:r>
              <a:rPr lang="ru-RU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43.04.01 «Сервис»</a:t>
            </a:r>
            <a:endParaRPr lang="ru-RU" sz="3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>
              <a:solidFill>
                <a:schemeClr val="accent1"/>
              </a:solidFill>
            </a:endParaRPr>
          </a:p>
          <a:p>
            <a:endParaRPr lang="ru-RU" sz="3200" b="1" dirty="0">
              <a:solidFill>
                <a:schemeClr val="accent1"/>
              </a:solidFill>
            </a:endParaRPr>
          </a:p>
          <a:p>
            <a:r>
              <a:rPr lang="ru-RU" sz="2000" b="1" i="1" dirty="0" smtClean="0">
                <a:solidFill>
                  <a:schemeClr val="accent1"/>
                </a:solidFill>
              </a:rPr>
              <a:t>Есипова С.А.</a:t>
            </a:r>
            <a:endParaRPr lang="ru-RU" sz="2000" b="1" i="1" dirty="0">
              <a:solidFill>
                <a:schemeClr val="accent1"/>
              </a:solidFill>
            </a:endParaRPr>
          </a:p>
          <a:p>
            <a:r>
              <a:rPr lang="ru-RU" sz="2000" b="1" i="1" dirty="0" err="1">
                <a:solidFill>
                  <a:schemeClr val="accent1"/>
                </a:solidFill>
              </a:rPr>
              <a:t>канд.геогр</a:t>
            </a:r>
            <a:r>
              <a:rPr lang="ru-RU" sz="2000" b="1" i="1" dirty="0">
                <a:solidFill>
                  <a:schemeClr val="accent1"/>
                </a:solidFill>
              </a:rPr>
              <a:t>. наук, </a:t>
            </a:r>
            <a:r>
              <a:rPr lang="ru-RU" sz="2000" b="1" i="1" dirty="0" smtClean="0">
                <a:solidFill>
                  <a:schemeClr val="accent1"/>
                </a:solidFill>
              </a:rPr>
              <a:t>доцент</a:t>
            </a:r>
          </a:p>
          <a:p>
            <a:endParaRPr lang="ru-RU" sz="2000" b="1" i="1" dirty="0">
              <a:solidFill>
                <a:schemeClr val="accent1"/>
              </a:solidFill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98AEE276-4FA9-4B01-8567-4B561F262D1D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0" y="3148494"/>
            <a:ext cx="1999661" cy="1042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90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4294606-759E-4DDA-AE48-2CB2B962A4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68098" y="2503975"/>
            <a:ext cx="6074409" cy="969496"/>
          </a:xfrm>
        </p:spPr>
        <p:txBody>
          <a:bodyPr/>
          <a:lstStyle/>
          <a:p>
            <a:r>
              <a:rPr lang="ru-RU" dirty="0"/>
              <a:t>АНАЛИЗ РЫНКА</a:t>
            </a:r>
          </a:p>
          <a:p>
            <a:r>
              <a:rPr lang="ru-RU" dirty="0"/>
              <a:t>ТРУДА</a:t>
            </a:r>
          </a:p>
          <a:p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CDB080C6-E6B1-45A3-B381-7D9A671A6A45}"/>
              </a:ext>
            </a:extLst>
          </p:cNvPr>
          <p:cNvSpPr/>
          <p:nvPr/>
        </p:nvSpPr>
        <p:spPr>
          <a:xfrm>
            <a:off x="0" y="7088"/>
            <a:ext cx="12192000" cy="707886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</a:rPr>
              <a:t>Будущая карьера</a:t>
            </a:r>
            <a:r>
              <a:rPr lang="ru-RU" sz="4000" dirty="0" smtClean="0">
                <a:solidFill>
                  <a:schemeClr val="bg1"/>
                </a:solidFill>
              </a:rPr>
              <a:t>: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FF84F44E-BAC0-40B9-8D4D-9DB6446710A1}"/>
              </a:ext>
            </a:extLst>
          </p:cNvPr>
          <p:cNvSpPr/>
          <p:nvPr/>
        </p:nvSpPr>
        <p:spPr>
          <a:xfrm>
            <a:off x="228600" y="770782"/>
            <a:ext cx="1140873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проектные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организации и студии дизайна и проектирования;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арт-институции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(арт-кластеры, арт-усадьбы и пр.);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административные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структуры города, их департаменты, связанные с рекламой, культурой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градостроительством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государственные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комитеты по экспертизе и оценке средового проектирования,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градостроительства, охране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исторических и культурных памятников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КГиОП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рекламные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коммуникационные агентства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консалтинговые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компании, аналитические центры, проектные и исследовательские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организации, патентные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организации, включая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международные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некоммерческие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творческие организации, выставочные компании, музеи;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продюсерские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кино- компании;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event-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компании: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цифровые агентства.</a:t>
            </a:r>
          </a:p>
          <a:p>
            <a:pPr marL="342900" indent="-342900" algn="just"/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83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400" y="1066800"/>
            <a:ext cx="11277600" cy="1676400"/>
          </a:xfrm>
        </p:spPr>
        <p:txBody>
          <a:bodyPr/>
          <a:lstStyle/>
          <a:p>
            <a:pPr algn="just"/>
            <a:r>
              <a:rPr lang="ru-RU" sz="2400" b="0" dirty="0">
                <a:solidFill>
                  <a:srgbClr val="225098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Креативные индустрии</a:t>
            </a:r>
            <a:r>
              <a:rPr lang="ru-RU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b="0" dirty="0">
                <a:solidFill>
                  <a:srgbClr val="225098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индустрии, в которых продукт или услуга содержат существенный элемент художественного или творческого стремления охватывая всю культурную индустрию, а также культурную и художественную продукцию живую или произведенную.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895600"/>
            <a:ext cx="10515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225098"/>
                </a:solidFill>
                <a:latin typeface="Trebuchet MS"/>
                <a:ea typeface="+mj-ea"/>
                <a:cs typeface="Trebuchet MS"/>
              </a:rPr>
              <a:t>В </a:t>
            </a:r>
            <a:r>
              <a:rPr lang="ru-RU" sz="2400" dirty="0">
                <a:solidFill>
                  <a:srgbClr val="225098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российской практике к креативным индустриям относят:</a:t>
            </a:r>
          </a:p>
          <a:p>
            <a:endParaRPr lang="ru-RU" sz="2400" dirty="0">
              <a:solidFill>
                <a:srgbClr val="225098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2400" dirty="0" smtClean="0">
                <a:solidFill>
                  <a:srgbClr val="225098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индустрии </a:t>
            </a:r>
            <a:r>
              <a:rPr lang="ru-RU" sz="2400" dirty="0">
                <a:solidFill>
                  <a:srgbClr val="225098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основанные на использовании историко-культурного наследия;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solidFill>
                  <a:srgbClr val="225098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индустрии</a:t>
            </a:r>
            <a:r>
              <a:rPr lang="ru-RU" sz="2400" dirty="0">
                <a:solidFill>
                  <a:srgbClr val="225098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 основанные на искусстве;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solidFill>
                  <a:srgbClr val="225098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современные </a:t>
            </a:r>
            <a:r>
              <a:rPr lang="ru-RU" sz="2400" dirty="0">
                <a:solidFill>
                  <a:srgbClr val="225098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медиа и производство цифрового контента;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solidFill>
                  <a:srgbClr val="225098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прикладные </a:t>
            </a:r>
            <a:r>
              <a:rPr lang="ru-RU" sz="2400" dirty="0">
                <a:solidFill>
                  <a:srgbClr val="225098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творческие индустрии</a:t>
            </a:r>
            <a:r>
              <a:rPr lang="ru-RU" sz="2400" dirty="0" smtClean="0">
                <a:solidFill>
                  <a:srgbClr val="225098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2">
            <a:extLst>
              <a:ext uri="{FF2B5EF4-FFF2-40B4-BE49-F238E27FC236}">
                <a16:creationId xmlns:a16="http://schemas.microsoft.com/office/drawing/2014/main" xmlns="" id="{CDB080C6-E6B1-45A3-B381-7D9A671A6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58" y="31124"/>
            <a:ext cx="12090042" cy="61555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lvl="0"/>
            <a:r>
              <a:rPr lang="ru-RU" sz="4000" dirty="0" smtClean="0">
                <a:solidFill>
                  <a:schemeClr val="bg1"/>
                </a:solidFill>
              </a:rPr>
              <a:t>  </a:t>
            </a:r>
            <a:r>
              <a:rPr lang="ru-RU" sz="4000" dirty="0" err="1" smtClean="0">
                <a:solidFill>
                  <a:schemeClr val="bg1"/>
                </a:solidFill>
              </a:rPr>
              <a:t>Креативные</a:t>
            </a:r>
            <a:r>
              <a:rPr lang="ru-RU" sz="4000" dirty="0" smtClean="0">
                <a:solidFill>
                  <a:schemeClr val="bg1"/>
                </a:solidFill>
              </a:rPr>
              <a:t> индустрии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65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CDB080C6-E6B1-45A3-B381-7D9A671A6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58" y="31124"/>
            <a:ext cx="12090042" cy="61555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lvl="0"/>
            <a:r>
              <a:rPr lang="ru-RU" sz="4000" dirty="0" smtClean="0">
                <a:solidFill>
                  <a:schemeClr val="bg1"/>
                </a:solidFill>
              </a:rPr>
              <a:t>  О программе: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89112" y="1315997"/>
            <a:ext cx="636216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Магистерская программа «Управление в 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сфере </a:t>
            </a:r>
            <a:r>
              <a:rPr lang="ru-RU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креативных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индустрий»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направлена на подготовку специалистов по 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управлению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организациями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сферы </a:t>
            </a:r>
            <a:r>
              <a:rPr lang="ru-RU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креативных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индустрий, профессиональными сообществами и 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комьюнити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творческими проектами, а также по 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запуску инвестиционных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бизнес-проектов и 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стартапов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 креативных индустриях.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990600"/>
            <a:ext cx="4953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Программу ведет: </a:t>
            </a:r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Высшая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экологическая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школа</a:t>
            </a:r>
          </a:p>
          <a:p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Направление: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43.04.01 «Сервис»</a:t>
            </a:r>
          </a:p>
          <a:p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 года</a:t>
            </a:r>
          </a:p>
          <a:p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Обучение очное </a:t>
            </a:r>
          </a:p>
          <a:p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10 бюджетных мест ХМАО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10 бюджетных мест РФ</a:t>
            </a:r>
          </a:p>
          <a:p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Зачисление в магистратуру по итогам экзамена (тест)</a:t>
            </a:r>
          </a:p>
        </p:txBody>
      </p:sp>
    </p:spTree>
    <p:extLst>
      <p:ext uri="{BB962C8B-B14F-4D97-AF65-F5344CB8AC3E}">
        <p14:creationId xmlns:p14="http://schemas.microsoft.com/office/powerpoint/2010/main" val="378811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D4185E8C-1879-49C7-939D-FA708D48C11F}"/>
              </a:ext>
            </a:extLst>
          </p:cNvPr>
          <p:cNvSpPr txBox="1"/>
          <p:nvPr/>
        </p:nvSpPr>
        <p:spPr>
          <a:xfrm>
            <a:off x="7686676" y="5748571"/>
            <a:ext cx="241934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chemeClr val="bg1"/>
                </a:solidFill>
              </a:rPr>
              <a:t>Глобальные наблюдательные сети </a:t>
            </a:r>
          </a:p>
          <a:p>
            <a:pPr algn="ctr"/>
            <a:r>
              <a:rPr lang="ru-RU" sz="900" dirty="0">
                <a:solidFill>
                  <a:schemeClr val="bg1"/>
                </a:solidFill>
              </a:rPr>
              <a:t>на карбоновом полигоне</a:t>
            </a:r>
          </a:p>
          <a:p>
            <a:pPr algn="ctr"/>
            <a:endParaRPr lang="ru-RU" sz="900" dirty="0">
              <a:solidFill>
                <a:schemeClr val="bg1"/>
              </a:solidFill>
            </a:endParaRP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xmlns="" id="{3EDAE321-461D-4AB3-9AF4-C6E909EAB306}"/>
              </a:ext>
            </a:extLst>
          </p:cNvPr>
          <p:cNvSpPr/>
          <p:nvPr/>
        </p:nvSpPr>
        <p:spPr>
          <a:xfrm>
            <a:off x="0" y="881088"/>
            <a:ext cx="120967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П   А   Р  Т    Н   Е  Р   С   Т   В   О  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23FCDA97-189D-4C12-9EE8-24398716FCE1}"/>
              </a:ext>
            </a:extLst>
          </p:cNvPr>
          <p:cNvSpPr/>
          <p:nvPr/>
        </p:nvSpPr>
        <p:spPr>
          <a:xfrm>
            <a:off x="533401" y="2133600"/>
            <a:ext cx="3886200" cy="99659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Модуль 2:</a:t>
            </a:r>
          </a:p>
          <a:p>
            <a:pPr algn="ctr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Технологии взаимодействия с клиентами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: скругленные углы 27">
            <a:extLst>
              <a:ext uri="{FF2B5EF4-FFF2-40B4-BE49-F238E27FC236}">
                <a16:creationId xmlns:a16="http://schemas.microsoft.com/office/drawing/2014/main" xmlns="" id="{1CB4588F-BEAB-4E50-8273-91DC85AF98F8}"/>
              </a:ext>
            </a:extLst>
          </p:cNvPr>
          <p:cNvSpPr/>
          <p:nvPr/>
        </p:nvSpPr>
        <p:spPr>
          <a:xfrm>
            <a:off x="533400" y="3810000"/>
            <a:ext cx="3886200" cy="99659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Модуль 3: </a:t>
            </a:r>
            <a:endParaRPr lang="ru-RU" sz="2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Менеджмент событий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xmlns="" id="{CD4D63F0-D6E8-47E4-A0CC-6B2CD26D7916}"/>
              </a:ext>
            </a:extLst>
          </p:cNvPr>
          <p:cNvSpPr/>
          <p:nvPr/>
        </p:nvSpPr>
        <p:spPr>
          <a:xfrm>
            <a:off x="609600" y="5504189"/>
            <a:ext cx="3733800" cy="99659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Модуль 4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Инвестиционные проекты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Прямоугольник: скругленные углы 50">
            <a:extLst>
              <a:ext uri="{FF2B5EF4-FFF2-40B4-BE49-F238E27FC236}">
                <a16:creationId xmlns:a16="http://schemas.microsoft.com/office/drawing/2014/main" xmlns="" id="{17AD9B74-E35C-4702-AD58-769847621868}"/>
              </a:ext>
            </a:extLst>
          </p:cNvPr>
          <p:cNvSpPr/>
          <p:nvPr/>
        </p:nvSpPr>
        <p:spPr>
          <a:xfrm>
            <a:off x="457200" y="536679"/>
            <a:ext cx="3962400" cy="99659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Модуль 1:</a:t>
            </a:r>
          </a:p>
          <a:p>
            <a:pPr algn="ctr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Креативные индустрии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0800" y="457200"/>
            <a:ext cx="5410200" cy="120032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Креативное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проектирование.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Брендинг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Экспертиза и диагностика проектов в сфере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креативных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индустрий.</a:t>
            </a:r>
          </a:p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Управление проектами в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креативных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индустриях.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4648200" y="685800"/>
            <a:ext cx="16764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495800" y="914400"/>
            <a:ext cx="18288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495800" y="914400"/>
            <a:ext cx="17526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400800" y="2133600"/>
            <a:ext cx="541020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Деловые коммуникации и профессиональная этика в сервисе.</a:t>
            </a:r>
          </a:p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Технологии эффективной работы с клиентами.</a:t>
            </a:r>
          </a:p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Управление офисом и технологии командной работы.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 flipV="1">
            <a:off x="4419600" y="2362200"/>
            <a:ext cx="1905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4495800" y="2743200"/>
            <a:ext cx="1905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4572000" y="2667000"/>
            <a:ext cx="18288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400800" y="3810000"/>
            <a:ext cx="541020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Современные тенденции и направления развития (международной) выставочной деятельности.</a:t>
            </a:r>
          </a:p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Организация деловых и массовых мероприятий.</a:t>
            </a:r>
          </a:p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Семиотика в 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event-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сервисе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Прямая со стрелкой 31"/>
          <p:cNvCxnSpPr/>
          <p:nvPr/>
        </p:nvCxnSpPr>
        <p:spPr>
          <a:xfrm flipV="1">
            <a:off x="4495800" y="4038600"/>
            <a:ext cx="1828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4495800" y="4343400"/>
            <a:ext cx="19050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4572000" y="4343400"/>
            <a:ext cx="17526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6477000" y="5562600"/>
            <a:ext cx="533400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Стартап-экономика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Бизнес-моделирование, рынки и тренды.</a:t>
            </a:r>
          </a:p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Управление инвестиционными проектами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Прямая со стрелкой 40"/>
          <p:cNvCxnSpPr/>
          <p:nvPr/>
        </p:nvCxnSpPr>
        <p:spPr>
          <a:xfrm flipV="1">
            <a:off x="4495800" y="5715000"/>
            <a:ext cx="1981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4495800" y="5943600"/>
            <a:ext cx="1905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036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937736"/>
            <a:ext cx="4953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Разрабатывать концепцию проекта/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стартапа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 креативных индустриях, проводя комплекс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предпроектных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исследований и анализируя нормативно-правовые основы и рыночные тренды.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799236"/>
            <a:ext cx="6019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Организовывать работу команды при реализации проекта/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стартапа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 креативных индустриях, формулировать задачи, готовить отчетные материалы и представлять результаты перед внешней аудиторией, разрабатывать заявки на привлечение ресурсов (инвесторы,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фандрайзинговые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краундлендинговые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грантовые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 иные площадки).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3403937"/>
            <a:ext cx="6477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Применять бизнес-технологии, методы бизнес-планирования, прогнозирования, научных исследований рынка и его сегментации, исследований с использованием профессионального программного обеспечения и искусственного интеллекта для обоснования тактики и стратегии развития проекта/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стартапа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определения состава проекта/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стартапа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18738" y="4234933"/>
            <a:ext cx="388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Применять результаты актуальных научных и прикладных исследований креативной экономики при разработке проектов и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стартапов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Заголовок 2">
            <a:extLst>
              <a:ext uri="{FF2B5EF4-FFF2-40B4-BE49-F238E27FC236}">
                <a16:creationId xmlns:a16="http://schemas.microsoft.com/office/drawing/2014/main" xmlns="" id="{CDB080C6-E6B1-45A3-B381-7D9A671A6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58" y="31124"/>
            <a:ext cx="12090042" cy="61555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lvl="0"/>
            <a:r>
              <a:rPr lang="ru-RU" sz="4000" dirty="0" smtClean="0">
                <a:solidFill>
                  <a:schemeClr val="bg1"/>
                </a:solidFill>
              </a:rPr>
              <a:t>  Вы научитесь: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41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CDB080C6-E6B1-45A3-B381-7D9A671A6A45}"/>
              </a:ext>
            </a:extLst>
          </p:cNvPr>
          <p:cNvSpPr txBox="1">
            <a:spLocks/>
          </p:cNvSpPr>
          <p:nvPr/>
        </p:nvSpPr>
        <p:spPr>
          <a:xfrm>
            <a:off x="25758" y="31124"/>
            <a:ext cx="12090042" cy="615553"/>
          </a:xfrm>
          <a:prstGeom prst="rect">
            <a:avLst/>
          </a:prstGeom>
          <a:solidFill>
            <a:schemeClr val="tx2"/>
          </a:solidFill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rebuchet MS"/>
                <a:ea typeface="+mj-ea"/>
                <a:cs typeface="Trebuchet MS"/>
              </a:rPr>
              <a:t>  Дополнительная специальность:</a:t>
            </a:r>
            <a:endParaRPr kumimoji="0" lang="ru-RU" sz="30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rebuchet MS"/>
              <a:ea typeface="+mj-ea"/>
              <a:cs typeface="Trebuchet MS"/>
            </a:endParaRPr>
          </a:p>
        </p:txBody>
      </p:sp>
      <p:sp>
        <p:nvSpPr>
          <p:cNvPr id="5" name="Прямоугольник: скругленные углы 3">
            <a:extLst>
              <a:ext uri="{FF2B5EF4-FFF2-40B4-BE49-F238E27FC236}">
                <a16:creationId xmlns:a16="http://schemas.microsoft.com/office/drawing/2014/main" xmlns="" id="{23FCDA97-189D-4C12-9EE8-24398716FCE1}"/>
              </a:ext>
            </a:extLst>
          </p:cNvPr>
          <p:cNvSpPr/>
          <p:nvPr/>
        </p:nvSpPr>
        <p:spPr>
          <a:xfrm>
            <a:off x="304800" y="2819400"/>
            <a:ext cx="3886200" cy="1447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Специалист по работе с инвестиционными проектами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13218" y="827831"/>
            <a:ext cx="668481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ринципы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порядок разработки инвестиционного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проекта. Методы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модели управления инвестиционными проектами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11486" y="1774127"/>
            <a:ext cx="6684818" cy="6155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команды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инвестиционного проекта,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эффективного управления взаимоотношениями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широким кругом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стейкхолдеров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04558" y="2745944"/>
            <a:ext cx="668481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инвестиционного проекта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проектных документов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9195" y="3927901"/>
            <a:ext cx="6670963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мероприятий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реализации инвестиционных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проектов. Экспертиза проектов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44392" y="4916949"/>
            <a:ext cx="6653645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мероприятий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управлению рисками инвестиционного проекта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39195" y="5864938"/>
            <a:ext cx="6650181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учета фактора неопределенности при разработке инвестиционного проекта</a:t>
            </a:r>
          </a:p>
        </p:txBody>
      </p:sp>
      <p:cxnSp>
        <p:nvCxnSpPr>
          <p:cNvPr id="15" name="Прямая со стрелкой 14"/>
          <p:cNvCxnSpPr/>
          <p:nvPr/>
        </p:nvCxnSpPr>
        <p:spPr>
          <a:xfrm flipV="1">
            <a:off x="4249882" y="1060072"/>
            <a:ext cx="838200" cy="2209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4225637" y="2191082"/>
            <a:ext cx="949037" cy="11659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4239491" y="2971800"/>
            <a:ext cx="978475" cy="3677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4229100" y="3583193"/>
            <a:ext cx="945574" cy="5132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4225637" y="3543300"/>
            <a:ext cx="914400" cy="13899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4229100" y="3547787"/>
            <a:ext cx="914400" cy="2595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E:\Лицензирование бакалавр\Магистратура\Без имени.png"/>
          <p:cNvPicPr/>
          <p:nvPr/>
        </p:nvPicPr>
        <p:blipFill>
          <a:blip r:embed="rId2" cstate="print"/>
          <a:srcRect t="10544"/>
          <a:stretch>
            <a:fillRect/>
          </a:stretch>
        </p:blipFill>
        <p:spPr bwMode="auto">
          <a:xfrm>
            <a:off x="0" y="685800"/>
            <a:ext cx="9372600" cy="6172200"/>
          </a:xfrm>
          <a:prstGeom prst="rect">
            <a:avLst/>
          </a:prstGeom>
          <a:noFill/>
        </p:spPr>
      </p:pic>
      <p:pic>
        <p:nvPicPr>
          <p:cNvPr id="3" name="Picture 2" descr="Народные художественные промыслы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601200" y="0"/>
            <a:ext cx="2590800" cy="1676400"/>
          </a:xfrm>
          <a:prstGeom prst="rect">
            <a:avLst/>
          </a:prstGeom>
          <a:noFill/>
        </p:spPr>
      </p:pic>
      <p:pic>
        <p:nvPicPr>
          <p:cNvPr id="4" name="Picture 8" descr="Профессия медиа-дизайнер (media design): что делает, плюсы и минусы,  карьера и где учиться – Обзоры онлайн-профессий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601200" y="1676400"/>
            <a:ext cx="2590800" cy="1838325"/>
          </a:xfrm>
          <a:prstGeom prst="rect">
            <a:avLst/>
          </a:prstGeom>
          <a:noFill/>
        </p:spPr>
      </p:pic>
      <p:pic>
        <p:nvPicPr>
          <p:cNvPr id="5" name="Picture 24" descr="Дизайн сайта строительной компании - SEO в Киеве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601200" y="3505200"/>
            <a:ext cx="2590800" cy="1685926"/>
          </a:xfrm>
          <a:prstGeom prst="rect">
            <a:avLst/>
          </a:prstGeom>
          <a:noFill/>
        </p:spPr>
      </p:pic>
      <p:pic>
        <p:nvPicPr>
          <p:cNvPr id="6" name="Picture 26" descr="Простыми словами: что такое искусство | theGirl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601200" y="5010149"/>
            <a:ext cx="2590800" cy="184785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33400" y="152400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Топ 20 Российских городов по индексу креативной активности (численность занятых в креативных индустриях   на 10 000 человек населения, на май 2024 г.)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629400" y="3124200"/>
            <a:ext cx="5562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smtClean="0"/>
              <a:t>«Планируем, что реализуя механизмы Концепции, мы сможем к 2030 году увеличить количество </a:t>
            </a:r>
            <a:r>
              <a:rPr lang="ru-RU" i="1" dirty="0" err="1" smtClean="0"/>
              <a:t>креативных</a:t>
            </a:r>
            <a:r>
              <a:rPr lang="ru-RU" i="1" dirty="0" smtClean="0"/>
              <a:t> предпринимателей </a:t>
            </a:r>
            <a:r>
              <a:rPr lang="ru-RU" b="1" i="1" dirty="0" smtClean="0"/>
              <a:t>в 4 раза</a:t>
            </a:r>
            <a:r>
              <a:rPr lang="ru-RU" i="1" dirty="0" smtClean="0"/>
              <a:t>, а их долю в валовом региональном продукте на 100%. Это также поможет увеличить количество рабочих мест – доля занятости населения в </a:t>
            </a:r>
            <a:r>
              <a:rPr lang="ru-RU" i="1" dirty="0" err="1" smtClean="0"/>
              <a:t>креативе</a:t>
            </a:r>
            <a:r>
              <a:rPr lang="ru-RU" i="1" dirty="0" smtClean="0"/>
              <a:t> должна возрасти в 2 раза»</a:t>
            </a:r>
            <a:r>
              <a:rPr lang="ru-RU" dirty="0" smtClean="0"/>
              <a:t>, — отметил директор Департамента экономического развития – заместитель губернатора </a:t>
            </a:r>
            <a:r>
              <a:rPr lang="ru-RU" dirty="0" err="1" smtClean="0"/>
              <a:t>Югры</a:t>
            </a:r>
            <a:r>
              <a:rPr lang="ru-RU" dirty="0" smtClean="0"/>
              <a:t> </a:t>
            </a:r>
            <a:r>
              <a:rPr lang="ru-RU" b="1" dirty="0" smtClean="0"/>
              <a:t>Сергей Афанасьев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553200" y="152400"/>
            <a:ext cx="5410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smtClean="0"/>
              <a:t>«Чтобы быть не просто ведущим промышленным регионом, а быть частью будущей современной экономики, важно заниматься развитием </a:t>
            </a:r>
            <a:r>
              <a:rPr lang="ru-RU" i="1" dirty="0" err="1" smtClean="0"/>
              <a:t>креативных</a:t>
            </a:r>
            <a:r>
              <a:rPr lang="ru-RU" i="1" dirty="0" smtClean="0"/>
              <a:t> направлений, дать возможность талантливым людям раскрывать свой потенциал»</a:t>
            </a:r>
            <a:r>
              <a:rPr lang="ru-RU" dirty="0" smtClean="0"/>
              <a:t>, отметил губернатор </a:t>
            </a:r>
            <a:r>
              <a:rPr lang="ru-RU" dirty="0" err="1" smtClean="0"/>
              <a:t>Югры</a:t>
            </a:r>
            <a:r>
              <a:rPr lang="ru-RU" dirty="0" smtClean="0"/>
              <a:t>  </a:t>
            </a:r>
            <a:r>
              <a:rPr lang="ru-RU" b="1" i="1" dirty="0" smtClean="0"/>
              <a:t>Руслан </a:t>
            </a:r>
            <a:r>
              <a:rPr lang="ru-RU" b="1" i="1" dirty="0" err="1" smtClean="0"/>
              <a:t>Кухарук</a:t>
            </a:r>
            <a:r>
              <a:rPr lang="ru-RU" dirty="0" smtClean="0"/>
              <a:t> на Арктическом форуме в Мурманске.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8600" y="1905000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2020 году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были утверждены закон о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креативных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индустриях и паспорт проекта «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Креативные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индустрии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Югры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». Автономный округ первый в России законодательно закрепил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креативные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индустрии как отдельную отрасль экономики. </a:t>
            </a:r>
          </a:p>
          <a:p>
            <a:pPr algn="just"/>
            <a:endParaRPr lang="ru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Поддержкой предпринимателей этой сферы в регионе занимается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Фонд поддержки предпринимательства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Югры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«Мой Бизнес»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 его базе в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2021 году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был создан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Центр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инновационно-технологического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креативного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предпринимательства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Он занимается формированием реестра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креативных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индустрий и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креативных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продуктов. Он позволяет предпринимателям, вступившим в него, получить доступ к специальным мерам поддержки.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6200" y="152400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2023 году в </a:t>
            </a:r>
            <a:r>
              <a:rPr lang="ru-RU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Югре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была принята Концепция развития </a:t>
            </a:r>
            <a:r>
              <a:rPr lang="ru-RU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Креативных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индустрий региона. Документ определяет развитие творческого предпринимательства до 2030 года.</a:t>
            </a:r>
            <a:endParaRPr lang="ru-RU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23FCDA97-189D-4C12-9EE8-24398716FCE1}"/>
              </a:ext>
            </a:extLst>
          </p:cNvPr>
          <p:cNvSpPr/>
          <p:nvPr/>
        </p:nvSpPr>
        <p:spPr>
          <a:xfrm>
            <a:off x="304800" y="2209800"/>
            <a:ext cx="3276600" cy="2362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Лаборатория предпринимательства (предпринимательство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креативных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индустриях)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8200" y="304800"/>
            <a:ext cx="23622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Видеопродукция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86400" y="990600"/>
            <a:ext cx="44196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Литературная и издательская деятельность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72200" y="1752600"/>
            <a:ext cx="37338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Музыка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саунддизайн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29400" y="2590800"/>
            <a:ext cx="32766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Маркетинг и реклама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29400" y="3429000"/>
            <a:ext cx="32766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Гастрономия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24600" y="4267200"/>
            <a:ext cx="44196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Изобразительные и визуальные искусства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67400" y="5105400"/>
            <a:ext cx="40386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Медиа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журналистика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00600" y="5791200"/>
            <a:ext cx="18288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Мода, дизайн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 flipV="1">
            <a:off x="3657600" y="685800"/>
            <a:ext cx="1447800" cy="2743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3657600" y="3429000"/>
            <a:ext cx="28956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3657600" y="2819400"/>
            <a:ext cx="2895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3657600" y="1981200"/>
            <a:ext cx="24384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3810000" y="1295400"/>
            <a:ext cx="1600200" cy="1981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3657600" y="3429000"/>
            <a:ext cx="25908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endCxn id="12" idx="1"/>
          </p:cNvCxnSpPr>
          <p:nvPr/>
        </p:nvCxnSpPr>
        <p:spPr>
          <a:xfrm>
            <a:off x="3657600" y="3429000"/>
            <a:ext cx="2209800" cy="1861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3657600" y="3505200"/>
            <a:ext cx="1752600" cy="2209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3C3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4881</TotalTime>
  <Words>666</Words>
  <Application>Microsoft Office PowerPoint</Application>
  <PresentationFormat>Широкоэкранный</PresentationFormat>
  <Paragraphs>97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Calibri</vt:lpstr>
      <vt:lpstr>Times New Roman</vt:lpstr>
      <vt:lpstr>Trebuchet MS</vt:lpstr>
      <vt:lpstr>Wingdings</vt:lpstr>
      <vt:lpstr>Office Theme</vt:lpstr>
      <vt:lpstr>Презентация PowerPoint</vt:lpstr>
      <vt:lpstr>  Креативные индустрии</vt:lpstr>
      <vt:lpstr>  О программе:</vt:lpstr>
      <vt:lpstr>Презентация PowerPoint</vt:lpstr>
      <vt:lpstr>  Вы научитесь: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Научно-образовательные  проекты ФГБОУ ВО «Югорский государственный  университет» в рамках  Западно-Сибирского НОЦ</dc:title>
  <dc:creator>CfE</dc:creator>
  <cp:lastModifiedBy>Кузнецова Светлана Борис.</cp:lastModifiedBy>
  <cp:revision>173</cp:revision>
  <cp:lastPrinted>2020-12-01T06:57:50Z</cp:lastPrinted>
  <dcterms:created xsi:type="dcterms:W3CDTF">2020-01-23T16:17:25Z</dcterms:created>
  <dcterms:modified xsi:type="dcterms:W3CDTF">2026-04-27T11:05:35Z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2020-01-23T00:00:00Z</vt:filetime>
  </property>
  <property fmtid="{D5CDD505-2E9C-101B-9397-08002B2CF9AE}" pid="3" name="Creator">
    <vt:lpwstr>Adobe InDesign CC 2015 (Windows)</vt:lpwstr>
  </property>
  <property fmtid="{D5CDD505-2E9C-101B-9397-08002B2CF9AE}" pid="4" name="LastSaved">
    <vt:filetime>2020-01-23T00:00:00Z</vt:filetime>
  </property>
</Properties>
</file>