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9.xml" ContentType="application/vnd.openxmlformats-officedocument.drawingml.chart+xml"/>
  <Override PartName="/ppt/drawings/drawing11.xml" ContentType="application/vnd.openxmlformats-officedocument.drawingml.chartshapes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362" r:id="rId3"/>
    <p:sldId id="363" r:id="rId4"/>
    <p:sldId id="361" r:id="rId5"/>
    <p:sldId id="330" r:id="rId6"/>
    <p:sldId id="338" r:id="rId7"/>
    <p:sldId id="339" r:id="rId8"/>
    <p:sldId id="356" r:id="rId9"/>
    <p:sldId id="340" r:id="rId10"/>
    <p:sldId id="371" r:id="rId11"/>
    <p:sldId id="370" r:id="rId12"/>
    <p:sldId id="369" r:id="rId13"/>
    <p:sldId id="347" r:id="rId14"/>
    <p:sldId id="359" r:id="rId15"/>
    <p:sldId id="372" r:id="rId16"/>
    <p:sldId id="373" r:id="rId17"/>
    <p:sldId id="342" r:id="rId18"/>
    <p:sldId id="343" r:id="rId19"/>
    <p:sldId id="374" r:id="rId20"/>
    <p:sldId id="349" r:id="rId21"/>
    <p:sldId id="344" r:id="rId22"/>
    <p:sldId id="365" r:id="rId23"/>
    <p:sldId id="358" r:id="rId24"/>
    <p:sldId id="368" r:id="rId25"/>
    <p:sldId id="377" r:id="rId26"/>
    <p:sldId id="378" r:id="rId27"/>
    <p:sldId id="352" r:id="rId28"/>
    <p:sldId id="357" r:id="rId29"/>
    <p:sldId id="353" r:id="rId30"/>
    <p:sldId id="354" r:id="rId31"/>
    <p:sldId id="348" r:id="rId32"/>
    <p:sldId id="375" r:id="rId33"/>
    <p:sldId id="355" r:id="rId34"/>
    <p:sldId id="367" r:id="rId35"/>
    <p:sldId id="360" r:id="rId36"/>
    <p:sldId id="379" r:id="rId37"/>
    <p:sldId id="341" r:id="rId38"/>
    <p:sldId id="380" r:id="rId39"/>
    <p:sldId id="381" r:id="rId40"/>
    <p:sldId id="366" r:id="rId41"/>
    <p:sldId id="37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9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69324845032668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A-4AC8-93C6-B1E1FA2A66A0}"/>
                </c:ext>
              </c:extLst>
            </c:dLbl>
            <c:dLbl>
              <c:idx val="1"/>
              <c:layout>
                <c:manualLayout>
                  <c:x val="-1.1423133554420439E-2"/>
                  <c:y val="8.52850840453453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EA-4AC8-93C6-B1E1FA2A66A0}"/>
                </c:ext>
              </c:extLst>
            </c:dLbl>
            <c:dLbl>
              <c:idx val="2"/>
              <c:layout>
                <c:manualLayout>
                  <c:x val="-1.5230844739227251E-2"/>
                  <c:y val="-4.82090802479477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EA-4AC8-93C6-B1E1FA2A6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тундра</c:v>
                </c:pt>
                <c:pt idx="1">
                  <c:v>поселок</c:v>
                </c:pt>
                <c:pt idx="2">
                  <c:v>город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29.4</c:v>
                </c:pt>
                <c:pt idx="1">
                  <c:v>54.9</c:v>
                </c:pt>
                <c:pt idx="2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EA-4AC8-93C6-B1E1FA2A6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72340608"/>
        <c:axId val="72342144"/>
      </c:barChart>
      <c:catAx>
        <c:axId val="72340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72342144"/>
        <c:crosses val="autoZero"/>
        <c:auto val="1"/>
        <c:lblAlgn val="ctr"/>
        <c:lblOffset val="100"/>
        <c:noMultiLvlLbl val="0"/>
      </c:catAx>
      <c:valAx>
        <c:axId val="72342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72340608"/>
        <c:crosses val="autoZero"/>
        <c:crossBetween val="between"/>
      </c:valAx>
      <c:spPr>
        <a:gradFill rotWithShape="1">
          <a:gsLst>
            <a:gs pos="0">
              <a:schemeClr val="accent5">
                <a:tint val="67000"/>
                <a:satMod val="105000"/>
                <a:lumMod val="110000"/>
              </a:schemeClr>
            </a:gs>
            <a:gs pos="50000">
              <a:schemeClr val="accent5">
                <a:tint val="73000"/>
                <a:satMod val="103000"/>
                <a:lumMod val="105000"/>
              </a:schemeClr>
            </a:gs>
            <a:gs pos="100000">
              <a:schemeClr val="accent5">
                <a:tint val="81000"/>
                <a:satMod val="109000"/>
                <a:lumMod val="105000"/>
              </a:schemeClr>
            </a:gs>
          </a:gsLst>
          <a:lin ang="5400000" scaled="0"/>
        </a:gradFill>
        <a:ln w="6350" cap="flat" cmpd="sng" algn="in">
          <a:solidFill>
            <a:schemeClr val="accent5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Год обследования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5">
                  <c:v>Х6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0.81</c:v>
                </c:pt>
                <c:pt idx="1">
                  <c:v>1.32</c:v>
                </c:pt>
                <c:pt idx="2">
                  <c:v>0.94</c:v>
                </c:pt>
                <c:pt idx="3">
                  <c:v>1.03</c:v>
                </c:pt>
                <c:pt idx="4">
                  <c:v>0.85</c:v>
                </c:pt>
                <c:pt idx="5">
                  <c:v>1.1299999999999999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F1-4DA8-BA0B-CDBB756B5D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5">
                  <c:v>Х6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0.93</c:v>
                </c:pt>
                <c:pt idx="1">
                  <c:v>1.54</c:v>
                </c:pt>
                <c:pt idx="2">
                  <c:v>1.36</c:v>
                </c:pt>
                <c:pt idx="3">
                  <c:v>1.35</c:v>
                </c:pt>
                <c:pt idx="4">
                  <c:v>0.89</c:v>
                </c:pt>
                <c:pt idx="5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F1-4DA8-BA0B-CDBB756B5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732928"/>
        <c:axId val="82734464"/>
      </c:barChart>
      <c:catAx>
        <c:axId val="8273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2734464"/>
        <c:crosses val="autoZero"/>
        <c:auto val="1"/>
        <c:lblAlgn val="ctr"/>
        <c:lblOffset val="100"/>
        <c:noMultiLvlLbl val="0"/>
      </c:catAx>
      <c:valAx>
        <c:axId val="82734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err="1"/>
                  <a:t>Ус.ед</a:t>
                </a:r>
                <a:r>
                  <a:rPr lang="ru-RU" dirty="0"/>
                  <a:t>.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27329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ненцы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6203807857351181E-2"/>
                  <c:y val="-0.108141538585644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DB-460D-98C7-47374DC5E537}"/>
                </c:ext>
              </c:extLst>
            </c:dLbl>
            <c:dLbl>
              <c:idx val="1"/>
              <c:layout>
                <c:manualLayout>
                  <c:x val="-3.444013942701607E-2"/>
                  <c:y val="-0.10814153858564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DB-460D-98C7-47374DC5E537}"/>
                </c:ext>
              </c:extLst>
            </c:dLbl>
            <c:dLbl>
              <c:idx val="2"/>
              <c:layout>
                <c:manualLayout>
                  <c:x val="-4.3258481578691554E-2"/>
                  <c:y val="-9.10665588089641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DB-460D-98C7-47374DC5E537}"/>
                </c:ext>
              </c:extLst>
            </c:dLbl>
            <c:dLbl>
              <c:idx val="3"/>
              <c:layout>
                <c:manualLayout>
                  <c:x val="-5.5604160591037233E-2"/>
                  <c:y val="-9.9604048697304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DB-460D-98C7-47374DC5E537}"/>
                </c:ext>
              </c:extLst>
            </c:dLbl>
            <c:dLbl>
              <c:idx val="4"/>
              <c:layout>
                <c:manualLayout>
                  <c:x val="-3.9731144718021361E-2"/>
                  <c:y val="-5.12249393300423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5DB-460D-98C7-47374DC5E537}"/>
                </c:ext>
              </c:extLst>
            </c:dLbl>
            <c:dLbl>
              <c:idx val="5"/>
              <c:layout>
                <c:manualLayout>
                  <c:x val="-3.2676470996680973E-2"/>
                  <c:y val="-0.102449878660084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5DB-460D-98C7-47374DC5E537}"/>
                </c:ext>
              </c:extLst>
            </c:dLbl>
            <c:dLbl>
              <c:idx val="6"/>
              <c:layout>
                <c:manualLayout>
                  <c:x val="-2.7385465705675807E-2"/>
                  <c:y val="-9.6758218734524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5DB-460D-98C7-47374DC5E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Пожалуй, я человек нервный</c:v>
                </c:pt>
                <c:pt idx="1">
                  <c:v>Я очень беспокоюсь о своей работе</c:v>
                </c:pt>
                <c:pt idx="2">
                  <c:v>Я часто ощущаю нервное напряжение</c:v>
                </c:pt>
                <c:pt idx="3">
                  <c:v>Моя повседневная деятельность вызывает большое напряжение</c:v>
                </c:pt>
                <c:pt idx="4">
                  <c:v>Общаясь с людьми, я часто ощущаю нервное напряжение</c:v>
                </c:pt>
                <c:pt idx="5">
                  <c:v>К концу дня я совершенно истощен физически и психически</c:v>
                </c:pt>
                <c:pt idx="6">
                  <c:v>В моей семье часто возникают напряженные отношения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2.66</c:v>
                </c:pt>
                <c:pt idx="1">
                  <c:v>2.2200000000000002</c:v>
                </c:pt>
                <c:pt idx="2">
                  <c:v>2.69</c:v>
                </c:pt>
                <c:pt idx="3">
                  <c:v>2.89</c:v>
                </c:pt>
                <c:pt idx="4">
                  <c:v>3.43</c:v>
                </c:pt>
                <c:pt idx="5">
                  <c:v>2.77</c:v>
                </c:pt>
                <c:pt idx="6">
                  <c:v>3.06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DB-460D-98C7-47374DC5E5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ханты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1777000097210087E-2"/>
                  <c:y val="0.1052957086228647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DB-460D-98C7-47374DC5E537}"/>
                </c:ext>
              </c:extLst>
            </c:dLbl>
            <c:dLbl>
              <c:idx val="1"/>
              <c:layout>
                <c:manualLayout>
                  <c:x val="1.4078379091502452E-2"/>
                  <c:y val="2.2766639702241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DB-460D-98C7-47374DC5E537}"/>
                </c:ext>
              </c:extLst>
            </c:dLbl>
            <c:dLbl>
              <c:idx val="2"/>
              <c:layout>
                <c:manualLayout>
                  <c:x val="-3.0912802566345873E-2"/>
                  <c:y val="6.8299919106723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DB-460D-98C7-47374DC5E537}"/>
                </c:ext>
              </c:extLst>
            </c:dLbl>
            <c:dLbl>
              <c:idx val="3"/>
              <c:layout>
                <c:manualLayout>
                  <c:x val="-3.0912802566345873E-2"/>
                  <c:y val="9.3912388771744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5DB-460D-98C7-47374DC5E537}"/>
                </c:ext>
              </c:extLst>
            </c:dLbl>
            <c:dLbl>
              <c:idx val="4"/>
              <c:layout>
                <c:manualLayout>
                  <c:x val="-3.2676470996680841E-2"/>
                  <c:y val="9.96040486973045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5DB-460D-98C7-47374DC5E537}"/>
                </c:ext>
              </c:extLst>
            </c:dLbl>
            <c:dLbl>
              <c:idx val="5"/>
              <c:layout>
                <c:manualLayout>
                  <c:x val="-4.3258481578691554E-2"/>
                  <c:y val="7.3991579032283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5DB-460D-98C7-47374DC5E537}"/>
                </c:ext>
              </c:extLst>
            </c:dLbl>
            <c:dLbl>
              <c:idx val="6"/>
              <c:layout>
                <c:manualLayout>
                  <c:x val="-3.444013942701607E-2"/>
                  <c:y val="8.25290689206237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5DB-460D-98C7-47374DC5E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Пожалуй, я человек нервный</c:v>
                </c:pt>
                <c:pt idx="1">
                  <c:v>Я очень беспокоюсь о своей работе</c:v>
                </c:pt>
                <c:pt idx="2">
                  <c:v>Я часто ощущаю нервное напряжение</c:v>
                </c:pt>
                <c:pt idx="3">
                  <c:v>Моя повседневная деятельность вызывает большое напряжение</c:v>
                </c:pt>
                <c:pt idx="4">
                  <c:v>Общаясь с людьми, я часто ощущаю нервное напряжение</c:v>
                </c:pt>
                <c:pt idx="5">
                  <c:v>К концу дня я совершенно истощен физически и психически</c:v>
                </c:pt>
                <c:pt idx="6">
                  <c:v>В моей семье часто возникают напряженные отношения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2.5</c:v>
                </c:pt>
                <c:pt idx="1">
                  <c:v>2.1</c:v>
                </c:pt>
                <c:pt idx="2">
                  <c:v>2.3199999999999998</c:v>
                </c:pt>
                <c:pt idx="3">
                  <c:v>2.69</c:v>
                </c:pt>
                <c:pt idx="4">
                  <c:v>3.33</c:v>
                </c:pt>
                <c:pt idx="5">
                  <c:v>2.76</c:v>
                </c:pt>
                <c:pt idx="6">
                  <c:v>2.93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DB-460D-98C7-47374DC5E5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5294736"/>
        <c:axId val="105295064"/>
      </c:lineChart>
      <c:catAx>
        <c:axId val="10529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295064"/>
        <c:crosses val="autoZero"/>
        <c:auto val="1"/>
        <c:lblAlgn val="ctr"/>
        <c:lblOffset val="100"/>
        <c:noMultiLvlLbl val="0"/>
      </c:catAx>
      <c:valAx>
        <c:axId val="105295064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29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ненцы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3.08</c:v>
                </c:pt>
                <c:pt idx="1">
                  <c:v>2.2999999999999998</c:v>
                </c:pt>
                <c:pt idx="2">
                  <c:v>3.06</c:v>
                </c:pt>
                <c:pt idx="3">
                  <c:v>3.58</c:v>
                </c:pt>
                <c:pt idx="4">
                  <c:v>3.43</c:v>
                </c:pt>
                <c:pt idx="5">
                  <c:v>3.06</c:v>
                </c:pt>
                <c:pt idx="6">
                  <c:v>3.37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DE-4D7A-A198-E9F291FE60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ханты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2.85</c:v>
                </c:pt>
                <c:pt idx="1">
                  <c:v>2.69</c:v>
                </c:pt>
                <c:pt idx="2">
                  <c:v>3</c:v>
                </c:pt>
                <c:pt idx="3">
                  <c:v>3.54</c:v>
                </c:pt>
                <c:pt idx="4">
                  <c:v>3.33</c:v>
                </c:pt>
                <c:pt idx="5">
                  <c:v>3.38</c:v>
                </c:pt>
                <c:pt idx="6">
                  <c:v>3.54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DE-4D7A-A198-E9F291FE6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19097120"/>
        <c:axId val="419100072"/>
      </c:lineChart>
      <c:catAx>
        <c:axId val="4190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9100072"/>
        <c:crosses val="autoZero"/>
        <c:auto val="1"/>
        <c:lblAlgn val="ctr"/>
        <c:lblOffset val="100"/>
        <c:noMultiLvlLbl val="0"/>
      </c:catAx>
      <c:valAx>
        <c:axId val="419100072"/>
        <c:scaling>
          <c:orientation val="minMax"/>
          <c:min val="2.200000000000000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909712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ненцы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2.5</c:v>
                </c:pt>
                <c:pt idx="1">
                  <c:v>2.1800000000000002</c:v>
                </c:pt>
                <c:pt idx="2">
                  <c:v>2.54</c:v>
                </c:pt>
                <c:pt idx="3">
                  <c:v>2.83</c:v>
                </c:pt>
                <c:pt idx="4">
                  <c:v>3.37</c:v>
                </c:pt>
                <c:pt idx="5">
                  <c:v>2.66</c:v>
                </c:pt>
                <c:pt idx="6">
                  <c:v>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F9-4F62-B206-53EE7AC27B7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ханты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2.44</c:v>
                </c:pt>
                <c:pt idx="1">
                  <c:v>1.99</c:v>
                </c:pt>
                <c:pt idx="2">
                  <c:v>2.2000000000000002</c:v>
                </c:pt>
                <c:pt idx="3">
                  <c:v>2.63</c:v>
                </c:pt>
                <c:pt idx="4">
                  <c:v>3.3</c:v>
                </c:pt>
                <c:pt idx="5">
                  <c:v>2.65</c:v>
                </c:pt>
                <c:pt idx="6">
                  <c:v>2.82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F9-4F62-B206-53EE7AC27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50858592"/>
        <c:axId val="250860232"/>
      </c:lineChart>
      <c:catAx>
        <c:axId val="25085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0860232"/>
        <c:crosses val="autoZero"/>
        <c:auto val="1"/>
        <c:lblAlgn val="ctr"/>
        <c:lblOffset val="100"/>
        <c:noMultiLvlLbl val="0"/>
      </c:catAx>
      <c:valAx>
        <c:axId val="250860232"/>
        <c:scaling>
          <c:orientation val="minMax"/>
          <c:min val="1.9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085859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3.08</c:v>
                </c:pt>
                <c:pt idx="1">
                  <c:v>2.2999999999999998</c:v>
                </c:pt>
                <c:pt idx="2">
                  <c:v>3.06</c:v>
                </c:pt>
                <c:pt idx="3">
                  <c:v>3.06</c:v>
                </c:pt>
                <c:pt idx="4">
                  <c:v>3.58</c:v>
                </c:pt>
                <c:pt idx="5">
                  <c:v>3.06</c:v>
                </c:pt>
                <c:pt idx="6">
                  <c:v>3.37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9B-4FEB-9FFB-970666A76C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2.5</c:v>
                </c:pt>
                <c:pt idx="1">
                  <c:v>2.1800000000000002</c:v>
                </c:pt>
                <c:pt idx="2">
                  <c:v>2.54</c:v>
                </c:pt>
                <c:pt idx="3">
                  <c:v>2.83</c:v>
                </c:pt>
                <c:pt idx="4">
                  <c:v>3.37</c:v>
                </c:pt>
                <c:pt idx="5">
                  <c:v>2.66</c:v>
                </c:pt>
                <c:pt idx="6">
                  <c:v>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9B-4FEB-9FFB-970666A76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83651584"/>
        <c:axId val="83661568"/>
      </c:lineChart>
      <c:catAx>
        <c:axId val="836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661568"/>
        <c:crosses val="autoZero"/>
        <c:auto val="1"/>
        <c:lblAlgn val="ctr"/>
        <c:lblOffset val="100"/>
        <c:noMultiLvlLbl val="0"/>
      </c:catAx>
      <c:valAx>
        <c:axId val="83661568"/>
        <c:scaling>
          <c:orientation val="minMax"/>
          <c:min val="2.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65158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2.85</c:v>
                </c:pt>
                <c:pt idx="1">
                  <c:v>2.69</c:v>
                </c:pt>
                <c:pt idx="2">
                  <c:v>3</c:v>
                </c:pt>
                <c:pt idx="3">
                  <c:v>3</c:v>
                </c:pt>
                <c:pt idx="4">
                  <c:v>3.54</c:v>
                </c:pt>
                <c:pt idx="5">
                  <c:v>3.38</c:v>
                </c:pt>
                <c:pt idx="6">
                  <c:v>3.54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17-44A0-96B6-50BCE70501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  <c:pt idx="5">
                  <c:v>VI</c:v>
                </c:pt>
                <c:pt idx="6">
                  <c:v>VII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2.44</c:v>
                </c:pt>
                <c:pt idx="1">
                  <c:v>1.99</c:v>
                </c:pt>
                <c:pt idx="2">
                  <c:v>2.2000000000000002</c:v>
                </c:pt>
                <c:pt idx="3">
                  <c:v>2.63</c:v>
                </c:pt>
                <c:pt idx="4">
                  <c:v>3.3</c:v>
                </c:pt>
                <c:pt idx="5">
                  <c:v>2.65</c:v>
                </c:pt>
                <c:pt idx="6">
                  <c:v>2.82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17-44A0-96B6-50BCE7050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83784064"/>
        <c:axId val="83785600"/>
      </c:lineChart>
      <c:catAx>
        <c:axId val="8378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785600"/>
        <c:crosses val="autoZero"/>
        <c:auto val="1"/>
        <c:lblAlgn val="ctr"/>
        <c:lblOffset val="100"/>
        <c:noMultiLvlLbl val="0"/>
      </c:catAx>
      <c:valAx>
        <c:axId val="83785600"/>
        <c:scaling>
          <c:orientation val="minMax"/>
          <c:min val="1.8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78406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коренное население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C1AB-49B7-9547-26231066C375}"/>
              </c:ext>
            </c:extLst>
          </c:dPt>
          <c:dPt>
            <c:idx val="7"/>
            <c:invertIfNegative val="0"/>
            <c:bubble3D val="0"/>
            <c:spPr>
              <a:solidFill>
                <a:srgbClr val="6600CC"/>
              </a:solidFill>
            </c:spPr>
            <c:extLst>
              <c:ext xmlns:c16="http://schemas.microsoft.com/office/drawing/2014/chart" uri="{C3380CC4-5D6E-409C-BE32-E72D297353CC}">
                <c16:uniqueId val="{00000003-C1AB-49B7-9547-26231066C375}"/>
              </c:ext>
            </c:extLst>
          </c:dPt>
          <c:dPt>
            <c:idx val="8"/>
            <c:invertIfNegative val="0"/>
            <c:bubble3D val="0"/>
            <c:spPr>
              <a:solidFill>
                <a:srgbClr val="6600CC"/>
              </a:solidFill>
            </c:spPr>
            <c:extLst>
              <c:ext xmlns:c16="http://schemas.microsoft.com/office/drawing/2014/chart" uri="{C3380CC4-5D6E-409C-BE32-E72D297353CC}">
                <c16:uniqueId val="{00000005-C1AB-49B7-9547-26231066C375}"/>
              </c:ext>
            </c:extLst>
          </c:dPt>
          <c:cat>
            <c:strRef>
              <c:f>Лист1!$A$2:$A$15</c:f>
              <c:strCache>
                <c:ptCount val="14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5">
                  <c:v>Х6</c:v>
                </c:pt>
                <c:pt idx="6">
                  <c:v>Х7</c:v>
                </c:pt>
                <c:pt idx="7">
                  <c:v>Х8</c:v>
                </c:pt>
                <c:pt idx="8">
                  <c:v>Х9</c:v>
                </c:pt>
                <c:pt idx="9">
                  <c:v>Х10</c:v>
                </c:pt>
                <c:pt idx="10">
                  <c:v>Х11</c:v>
                </c:pt>
                <c:pt idx="11">
                  <c:v>Х12</c:v>
                </c:pt>
                <c:pt idx="12">
                  <c:v>Х13</c:v>
                </c:pt>
                <c:pt idx="13">
                  <c:v>Х14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1.87</c:v>
                </c:pt>
                <c:pt idx="1">
                  <c:v>2.06</c:v>
                </c:pt>
                <c:pt idx="2">
                  <c:v>1.99</c:v>
                </c:pt>
                <c:pt idx="3">
                  <c:v>1.97</c:v>
                </c:pt>
                <c:pt idx="4">
                  <c:v>2.12</c:v>
                </c:pt>
                <c:pt idx="5">
                  <c:v>1.87</c:v>
                </c:pt>
                <c:pt idx="6">
                  <c:v>2.64</c:v>
                </c:pt>
                <c:pt idx="7">
                  <c:v>2.4500000000000002</c:v>
                </c:pt>
                <c:pt idx="8">
                  <c:v>2.31</c:v>
                </c:pt>
                <c:pt idx="9">
                  <c:v>1.84</c:v>
                </c:pt>
                <c:pt idx="10">
                  <c:v>1.91</c:v>
                </c:pt>
                <c:pt idx="11">
                  <c:v>1.93</c:v>
                </c:pt>
                <c:pt idx="12">
                  <c:v>1.84</c:v>
                </c:pt>
                <c:pt idx="13">
                  <c:v>1.85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AB-49B7-9547-26231066C3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некоренное население</c:v>
                </c:pt>
              </c:strCache>
            </c:strRef>
          </c:tx>
          <c:invertIfNegative val="0"/>
          <c:dPt>
            <c:idx val="6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8-C1AB-49B7-9547-26231066C375}"/>
              </c:ext>
            </c:extLst>
          </c:dPt>
          <c:dPt>
            <c:idx val="7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A-C1AB-49B7-9547-26231066C375}"/>
              </c:ext>
            </c:extLst>
          </c:dPt>
          <c:dPt>
            <c:idx val="8"/>
            <c:invertIfNegative val="0"/>
            <c:bubble3D val="0"/>
            <c:spPr>
              <a:solidFill>
                <a:srgbClr val="CC99FF"/>
              </a:solidFill>
            </c:spPr>
            <c:extLst>
              <c:ext xmlns:c16="http://schemas.microsoft.com/office/drawing/2014/chart" uri="{C3380CC4-5D6E-409C-BE32-E72D297353CC}">
                <c16:uniqueId val="{0000000C-C1AB-49B7-9547-26231066C375}"/>
              </c:ext>
            </c:extLst>
          </c:dPt>
          <c:cat>
            <c:strRef>
              <c:f>Лист1!$A$2:$A$15</c:f>
              <c:strCache>
                <c:ptCount val="14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  <c:pt idx="5">
                  <c:v>Х6</c:v>
                </c:pt>
                <c:pt idx="6">
                  <c:v>Х7</c:v>
                </c:pt>
                <c:pt idx="7">
                  <c:v>Х8</c:v>
                </c:pt>
                <c:pt idx="8">
                  <c:v>Х9</c:v>
                </c:pt>
                <c:pt idx="9">
                  <c:v>Х10</c:v>
                </c:pt>
                <c:pt idx="10">
                  <c:v>Х11</c:v>
                </c:pt>
                <c:pt idx="11">
                  <c:v>Х12</c:v>
                </c:pt>
                <c:pt idx="12">
                  <c:v>Х13</c:v>
                </c:pt>
                <c:pt idx="13">
                  <c:v>Х14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1.84</c:v>
                </c:pt>
                <c:pt idx="1">
                  <c:v>2.1800000000000002</c:v>
                </c:pt>
                <c:pt idx="2">
                  <c:v>1.73</c:v>
                </c:pt>
                <c:pt idx="3">
                  <c:v>1.84</c:v>
                </c:pt>
                <c:pt idx="4">
                  <c:v>2.16</c:v>
                </c:pt>
                <c:pt idx="5">
                  <c:v>2.04</c:v>
                </c:pt>
                <c:pt idx="6">
                  <c:v>2.5499999999999998</c:v>
                </c:pt>
                <c:pt idx="7">
                  <c:v>2.31</c:v>
                </c:pt>
                <c:pt idx="8">
                  <c:v>2.39</c:v>
                </c:pt>
                <c:pt idx="9">
                  <c:v>2</c:v>
                </c:pt>
                <c:pt idx="10">
                  <c:v>2.14</c:v>
                </c:pt>
                <c:pt idx="11">
                  <c:v>1.63</c:v>
                </c:pt>
                <c:pt idx="12">
                  <c:v>1.84</c:v>
                </c:pt>
                <c:pt idx="13">
                  <c:v>2.02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1AB-49B7-9547-26231066C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334656"/>
        <c:axId val="83336192"/>
      </c:barChart>
      <c:catAx>
        <c:axId val="83334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3336192"/>
        <c:crosses val="autoZero"/>
        <c:auto val="1"/>
        <c:lblAlgn val="ctr"/>
        <c:lblOffset val="100"/>
        <c:noMultiLvlLbl val="0"/>
      </c:catAx>
      <c:valAx>
        <c:axId val="83336192"/>
        <c:scaling>
          <c:orientation val="minMax"/>
          <c:min val="1.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333465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славяне</c:v>
                </c:pt>
              </c:strCache>
            </c:strRef>
          </c:tx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53.8</c:v>
                </c:pt>
                <c:pt idx="1">
                  <c:v>51</c:v>
                </c:pt>
                <c:pt idx="2">
                  <c:v>52</c:v>
                </c:pt>
                <c:pt idx="3">
                  <c:v>46.3</c:v>
                </c:pt>
                <c:pt idx="4">
                  <c:v>50.4</c:v>
                </c:pt>
                <c:pt idx="5">
                  <c:v>49</c:v>
                </c:pt>
                <c:pt idx="6">
                  <c:v>51</c:v>
                </c:pt>
                <c:pt idx="7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50-4E61-82F9-C01F989001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ненцы</c:v>
                </c:pt>
              </c:strCache>
            </c:strRef>
          </c:tx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50.2</c:v>
                </c:pt>
                <c:pt idx="1">
                  <c:v>49</c:v>
                </c:pt>
                <c:pt idx="2">
                  <c:v>47.1</c:v>
                </c:pt>
                <c:pt idx="3">
                  <c:v>46.3</c:v>
                </c:pt>
                <c:pt idx="4">
                  <c:v>51.4</c:v>
                </c:pt>
                <c:pt idx="5">
                  <c:v>47.8</c:v>
                </c:pt>
                <c:pt idx="6">
                  <c:v>50.3</c:v>
                </c:pt>
                <c:pt idx="7">
                  <c:v>50.8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50-4E61-82F9-C01F98900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55584"/>
        <c:axId val="90357120"/>
      </c:lineChart>
      <c:catAx>
        <c:axId val="9035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90357120"/>
        <c:crosses val="autoZero"/>
        <c:auto val="1"/>
        <c:lblAlgn val="ctr"/>
        <c:lblOffset val="100"/>
        <c:noMultiLvlLbl val="0"/>
      </c:catAx>
      <c:valAx>
        <c:axId val="90357120"/>
        <c:scaling>
          <c:orientation val="minMax"/>
          <c:min val="4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90355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22883250704771E-2"/>
          <c:y val="0.14971351985257161"/>
          <c:w val="0.92595842186393362"/>
          <c:h val="0.7709133299826883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5022150009026651E-2"/>
                  <c:y val="9.2198581560283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8CB-4F29-813B-7FEB79455777}"/>
                </c:ext>
              </c:extLst>
            </c:dLbl>
            <c:dLbl>
              <c:idx val="1"/>
              <c:layout>
                <c:manualLayout>
                  <c:x val="-4.5022150009026651E-2"/>
                  <c:y val="7.8014184397163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8CB-4F29-813B-7FEB79455777}"/>
                </c:ext>
              </c:extLst>
            </c:dLbl>
            <c:dLbl>
              <c:idx val="2"/>
              <c:layout>
                <c:manualLayout>
                  <c:x val="2.0233581913371941E-2"/>
                  <c:y val="7.09219858156028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8CB-4F29-813B-7FEB79455777}"/>
                </c:ext>
              </c:extLst>
            </c:dLbl>
            <c:dLbl>
              <c:idx val="3"/>
              <c:layout>
                <c:manualLayout>
                  <c:x val="-2.2094460414670388E-2"/>
                  <c:y val="7.0921985815602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8CB-4F29-813B-7FEB79455777}"/>
                </c:ext>
              </c:extLst>
            </c:dLbl>
            <c:dLbl>
              <c:idx val="4"/>
              <c:layout>
                <c:manualLayout>
                  <c:x val="-4.8549486869696908E-2"/>
                  <c:y val="0.138297872340425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8CB-4F29-813B-7FEB79455777}"/>
                </c:ext>
              </c:extLst>
            </c:dLbl>
            <c:dLbl>
              <c:idx val="5"/>
              <c:layout>
                <c:manualLayout>
                  <c:x val="1.6706245052701747E-2"/>
                  <c:y val="-7.09219858156028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CB-4F29-813B-7FEB79455777}"/>
                </c:ext>
              </c:extLst>
            </c:dLbl>
            <c:dLbl>
              <c:idx val="6"/>
              <c:layout>
                <c:manualLayout>
                  <c:x val="-3.7967476287686264E-2"/>
                  <c:y val="-7.446808510638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CB-4F29-813B-7FEB79455777}"/>
                </c:ext>
              </c:extLst>
            </c:dLbl>
            <c:dLbl>
              <c:idx val="7"/>
              <c:layout>
                <c:manualLayout>
                  <c:x val="-3.6203807857351167E-2"/>
                  <c:y val="-6.0283687943262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CB-4F29-813B-7FEB79455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44.9</c:v>
                </c:pt>
                <c:pt idx="1">
                  <c:v>43.9</c:v>
                </c:pt>
                <c:pt idx="2">
                  <c:v>40.799999999999997</c:v>
                </c:pt>
                <c:pt idx="3">
                  <c:v>43.7</c:v>
                </c:pt>
                <c:pt idx="4">
                  <c:v>47.3</c:v>
                </c:pt>
                <c:pt idx="5">
                  <c:v>41.4</c:v>
                </c:pt>
                <c:pt idx="6">
                  <c:v>45.7</c:v>
                </c:pt>
                <c:pt idx="7">
                  <c:v>47.1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CB-4F29-813B-7FEB794557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0313155300031942E-2"/>
                  <c:y val="-9.21985815602836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CB-4F29-813B-7FEB79455777}"/>
                </c:ext>
              </c:extLst>
            </c:dLbl>
            <c:dLbl>
              <c:idx val="1"/>
              <c:layout>
                <c:manualLayout>
                  <c:x val="-4.5022150009026651E-2"/>
                  <c:y val="-8.510638297872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CB-4F29-813B-7FEB79455777}"/>
                </c:ext>
              </c:extLst>
            </c:dLbl>
            <c:dLbl>
              <c:idx val="2"/>
              <c:layout>
                <c:manualLayout>
                  <c:x val="-4.3258481578691554E-2"/>
                  <c:y val="-9.2198581560283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CB-4F29-813B-7FEB79455777}"/>
                </c:ext>
              </c:extLst>
            </c:dLbl>
            <c:dLbl>
              <c:idx val="3"/>
              <c:layout>
                <c:manualLayout>
                  <c:x val="-3.6190476190476252E-2"/>
                  <c:y val="-0.106382978723404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CB-4F29-813B-7FEB79455777}"/>
                </c:ext>
              </c:extLst>
            </c:dLbl>
            <c:dLbl>
              <c:idx val="4"/>
              <c:layout>
                <c:manualLayout>
                  <c:x val="-3.2676470996681035E-2"/>
                  <c:y val="-6.73758865248226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CB-4F29-813B-7FEB79455777}"/>
                </c:ext>
              </c:extLst>
            </c:dLbl>
            <c:dLbl>
              <c:idx val="5"/>
              <c:layout>
                <c:manualLayout>
                  <c:x val="-3.444013942701607E-2"/>
                  <c:y val="-0.117021276595744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CB-4F29-813B-7FEB79455777}"/>
                </c:ext>
              </c:extLst>
            </c:dLbl>
            <c:dLbl>
              <c:idx val="6"/>
              <c:layout>
                <c:manualLayout>
                  <c:x val="-3.7967476287686264E-2"/>
                  <c:y val="-7.446808510638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CB-4F29-813B-7FEB79455777}"/>
                </c:ext>
              </c:extLst>
            </c:dLbl>
            <c:dLbl>
              <c:idx val="7"/>
              <c:layout>
                <c:manualLayout>
                  <c:x val="-3.6203807857351167E-2"/>
                  <c:y val="-6.02836879432624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CB-4F29-813B-7FEB79455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51.8</c:v>
                </c:pt>
                <c:pt idx="1">
                  <c:v>50.5</c:v>
                </c:pt>
                <c:pt idx="2">
                  <c:v>48.9</c:v>
                </c:pt>
                <c:pt idx="3">
                  <c:v>47</c:v>
                </c:pt>
                <c:pt idx="4">
                  <c:v>52.7</c:v>
                </c:pt>
                <c:pt idx="5">
                  <c:v>49.6</c:v>
                </c:pt>
                <c:pt idx="6">
                  <c:v>51.6</c:v>
                </c:pt>
                <c:pt idx="7">
                  <c:v>51.9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CB-4F29-813B-7FEB7945577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0023040"/>
        <c:axId val="90024576"/>
      </c:lineChart>
      <c:catAx>
        <c:axId val="9002304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024576"/>
        <c:crosses val="autoZero"/>
        <c:auto val="1"/>
        <c:lblAlgn val="ctr"/>
        <c:lblOffset val="100"/>
        <c:noMultiLvlLbl val="0"/>
      </c:catAx>
      <c:valAx>
        <c:axId val="90024576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0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ненцы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I</c:v>
                </c:pt>
                <c:pt idx="1">
                  <c:v>D</c:v>
                </c:pt>
                <c:pt idx="2">
                  <c:v>Hy</c:v>
                </c:pt>
                <c:pt idx="3">
                  <c:v>Pd</c:v>
                </c:pt>
                <c:pt idx="4">
                  <c:v>Pa</c:v>
                </c:pt>
                <c:pt idx="5">
                  <c:v>Pt</c:v>
                </c:pt>
                <c:pt idx="6">
                  <c:v>Sc</c:v>
                </c:pt>
                <c:pt idx="7">
                  <c:v>Ma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49.9</c:v>
                </c:pt>
                <c:pt idx="1">
                  <c:v>49.4</c:v>
                </c:pt>
                <c:pt idx="2">
                  <c:v>46.8</c:v>
                </c:pt>
                <c:pt idx="3">
                  <c:v>46.1</c:v>
                </c:pt>
                <c:pt idx="4">
                  <c:v>50.9</c:v>
                </c:pt>
                <c:pt idx="5">
                  <c:v>48.1</c:v>
                </c:pt>
                <c:pt idx="6">
                  <c:v>50.9</c:v>
                </c:pt>
                <c:pt idx="7">
                  <c:v>53.6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B9-438F-9424-613C9EE4F1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ханты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I</c:v>
                </c:pt>
                <c:pt idx="1">
                  <c:v>D</c:v>
                </c:pt>
                <c:pt idx="2">
                  <c:v>Hy</c:v>
                </c:pt>
                <c:pt idx="3">
                  <c:v>Pd</c:v>
                </c:pt>
                <c:pt idx="4">
                  <c:v>Pa</c:v>
                </c:pt>
                <c:pt idx="5">
                  <c:v>Pt</c:v>
                </c:pt>
                <c:pt idx="6">
                  <c:v>Sc</c:v>
                </c:pt>
                <c:pt idx="7">
                  <c:v>Ma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45.8</c:v>
                </c:pt>
                <c:pt idx="1">
                  <c:v>43.9</c:v>
                </c:pt>
                <c:pt idx="2">
                  <c:v>41.3</c:v>
                </c:pt>
                <c:pt idx="3">
                  <c:v>43.3</c:v>
                </c:pt>
                <c:pt idx="4">
                  <c:v>49.8</c:v>
                </c:pt>
                <c:pt idx="5">
                  <c:v>45.7</c:v>
                </c:pt>
                <c:pt idx="6">
                  <c:v>46.5</c:v>
                </c:pt>
                <c:pt idx="7">
                  <c:v>52.4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B9-438F-9424-613C9EE4F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61504"/>
        <c:axId val="89867392"/>
      </c:lineChart>
      <c:catAx>
        <c:axId val="898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89867392"/>
        <c:crosses val="autoZero"/>
        <c:auto val="1"/>
        <c:lblAlgn val="ctr"/>
        <c:lblOffset val="100"/>
        <c:noMultiLvlLbl val="0"/>
      </c:catAx>
      <c:valAx>
        <c:axId val="89867392"/>
        <c:scaling>
          <c:orientation val="minMax"/>
          <c:min val="4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</a:t>
                </a:r>
                <a:r>
                  <a:rPr lang="ru-RU" dirty="0"/>
                  <a:t>-баллы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9861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коренное население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ФФ</c:v>
                </c:pt>
                <c:pt idx="1">
                  <c:v>РФ</c:v>
                </c:pt>
                <c:pt idx="2">
                  <c:v>ФБ</c:v>
                </c:pt>
                <c:pt idx="3">
                  <c:v>ЗЦ</c:v>
                </c:pt>
                <c:pt idx="4">
                  <c:v>ЖЭ</c:v>
                </c:pt>
                <c:pt idx="5">
                  <c:v>СФ</c:v>
                </c:pt>
                <c:pt idx="6">
                  <c:v>ЭФ</c:v>
                </c:pt>
                <c:pt idx="7">
                  <c:v>ПЗ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71.2</c:v>
                </c:pt>
                <c:pt idx="1">
                  <c:v>74.099999999999994</c:v>
                </c:pt>
                <c:pt idx="2">
                  <c:v>61.7</c:v>
                </c:pt>
                <c:pt idx="3">
                  <c:v>54</c:v>
                </c:pt>
                <c:pt idx="4">
                  <c:v>55.3</c:v>
                </c:pt>
                <c:pt idx="5">
                  <c:v>73.599999999999994</c:v>
                </c:pt>
                <c:pt idx="6">
                  <c:v>75.400000000000006</c:v>
                </c:pt>
                <c:pt idx="7">
                  <c:v>57.9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D8-4CC2-8A62-3FFE444BD1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некоренное население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ФФ</c:v>
                </c:pt>
                <c:pt idx="1">
                  <c:v>РФ</c:v>
                </c:pt>
                <c:pt idx="2">
                  <c:v>ФБ</c:v>
                </c:pt>
                <c:pt idx="3">
                  <c:v>ЗЦ</c:v>
                </c:pt>
                <c:pt idx="4">
                  <c:v>ЖЭ</c:v>
                </c:pt>
                <c:pt idx="5">
                  <c:v>СФ</c:v>
                </c:pt>
                <c:pt idx="6">
                  <c:v>ЭФ</c:v>
                </c:pt>
                <c:pt idx="7">
                  <c:v>ПЗ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71.3</c:v>
                </c:pt>
                <c:pt idx="1">
                  <c:v>60.9</c:v>
                </c:pt>
                <c:pt idx="2">
                  <c:v>68.2</c:v>
                </c:pt>
                <c:pt idx="3">
                  <c:v>52.4</c:v>
                </c:pt>
                <c:pt idx="4">
                  <c:v>53.3</c:v>
                </c:pt>
                <c:pt idx="5">
                  <c:v>69.5</c:v>
                </c:pt>
                <c:pt idx="6">
                  <c:v>69</c:v>
                </c:pt>
                <c:pt idx="7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D8-4CC2-8A62-3FFE444BD17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жители Уфы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ФФ</c:v>
                </c:pt>
                <c:pt idx="1">
                  <c:v>РФ</c:v>
                </c:pt>
                <c:pt idx="2">
                  <c:v>ФБ</c:v>
                </c:pt>
                <c:pt idx="3">
                  <c:v>ЗЦ</c:v>
                </c:pt>
                <c:pt idx="4">
                  <c:v>ЖЭ</c:v>
                </c:pt>
                <c:pt idx="5">
                  <c:v>СФ</c:v>
                </c:pt>
                <c:pt idx="6">
                  <c:v>ЭФ</c:v>
                </c:pt>
                <c:pt idx="7">
                  <c:v>ПЗ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88.1</c:v>
                </c:pt>
                <c:pt idx="1">
                  <c:v>73.3</c:v>
                </c:pt>
                <c:pt idx="2">
                  <c:v>77.8</c:v>
                </c:pt>
                <c:pt idx="3">
                  <c:v>81.400000000000006</c:v>
                </c:pt>
                <c:pt idx="4">
                  <c:v>71</c:v>
                </c:pt>
                <c:pt idx="5">
                  <c:v>82.3</c:v>
                </c:pt>
                <c:pt idx="6">
                  <c:v>65.5</c:v>
                </c:pt>
                <c:pt idx="7">
                  <c:v>74.7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D8-4CC2-8A62-3FFE444BD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82795904"/>
        <c:axId val="82797696"/>
      </c:lineChart>
      <c:catAx>
        <c:axId val="82795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82797696"/>
        <c:crosses val="autoZero"/>
        <c:auto val="1"/>
        <c:lblAlgn val="ctr"/>
        <c:lblOffset val="100"/>
        <c:noMultiLvlLbl val="0"/>
      </c:catAx>
      <c:valAx>
        <c:axId val="82797696"/>
        <c:scaling>
          <c:orientation val="minMax"/>
          <c:min val="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i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827959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 i="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славяне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4440139427016098E-2"/>
                  <c:y val="-3.5460992907801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A6-4DE3-9E7E-41BBE2A2E5C4}"/>
                </c:ext>
              </c:extLst>
            </c:dLbl>
            <c:dLbl>
              <c:idx val="1"/>
              <c:layout>
                <c:manualLayout>
                  <c:x val="-3.2676470996681001E-2"/>
                  <c:y val="-3.54609929078014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A6-4DE3-9E7E-41BBE2A2E5C4}"/>
                </c:ext>
              </c:extLst>
            </c:dLbl>
            <c:dLbl>
              <c:idx val="2"/>
              <c:layout>
                <c:manualLayout>
                  <c:x val="-3.6203807857351229E-2"/>
                  <c:y val="-8.8652482269503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A6-4DE3-9E7E-41BBE2A2E5C4}"/>
                </c:ext>
              </c:extLst>
            </c:dLbl>
            <c:dLbl>
              <c:idx val="3"/>
              <c:layout>
                <c:manualLayout>
                  <c:x val="-3.6203807857351229E-2"/>
                  <c:y val="-4.2553191489361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A6-4DE3-9E7E-41BBE2A2E5C4}"/>
                </c:ext>
              </c:extLst>
            </c:dLbl>
            <c:dLbl>
              <c:idx val="4"/>
              <c:layout>
                <c:manualLayout>
                  <c:x val="-2.5621797275340648E-2"/>
                  <c:y val="-8.8652482269503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A6-4DE3-9E7E-41BBE2A2E5C4}"/>
                </c:ext>
              </c:extLst>
            </c:dLbl>
            <c:dLbl>
              <c:idx val="5"/>
              <c:layout>
                <c:manualLayout>
                  <c:x val="-2.5621797275340582E-2"/>
                  <c:y val="-7.0921985815602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A6-4DE3-9E7E-41BBE2A2E5C4}"/>
                </c:ext>
              </c:extLst>
            </c:dLbl>
            <c:dLbl>
              <c:idx val="6"/>
              <c:layout>
                <c:manualLayout>
                  <c:x val="-3.1777000097210073E-2"/>
                  <c:y val="-0.10992907801418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A6-4DE3-9E7E-41BBE2A2E5C4}"/>
                </c:ext>
              </c:extLst>
            </c:dLbl>
            <c:dLbl>
              <c:idx val="7"/>
              <c:layout>
                <c:manualLayout>
                  <c:x val="-3.0912802566345873E-2"/>
                  <c:y val="-6.382978723404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A6-4DE3-9E7E-41BBE2A2E5C4}"/>
                </c:ext>
              </c:extLst>
            </c:dLbl>
            <c:dLbl>
              <c:idx val="8"/>
              <c:layout>
                <c:manualLayout>
                  <c:x val="-2.5621797275340582E-2"/>
                  <c:y val="-6.7375886524822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A6-4DE3-9E7E-41BBE2A2E5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Ориентировка во времени</c:v>
                </c:pt>
                <c:pt idx="1">
                  <c:v>Ориентировка в месте</c:v>
                </c:pt>
                <c:pt idx="2">
                  <c:v>Восприятие</c:v>
                </c:pt>
                <c:pt idx="3">
                  <c:v>Концентрация внимания и счет</c:v>
                </c:pt>
                <c:pt idx="4">
                  <c:v>Память</c:v>
                </c:pt>
                <c:pt idx="5">
                  <c:v>Речь</c:v>
                </c:pt>
                <c:pt idx="6">
                  <c:v>3-х этапная команда</c:v>
                </c:pt>
                <c:pt idx="7">
                  <c:v>Чтение</c:v>
                </c:pt>
                <c:pt idx="8">
                  <c:v>Копирование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4.5199999999999996</c:v>
                </c:pt>
                <c:pt idx="1">
                  <c:v>4.46</c:v>
                </c:pt>
                <c:pt idx="2">
                  <c:v>2.99</c:v>
                </c:pt>
                <c:pt idx="3">
                  <c:v>4.2300000000000004</c:v>
                </c:pt>
                <c:pt idx="4">
                  <c:v>2.16</c:v>
                </c:pt>
                <c:pt idx="5">
                  <c:v>2.02</c:v>
                </c:pt>
                <c:pt idx="6">
                  <c:v>0.8</c:v>
                </c:pt>
                <c:pt idx="7">
                  <c:v>2.91</c:v>
                </c:pt>
                <c:pt idx="8">
                  <c:v>2.0499999999999998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A6-4DE3-9E7E-41BBE2A2E5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ненцы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5304336957880267E-2"/>
                  <c:y val="6.382978723404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A6-4DE3-9E7E-41BBE2A2E5C4}"/>
                </c:ext>
              </c:extLst>
            </c:dLbl>
            <c:dLbl>
              <c:idx val="1"/>
              <c:layout>
                <c:manualLayout>
                  <c:x val="-3.0013331666874973E-2"/>
                  <c:y val="7.092198581560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A6-4DE3-9E7E-41BBE2A2E5C4}"/>
                </c:ext>
              </c:extLst>
            </c:dLbl>
            <c:dLbl>
              <c:idx val="2"/>
              <c:layout>
                <c:manualLayout>
                  <c:x val="-3.5304336957880267E-2"/>
                  <c:y val="9.574468085106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A6-4DE3-9E7E-41BBE2A2E5C4}"/>
                </c:ext>
              </c:extLst>
            </c:dLbl>
            <c:dLbl>
              <c:idx val="3"/>
              <c:layout>
                <c:manualLayout>
                  <c:x val="-3.7068005388215364E-2"/>
                  <c:y val="6.73758865248226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A6-4DE3-9E7E-41BBE2A2E5C4}"/>
                </c:ext>
              </c:extLst>
            </c:dLbl>
            <c:dLbl>
              <c:idx val="4"/>
              <c:layout>
                <c:manualLayout>
                  <c:x val="-3.5304336957880329E-2"/>
                  <c:y val="4.6099290780141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A6-4DE3-9E7E-41BBE2A2E5C4}"/>
                </c:ext>
              </c:extLst>
            </c:dLbl>
            <c:dLbl>
              <c:idx val="5"/>
              <c:layout>
                <c:manualLayout>
                  <c:x val="-3.3540668527545295E-2"/>
                  <c:y val="7.446808510638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A6-4DE3-9E7E-41BBE2A2E5C4}"/>
                </c:ext>
              </c:extLst>
            </c:dLbl>
            <c:dLbl>
              <c:idx val="6"/>
              <c:layout>
                <c:manualLayout>
                  <c:x val="-5.646835812190143E-2"/>
                  <c:y val="6.0283687943262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A6-4DE3-9E7E-41BBE2A2E5C4}"/>
                </c:ext>
              </c:extLst>
            </c:dLbl>
            <c:dLbl>
              <c:idx val="7"/>
              <c:layout>
                <c:manualLayout>
                  <c:x val="-3.0013331666874973E-2"/>
                  <c:y val="9.2198581560283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A6-4DE3-9E7E-41BBE2A2E5C4}"/>
                </c:ext>
              </c:extLst>
            </c:dLbl>
            <c:dLbl>
              <c:idx val="8"/>
              <c:layout>
                <c:manualLayout>
                  <c:x val="-2.8249663236539876E-2"/>
                  <c:y val="8.5106382978723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A6-4DE3-9E7E-41BBE2A2E5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Ориентировка во времени</c:v>
                </c:pt>
                <c:pt idx="1">
                  <c:v>Ориентировка в месте</c:v>
                </c:pt>
                <c:pt idx="2">
                  <c:v>Восприятие</c:v>
                </c:pt>
                <c:pt idx="3">
                  <c:v>Концентрация внимания и счет</c:v>
                </c:pt>
                <c:pt idx="4">
                  <c:v>Память</c:v>
                </c:pt>
                <c:pt idx="5">
                  <c:v>Речь</c:v>
                </c:pt>
                <c:pt idx="6">
                  <c:v>3-х этапная команда</c:v>
                </c:pt>
                <c:pt idx="7">
                  <c:v>Чтение</c:v>
                </c:pt>
                <c:pt idx="8">
                  <c:v>Копирование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4.3</c:v>
                </c:pt>
                <c:pt idx="1">
                  <c:v>3.7</c:v>
                </c:pt>
                <c:pt idx="2">
                  <c:v>2.9</c:v>
                </c:pt>
                <c:pt idx="3">
                  <c:v>2.9</c:v>
                </c:pt>
                <c:pt idx="4">
                  <c:v>1.9</c:v>
                </c:pt>
                <c:pt idx="5">
                  <c:v>1.8</c:v>
                </c:pt>
                <c:pt idx="6">
                  <c:v>0.7</c:v>
                </c:pt>
                <c:pt idx="7">
                  <c:v>2.6</c:v>
                </c:pt>
                <c:pt idx="8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A6-4DE3-9E7E-41BBE2A2E5C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60893704"/>
        <c:axId val="260897968"/>
      </c:lineChart>
      <c:catAx>
        <c:axId val="2608937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897968"/>
        <c:crosses val="autoZero"/>
        <c:auto val="1"/>
        <c:lblAlgn val="ctr"/>
        <c:lblOffset val="100"/>
        <c:noMultiLvlLbl val="0"/>
      </c:catAx>
      <c:valAx>
        <c:axId val="2608979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893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3000"/>
                    <a:lumMod val="102000"/>
                  </a:schemeClr>
                </a:gs>
                <a:gs pos="50000">
                  <a:schemeClr val="accent1">
                    <a:shade val="100000"/>
                    <a:satMod val="110000"/>
                    <a:lumMod val="100000"/>
                  </a:schemeClr>
                </a:gs>
                <a:gs pos="100000">
                  <a:schemeClr val="accent1">
                    <a:shade val="78000"/>
                    <a:satMod val="120000"/>
                    <a:lumMod val="99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славяне</c:v>
                </c:pt>
                <c:pt idx="1">
                  <c:v>ненцы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26.14</c:v>
                </c:pt>
                <c:pt idx="1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C4-4305-9068-59BBFA8836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21072080"/>
        <c:axId val="321070768"/>
      </c:barChart>
      <c:catAx>
        <c:axId val="32107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070768"/>
        <c:crosses val="autoZero"/>
        <c:auto val="1"/>
        <c:lblAlgn val="ctr"/>
        <c:lblOffset val="100"/>
        <c:noMultiLvlLbl val="0"/>
      </c:catAx>
      <c:valAx>
        <c:axId val="32107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107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коренное население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1794636781513437E-2"/>
                  <c:y val="-0.1595744680851063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61-4B89-8431-F8B0184AB4BC}"/>
                </c:ext>
              </c:extLst>
            </c:dLbl>
            <c:dLbl>
              <c:idx val="1"/>
              <c:layout>
                <c:manualLayout>
                  <c:x val="-6.8835978835978862E-2"/>
                  <c:y val="-0.138297872340425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61-4B89-8431-F8B0184AB4BC}"/>
                </c:ext>
              </c:extLst>
            </c:dLbl>
            <c:dLbl>
              <c:idx val="2"/>
              <c:layout>
                <c:manualLayout>
                  <c:x val="-6.5321973642183617E-2"/>
                  <c:y val="-0.106382978723404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61-4B89-8431-F8B0184AB4BC}"/>
                </c:ext>
              </c:extLst>
            </c:dLbl>
            <c:dLbl>
              <c:idx val="3"/>
              <c:layout>
                <c:manualLayout>
                  <c:x val="-6.7085642072518839E-2"/>
                  <c:y val="-0.17021276595744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61-4B89-8431-F8B0184AB4BC}"/>
                </c:ext>
              </c:extLst>
            </c:dLbl>
            <c:dLbl>
              <c:idx val="4"/>
              <c:layout>
                <c:manualLayout>
                  <c:x val="-7.2376647363524005E-2"/>
                  <c:y val="-7.446808510638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61-4B89-8431-F8B0184AB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219.7</c:v>
                </c:pt>
                <c:pt idx="1">
                  <c:v>219</c:v>
                </c:pt>
                <c:pt idx="2">
                  <c:v>251.4</c:v>
                </c:pt>
                <c:pt idx="3">
                  <c:v>246.1</c:v>
                </c:pt>
                <c:pt idx="4">
                  <c:v>303.60000000000002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61-4B89-8431-F8B0184AB4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некоренное население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1777000097210071E-2"/>
                  <c:y val="-3.9007092198581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61-4B89-8431-F8B0184AB4BC}"/>
                </c:ext>
              </c:extLst>
            </c:dLbl>
            <c:dLbl>
              <c:idx val="1"/>
              <c:layout>
                <c:manualLayout>
                  <c:x val="-5.5987723756752629E-2"/>
                  <c:y val="6.382978723404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E61-4B89-8431-F8B0184AB4BC}"/>
                </c:ext>
              </c:extLst>
            </c:dLbl>
            <c:dLbl>
              <c:idx val="2"/>
              <c:layout>
                <c:manualLayout>
                  <c:x val="5.3635387836838827E-2"/>
                  <c:y val="-2.8324255079721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61-4B89-8431-F8B0184AB4BC}"/>
                </c:ext>
              </c:extLst>
            </c:dLbl>
            <c:dLbl>
              <c:idx val="3"/>
              <c:layout>
                <c:manualLayout>
                  <c:x val="3.2471321090789276E-2"/>
                  <c:y val="-1.7391162172178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61-4B89-8431-F8B0184AB4BC}"/>
                </c:ext>
              </c:extLst>
            </c:dLbl>
            <c:dLbl>
              <c:idx val="4"/>
              <c:layout>
                <c:manualLayout>
                  <c:x val="-2.6521268174811482E-2"/>
                  <c:y val="-8.5106382978723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E61-4B89-8431-F8B0184AB4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205.2</c:v>
                </c:pt>
                <c:pt idx="1">
                  <c:v>214.8</c:v>
                </c:pt>
                <c:pt idx="2">
                  <c:v>212.5</c:v>
                </c:pt>
                <c:pt idx="3">
                  <c:v>205.3</c:v>
                </c:pt>
                <c:pt idx="4">
                  <c:v>257.10000000000002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61-4B89-8431-F8B0184AB4B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4633984"/>
        <c:axId val="74635520"/>
      </c:lineChart>
      <c:catAx>
        <c:axId val="746339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35520"/>
        <c:crosses val="autoZero"/>
        <c:auto val="1"/>
        <c:lblAlgn val="ctr"/>
        <c:lblOffset val="100"/>
        <c:noMultiLvlLbl val="0"/>
      </c:catAx>
      <c:valAx>
        <c:axId val="74635520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63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проба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5011887850646624E-3"/>
                  <c:y val="-6.02836879432624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504-4B79-A44E-B759DE6D4898}"/>
                </c:ext>
              </c:extLst>
            </c:dLbl>
            <c:dLbl>
              <c:idx val="1"/>
              <c:layout>
                <c:manualLayout>
                  <c:x val="7.4727059146629214E-3"/>
                  <c:y val="1.063829787234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504-4B79-A44E-B759DE6D4898}"/>
                </c:ext>
              </c:extLst>
            </c:dLbl>
            <c:dLbl>
              <c:idx val="2"/>
              <c:layout>
                <c:manualLayout>
                  <c:x val="-8.0104625078477737E-2"/>
                  <c:y val="9.2198581560283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504-4B79-A44E-B759DE6D4898}"/>
                </c:ext>
              </c:extLst>
            </c:dLbl>
            <c:dLbl>
              <c:idx val="3"/>
              <c:layout>
                <c:manualLayout>
                  <c:x val="-8.3912335121657841E-2"/>
                  <c:y val="8.8652482269503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04-4B79-A44E-B759DE6D4898}"/>
                </c:ext>
              </c:extLst>
            </c:dLbl>
            <c:dLbl>
              <c:idx val="4"/>
              <c:layout>
                <c:manualLayout>
                  <c:x val="-3.1409110560908669E-3"/>
                  <c:y val="0.127659574468085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04-4B79-A44E-B759DE6D48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</c:v>
                </c:pt>
                <c:pt idx="1">
                  <c:v>105.2</c:v>
                </c:pt>
                <c:pt idx="2">
                  <c:v>120.8</c:v>
                </c:pt>
                <c:pt idx="3">
                  <c:v>121.2</c:v>
                </c:pt>
                <c:pt idx="4">
                  <c:v>150.9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04-4B79-A44E-B759DE6D48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проба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14317529437798E-2"/>
                  <c:y val="-0.134751773049645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04-4B79-A44E-B759DE6D4898}"/>
                </c:ext>
              </c:extLst>
            </c:dLbl>
            <c:dLbl>
              <c:idx val="1"/>
              <c:layout>
                <c:manualLayout>
                  <c:x val="-0.11053782255351631"/>
                  <c:y val="-0.205673758865248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04-4B79-A44E-B759DE6D4898}"/>
                </c:ext>
              </c:extLst>
            </c:dLbl>
            <c:dLbl>
              <c:idx val="2"/>
              <c:layout>
                <c:manualLayout>
                  <c:x val="-0.15625882594207843"/>
                  <c:y val="-9.9290780141844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04-4B79-A44E-B759DE6D4898}"/>
                </c:ext>
              </c:extLst>
            </c:dLbl>
            <c:dLbl>
              <c:idx val="3"/>
              <c:layout>
                <c:manualLayout>
                  <c:x val="-0.1372202757261782"/>
                  <c:y val="-0.14539007092198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04-4B79-A44E-B759DE6D4898}"/>
                </c:ext>
              </c:extLst>
            </c:dLbl>
            <c:dLbl>
              <c:idx val="4"/>
              <c:layout>
                <c:manualLayout>
                  <c:x val="-0.10214137217877169"/>
                  <c:y val="-7.09219858156028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04-4B79-A44E-B759DE6D48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111.2</c:v>
                </c:pt>
                <c:pt idx="1">
                  <c:v>114</c:v>
                </c:pt>
                <c:pt idx="2">
                  <c:v>130.6</c:v>
                </c:pt>
                <c:pt idx="3">
                  <c:v>124.8</c:v>
                </c:pt>
                <c:pt idx="4">
                  <c:v>152.69999999999999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04-4B79-A44E-B759DE6D489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7049856"/>
        <c:axId val="77051392"/>
      </c:lineChart>
      <c:catAx>
        <c:axId val="770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051392"/>
        <c:crosses val="autoZero"/>
        <c:auto val="1"/>
        <c:lblAlgn val="ctr"/>
        <c:lblOffset val="100"/>
        <c:noMultiLvlLbl val="0"/>
      </c:catAx>
      <c:valAx>
        <c:axId val="77051392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04985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проба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8831980096763834"/>
                  <c:y val="-4.9645390070921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43-4406-8699-394517F8F9F0}"/>
                </c:ext>
              </c:extLst>
            </c:dLbl>
            <c:dLbl>
              <c:idx val="1"/>
              <c:layout>
                <c:manualLayout>
                  <c:x val="-9.3127021347468031E-2"/>
                  <c:y val="-3.19148936170212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43-4406-8699-394517F8F9F0}"/>
                </c:ext>
              </c:extLst>
            </c:dLbl>
            <c:dLbl>
              <c:idx val="2"/>
              <c:layout>
                <c:manualLayout>
                  <c:x val="0.11371714462436615"/>
                  <c:y val="-3.9007092198581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643-4406-8699-394517F8F9F0}"/>
                </c:ext>
              </c:extLst>
            </c:dLbl>
            <c:dLbl>
              <c:idx val="3"/>
              <c:layout>
                <c:manualLayout>
                  <c:x val="7.0604559599224903E-2"/>
                  <c:y val="-7.8014184397163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643-4406-8699-394517F8F9F0}"/>
                </c:ext>
              </c:extLst>
            </c:dLbl>
            <c:dLbl>
              <c:idx val="4"/>
              <c:layout>
                <c:manualLayout>
                  <c:x val="0"/>
                  <c:y val="4.9645390070921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643-4406-8699-394517F8F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102.4</c:v>
                </c:pt>
                <c:pt idx="1">
                  <c:v>105.2</c:v>
                </c:pt>
                <c:pt idx="2">
                  <c:v>101.2</c:v>
                </c:pt>
                <c:pt idx="3">
                  <c:v>108.8</c:v>
                </c:pt>
                <c:pt idx="4">
                  <c:v>125.6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43-4406-8699-394517F8F9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проба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710154326234501E-2"/>
                  <c:y val="-9.574468085106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43-4406-8699-394517F8F9F0}"/>
                </c:ext>
              </c:extLst>
            </c:dLbl>
            <c:dLbl>
              <c:idx val="1"/>
              <c:layout>
                <c:manualLayout>
                  <c:x val="-0.11385056442572367"/>
                  <c:y val="-0.117021276595744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43-4406-8699-394517F8F9F0}"/>
                </c:ext>
              </c:extLst>
            </c:dLbl>
            <c:dLbl>
              <c:idx val="2"/>
              <c:layout>
                <c:manualLayout>
                  <c:x val="-0.12527369798014412"/>
                  <c:y val="-0.17021276595744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43-4406-8699-394517F8F9F0}"/>
                </c:ext>
              </c:extLst>
            </c:dLbl>
            <c:dLbl>
              <c:idx val="3"/>
              <c:layout>
                <c:manualLayout>
                  <c:x val="-0.18636857385025862"/>
                  <c:y val="-0.113475177304964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43-4406-8699-394517F8F9F0}"/>
                </c:ext>
              </c:extLst>
            </c:dLbl>
            <c:dLbl>
              <c:idx val="4"/>
              <c:layout>
                <c:manualLayout>
                  <c:x val="-8.3093252645834587E-2"/>
                  <c:y val="-9.2198581560283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43-4406-8699-394517F8F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108</c:v>
                </c:pt>
                <c:pt idx="1">
                  <c:v>109.6</c:v>
                </c:pt>
                <c:pt idx="2">
                  <c:v>109.9</c:v>
                </c:pt>
                <c:pt idx="3">
                  <c:v>118.5</c:v>
                </c:pt>
                <c:pt idx="4">
                  <c:v>138.5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43-4406-8699-394517F8F9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75485952"/>
        <c:axId val="75487488"/>
      </c:lineChart>
      <c:catAx>
        <c:axId val="7548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487488"/>
        <c:crosses val="autoZero"/>
        <c:auto val="1"/>
        <c:lblAlgn val="ctr"/>
        <c:lblOffset val="100"/>
        <c:noMultiLvlLbl val="0"/>
      </c:catAx>
      <c:valAx>
        <c:axId val="75487488"/>
        <c:scaling>
          <c:orientation val="minMax"/>
          <c:min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485952"/>
        <c:crosses val="autoZero"/>
        <c:crossBetween val="between"/>
        <c:majorUnit val="1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3"/>
    </mc:Choice>
    <mc:Fallback>
      <c:style val="4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36936226553352"/>
          <c:y val="9.1232199698441957E-2"/>
          <c:w val="0.74734884440497484"/>
          <c:h val="0.76143910202714027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ненцы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 </c:v>
                </c:pt>
                <c:pt idx="3">
                  <c:v>40-49 </c:v>
                </c:pt>
                <c:pt idx="4">
                  <c:v>50-59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65.599999999999994</c:v>
                </c:pt>
                <c:pt idx="1">
                  <c:v>76.900000000000006</c:v>
                </c:pt>
                <c:pt idx="2">
                  <c:v>64.8</c:v>
                </c:pt>
                <c:pt idx="3">
                  <c:v>66.7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8-4B7F-B407-111B1CD67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91104"/>
        <c:axId val="82596992"/>
      </c:radarChart>
      <c:catAx>
        <c:axId val="825911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2596992"/>
        <c:crosses val="autoZero"/>
        <c:auto val="1"/>
        <c:lblAlgn val="ctr"/>
        <c:lblOffset val="100"/>
        <c:noMultiLvlLbl val="0"/>
      </c:catAx>
      <c:valAx>
        <c:axId val="82596992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8259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2258849289032"/>
          <c:y val="0.1319036824942337"/>
          <c:w val="0.74609311192551375"/>
          <c:h val="0.72429163684084941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16-19 </c:v>
                </c:pt>
                <c:pt idx="1">
                  <c:v>20-29 </c:v>
                </c:pt>
                <c:pt idx="2">
                  <c:v>30-39 </c:v>
                </c:pt>
                <c:pt idx="3">
                  <c:v>40-49 </c:v>
                </c:pt>
                <c:pt idx="4">
                  <c:v>50-59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55.6</c:v>
                </c:pt>
                <c:pt idx="1">
                  <c:v>65.5</c:v>
                </c:pt>
                <c:pt idx="2">
                  <c:v>66.7</c:v>
                </c:pt>
                <c:pt idx="3">
                  <c:v>73.900000000000006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4-4FA2-9945-A7FD07AE7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53568"/>
        <c:axId val="82655104"/>
      </c:radarChart>
      <c:catAx>
        <c:axId val="826535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82655104"/>
        <c:crosses val="autoZero"/>
        <c:auto val="1"/>
        <c:lblAlgn val="ctr"/>
        <c:lblOffset val="100"/>
        <c:noMultiLvlLbl val="0"/>
      </c:catAx>
      <c:valAx>
        <c:axId val="8265510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82653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левый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32.799999999999997</c:v>
                </c:pt>
                <c:pt idx="1">
                  <c:v>28.2</c:v>
                </c:pt>
                <c:pt idx="2">
                  <c:v>37</c:v>
                </c:pt>
                <c:pt idx="3">
                  <c:v>35.700000000000003</c:v>
                </c:pt>
                <c:pt idx="4">
                  <c:v>27.8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11-4432-A905-6C6A2F6535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правый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61</c:v>
                </c:pt>
                <c:pt idx="1">
                  <c:v>59</c:v>
                </c:pt>
                <c:pt idx="2">
                  <c:v>48.1</c:v>
                </c:pt>
                <c:pt idx="3">
                  <c:v>52.4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11-4432-A905-6C6A2F6535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симметричный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Х1</c:v>
                </c:pt>
                <c:pt idx="1">
                  <c:v>Х2</c:v>
                </c:pt>
                <c:pt idx="2">
                  <c:v>Х3</c:v>
                </c:pt>
                <c:pt idx="3">
                  <c:v>Х4</c:v>
                </c:pt>
                <c:pt idx="4">
                  <c:v>Х5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6.2</c:v>
                </c:pt>
                <c:pt idx="1">
                  <c:v>12.8</c:v>
                </c:pt>
                <c:pt idx="2">
                  <c:v>14.9</c:v>
                </c:pt>
                <c:pt idx="3">
                  <c:v>11.9</c:v>
                </c:pt>
                <c:pt idx="4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11-4432-A905-6C6A2F653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90208"/>
        <c:axId val="82991744"/>
      </c:barChart>
      <c:catAx>
        <c:axId val="82990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2991744"/>
        <c:crosses val="autoZero"/>
        <c:auto val="1"/>
        <c:lblAlgn val="ctr"/>
        <c:lblOffset val="100"/>
        <c:noMultiLvlLbl val="0"/>
      </c:catAx>
      <c:valAx>
        <c:axId val="82991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29902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коренное население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8.1331639100667971E-2"/>
                  <c:y val="-7.44680851063829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18-4D30-91A1-7940F6D13A15}"/>
                </c:ext>
              </c:extLst>
            </c:dLbl>
            <c:dLbl>
              <c:idx val="1"/>
              <c:layout>
                <c:manualLayout>
                  <c:x val="-5.3112944215306421E-2"/>
                  <c:y val="-7.80141843971631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18-4D30-91A1-7940F6D13A15}"/>
                </c:ext>
              </c:extLst>
            </c:dLbl>
            <c:dLbl>
              <c:idx val="2"/>
              <c:layout>
                <c:manualLayout>
                  <c:x val="-6.7222291657987127E-2"/>
                  <c:y val="-9.9290780141843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18-4D30-91A1-7940F6D13A15}"/>
                </c:ext>
              </c:extLst>
            </c:dLbl>
            <c:dLbl>
              <c:idx val="3"/>
              <c:layout>
                <c:manualLayout>
                  <c:x val="-6.6344901331777978E-2"/>
                  <c:y val="0.134751773049645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18-4D30-91A1-7940F6D13A15}"/>
                </c:ext>
              </c:extLst>
            </c:dLbl>
            <c:dLbl>
              <c:idx val="4"/>
              <c:layout>
                <c:manualLayout>
                  <c:x val="-6.016761793664694E-2"/>
                  <c:y val="0.10992907801418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18-4D30-91A1-7940F6D13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40.6</c:v>
                </c:pt>
                <c:pt idx="1">
                  <c:v>39.9</c:v>
                </c:pt>
                <c:pt idx="2">
                  <c:v>39.700000000000003</c:v>
                </c:pt>
                <c:pt idx="3">
                  <c:v>37.4</c:v>
                </c:pt>
                <c:pt idx="4">
                  <c:v>36.4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18-4D30-91A1-7940F6D13A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некоренное население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7222291657987196E-2"/>
                  <c:y val="-0.1489361702127659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18-4D30-91A1-7940F6D13A15}"/>
                </c:ext>
              </c:extLst>
            </c:dLbl>
            <c:dLbl>
              <c:idx val="1"/>
              <c:layout>
                <c:manualLayout>
                  <c:x val="-4.6058270493966033E-2"/>
                  <c:y val="0.113475177304964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18-4D30-91A1-7940F6D13A15}"/>
                </c:ext>
              </c:extLst>
            </c:dLbl>
            <c:dLbl>
              <c:idx val="2"/>
              <c:layout>
                <c:manualLayout>
                  <c:x val="-5.3112944215306358E-2"/>
                  <c:y val="0.113475177304964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E18-4D30-91A1-7940F6D13A15}"/>
                </c:ext>
              </c:extLst>
            </c:dLbl>
            <c:dLbl>
              <c:idx val="3"/>
              <c:layout>
                <c:manualLayout>
                  <c:x val="-6.6560846560846557E-2"/>
                  <c:y val="-9.9290780141843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18-4D30-91A1-7940F6D13A15}"/>
                </c:ext>
              </c:extLst>
            </c:dLbl>
            <c:dLbl>
              <c:idx val="4"/>
              <c:layout>
                <c:manualLayout>
                  <c:x val="-6.3694954797317127E-2"/>
                  <c:y val="-0.109929078014184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18-4D30-91A1-7940F6D13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16-19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34.799999999999997</c:v>
                </c:pt>
                <c:pt idx="1">
                  <c:v>36.4</c:v>
                </c:pt>
                <c:pt idx="2">
                  <c:v>36.299999999999997</c:v>
                </c:pt>
                <c:pt idx="3">
                  <c:v>38</c:v>
                </c:pt>
                <c:pt idx="4">
                  <c:v>39.4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18-4D30-91A1-7940F6D13A1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14688"/>
        <c:axId val="82949248"/>
      </c:lineChart>
      <c:catAx>
        <c:axId val="829146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49248"/>
        <c:crosses val="autoZero"/>
        <c:auto val="1"/>
        <c:lblAlgn val="ctr"/>
        <c:lblOffset val="100"/>
        <c:noMultiLvlLbl val="0"/>
      </c:catAx>
      <c:valAx>
        <c:axId val="82949248"/>
        <c:scaling>
          <c:orientation val="minMax"/>
          <c:min val="3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1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0.52724</cdr:x>
      <cdr:y>0.4281</cdr:y>
    </cdr:from>
    <cdr:to>
      <cdr:x>0.60165</cdr:x>
      <cdr:y>0.54576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1671922" y="1619793"/>
          <a:ext cx="421402" cy="248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.01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0.08571</cdr:x>
      <cdr:y>0.31915</cdr:y>
    </cdr:from>
    <cdr:to>
      <cdr:x>0.12744</cdr:x>
      <cdr:y>0.58359</cdr:y>
    </cdr:to>
    <cdr:sp macro="" textlink="">
      <cdr:nvSpPr>
        <cdr:cNvPr id="2" name="Стрелка: вниз 1">
          <a:extLst xmlns:a="http://schemas.openxmlformats.org/drawingml/2006/main">
            <a:ext uri="{FF2B5EF4-FFF2-40B4-BE49-F238E27FC236}">
              <a16:creationId xmlns:a16="http://schemas.microsoft.com/office/drawing/2014/main" id="{2E598376-8AA6-4123-9FB7-1469B7EC0690}"/>
            </a:ext>
          </a:extLst>
        </cdr:cNvPr>
        <cdr:cNvSpPr/>
      </cdr:nvSpPr>
      <cdr:spPr>
        <a:xfrm xmlns:a="http://schemas.openxmlformats.org/drawingml/2006/main" rot="10800000">
          <a:off x="617219" y="1142999"/>
          <a:ext cx="300446" cy="94705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0.31005</cdr:x>
      <cdr:y>0.5</cdr:y>
    </cdr:from>
    <cdr:to>
      <cdr:x>0.35178</cdr:x>
      <cdr:y>0.76444</cdr:y>
    </cdr:to>
    <cdr:sp macro="" textlink="">
      <cdr:nvSpPr>
        <cdr:cNvPr id="3" name="Стрелка: вниз 2">
          <a:extLst xmlns:a="http://schemas.openxmlformats.org/drawingml/2006/main">
            <a:ext uri="{FF2B5EF4-FFF2-40B4-BE49-F238E27FC236}">
              <a16:creationId xmlns:a16="http://schemas.microsoft.com/office/drawing/2014/main" id="{251EABA6-DB10-464E-B238-8E2865FCD4CC}"/>
            </a:ext>
          </a:extLst>
        </cdr:cNvPr>
        <cdr:cNvSpPr/>
      </cdr:nvSpPr>
      <cdr:spPr>
        <a:xfrm xmlns:a="http://schemas.openxmlformats.org/drawingml/2006/main" rot="10800000">
          <a:off x="2232659" y="1790700"/>
          <a:ext cx="300446" cy="94705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0.66863</cdr:x>
      <cdr:y>0.45897</cdr:y>
    </cdr:from>
    <cdr:to>
      <cdr:x>0.71036</cdr:x>
      <cdr:y>0.7234</cdr:y>
    </cdr:to>
    <cdr:sp macro="" textlink="">
      <cdr:nvSpPr>
        <cdr:cNvPr id="4" name="Стрелка: вниз 3">
          <a:extLst xmlns:a="http://schemas.openxmlformats.org/drawingml/2006/main">
            <a:ext uri="{FF2B5EF4-FFF2-40B4-BE49-F238E27FC236}">
              <a16:creationId xmlns:a16="http://schemas.microsoft.com/office/drawing/2014/main" id="{7C6197A0-012C-4BA7-89F5-ECEEF674AB80}"/>
            </a:ext>
          </a:extLst>
        </cdr:cNvPr>
        <cdr:cNvSpPr/>
      </cdr:nvSpPr>
      <cdr:spPr>
        <a:xfrm xmlns:a="http://schemas.openxmlformats.org/drawingml/2006/main" rot="10800000">
          <a:off x="4814750" y="1643742"/>
          <a:ext cx="300446" cy="94705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0.85817</cdr:x>
      <cdr:y>0.01661</cdr:y>
    </cdr:from>
    <cdr:to>
      <cdr:x>0.97636</cdr:x>
      <cdr:y>0.09967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639198" y="65316"/>
          <a:ext cx="914400" cy="326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1"/>
              </a:solidFill>
            </a:rPr>
            <a:t>ненцы</a:t>
          </a:r>
        </a:p>
      </cdr:txBody>
    </cdr:sp>
  </cdr:relSizeAnchor>
  <cdr:relSizeAnchor xmlns:cdr="http://schemas.openxmlformats.org/drawingml/2006/chartDrawing">
    <cdr:from>
      <cdr:x>0.03419</cdr:x>
      <cdr:y>0.02326</cdr:y>
    </cdr:from>
    <cdr:to>
      <cdr:x>0.15239</cdr:x>
      <cdr:y>0.09635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64525" y="91442"/>
          <a:ext cx="914400" cy="287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bg1"/>
              </a:solidFill>
            </a:rPr>
            <a:t>T</a:t>
          </a:r>
          <a:r>
            <a:rPr lang="ru-RU" sz="1100" dirty="0">
              <a:solidFill>
                <a:schemeClr val="bg1"/>
              </a:solidFill>
            </a:rPr>
            <a:t>-баллы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0.16009</cdr:x>
      <cdr:y>0.55814</cdr:y>
    </cdr:from>
    <cdr:to>
      <cdr:x>0.28707</cdr:x>
      <cdr:y>0.78529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797" y="22468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>
              <a:solidFill>
                <a:schemeClr val="bg1"/>
              </a:solidFill>
            </a:rPr>
            <a:t>ханты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0.52415</cdr:x>
      <cdr:y>0.65887</cdr:y>
    </cdr:from>
    <cdr:to>
      <cdr:x>0.59856</cdr:x>
      <cdr:y>0.77559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1663292" y="2444598"/>
          <a:ext cx="418012" cy="248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.01</a:t>
          </a:r>
        </a:p>
      </cdr:txBody>
    </cdr:sp>
  </cdr:relSizeAnchor>
  <cdr:relSizeAnchor xmlns:cdr="http://schemas.openxmlformats.org/drawingml/2006/chartDrawing">
    <cdr:from>
      <cdr:x>0.65339</cdr:x>
      <cdr:y>0.53615</cdr:y>
    </cdr:from>
    <cdr:to>
      <cdr:x>0.73172</cdr:x>
      <cdr:y>0.6784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2055178" y="2044258"/>
          <a:ext cx="509451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.001</a:t>
          </a:r>
        </a:p>
      </cdr:txBody>
    </cdr:sp>
  </cdr:relSizeAnchor>
  <cdr:relSizeAnchor xmlns:cdr="http://schemas.openxmlformats.org/drawingml/2006/chartDrawing">
    <cdr:from>
      <cdr:x>0.86871</cdr:x>
      <cdr:y>0.27529</cdr:y>
    </cdr:from>
    <cdr:to>
      <cdr:x>0.93137</cdr:x>
      <cdr:y>0.38854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2799146" y="1084217"/>
          <a:ext cx="405561" cy="209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.05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0.12631</cdr:x>
      <cdr:y>0.84924</cdr:y>
    </cdr:from>
    <cdr:to>
      <cdr:x>0.32997</cdr:x>
      <cdr:y>0.91854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7066691-596C-436E-8CD5-F53E682DC507}"/>
            </a:ext>
          </a:extLst>
        </cdr:cNvPr>
        <cdr:cNvSpPr txBox="1"/>
      </cdr:nvSpPr>
      <cdr:spPr>
        <a:xfrm xmlns:a="http://schemas.openxmlformats.org/drawingml/2006/main">
          <a:off x="421277" y="3041451"/>
          <a:ext cx="679269" cy="248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>
              <a:solidFill>
                <a:schemeClr val="accent2">
                  <a:lumMod val="75000"/>
                </a:schemeClr>
              </a:solidFill>
            </a:rPr>
            <a:t>славяне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</cdr:x>
      <cdr:y>0.31797</cdr:y>
    </cdr:from>
    <cdr:to>
      <cdr:x>0.525</cdr:x>
      <cdr:y>0.37444</cdr:y>
    </cdr:to>
    <cdr:sp macro="" textlink="">
      <cdr:nvSpPr>
        <cdr:cNvPr id="2" name="Стрелка: вниз 1">
          <a:extLst xmlns:a="http://schemas.openxmlformats.org/drawingml/2006/main">
            <a:ext uri="{FF2B5EF4-FFF2-40B4-BE49-F238E27FC236}">
              <a16:creationId xmlns:a16="http://schemas.microsoft.com/office/drawing/2014/main" id="{0BF9B908-D0C6-4C54-80B5-8AAF342AC6DE}"/>
            </a:ext>
          </a:extLst>
        </cdr:cNvPr>
        <cdr:cNvSpPr/>
      </cdr:nvSpPr>
      <cdr:spPr>
        <a:xfrm xmlns:a="http://schemas.openxmlformats.org/drawingml/2006/main" rot="10800000">
          <a:off x="3600450" y="1419000"/>
          <a:ext cx="180000" cy="2520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0.92087</cdr:x>
      <cdr:y>0.23489</cdr:y>
    </cdr:from>
    <cdr:to>
      <cdr:x>0.93743</cdr:x>
      <cdr:y>0.28329</cdr:y>
    </cdr:to>
    <cdr:sp macro="" textlink="">
      <cdr:nvSpPr>
        <cdr:cNvPr id="3" name="Стрелка: вниз 2">
          <a:extLst xmlns:a="http://schemas.openxmlformats.org/drawingml/2006/main">
            <a:ext uri="{FF2B5EF4-FFF2-40B4-BE49-F238E27FC236}">
              <a16:creationId xmlns:a16="http://schemas.microsoft.com/office/drawing/2014/main" id="{0A3562BC-71A6-4AE1-880A-E4C35F2C463F}"/>
            </a:ext>
          </a:extLst>
        </cdr:cNvPr>
        <cdr:cNvSpPr/>
      </cdr:nvSpPr>
      <cdr:spPr>
        <a:xfrm xmlns:a="http://schemas.openxmlformats.org/drawingml/2006/main" rot="10800000">
          <a:off x="6631057" y="1048252"/>
          <a:ext cx="119270" cy="2160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0.28183</cdr:x>
      <cdr:y>0.58443</cdr:y>
    </cdr:from>
    <cdr:to>
      <cdr:x>0.3358</cdr:x>
      <cdr:y>0.695</cdr:y>
    </cdr:to>
    <cdr:sp macro="" textlink="">
      <cdr:nvSpPr>
        <cdr:cNvPr id="2" name="Стрелка: вниз 1">
          <a:extLst xmlns:a="http://schemas.openxmlformats.org/drawingml/2006/main">
            <a:ext uri="{FF2B5EF4-FFF2-40B4-BE49-F238E27FC236}">
              <a16:creationId xmlns:a16="http://schemas.microsoft.com/office/drawing/2014/main" id="{0AB338F3-393C-4D68-8B81-D608B741E5BD}"/>
            </a:ext>
          </a:extLst>
        </cdr:cNvPr>
        <cdr:cNvSpPr/>
      </cdr:nvSpPr>
      <cdr:spPr>
        <a:xfrm xmlns:a="http://schemas.openxmlformats.org/drawingml/2006/main" rot="10800000">
          <a:off x="940008" y="2093069"/>
          <a:ext cx="180008" cy="39599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6600CC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0.43977</cdr:x>
      <cdr:y>0</cdr:y>
    </cdr:from>
    <cdr:to>
      <cdr:x>1</cdr:x>
      <cdr:y>0.12766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1DAD4D-39A8-4000-ABEE-A60AA7885C74}"/>
            </a:ext>
          </a:extLst>
        </cdr:cNvPr>
        <cdr:cNvSpPr txBox="1"/>
      </cdr:nvSpPr>
      <cdr:spPr>
        <a:xfrm xmlns:a="http://schemas.openxmlformats.org/drawingml/2006/main">
          <a:off x="1466780" y="0"/>
          <a:ext cx="1868557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женщины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n=315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0.39772</cdr:x>
      <cdr:y>0.52954</cdr:y>
    </cdr:from>
    <cdr:to>
      <cdr:x>0.45169</cdr:x>
      <cdr:y>0.64011</cdr:y>
    </cdr:to>
    <cdr:sp macro="" textlink="">
      <cdr:nvSpPr>
        <cdr:cNvPr id="3" name="Стрелка: вниз 2">
          <a:extLst xmlns:a="http://schemas.openxmlformats.org/drawingml/2006/main">
            <a:ext uri="{FF2B5EF4-FFF2-40B4-BE49-F238E27FC236}">
              <a16:creationId xmlns:a16="http://schemas.microsoft.com/office/drawing/2014/main" id="{F2163F3B-381A-45F4-869C-FF01CE1CF419}"/>
            </a:ext>
          </a:extLst>
        </cdr:cNvPr>
        <cdr:cNvSpPr/>
      </cdr:nvSpPr>
      <cdr:spPr>
        <a:xfrm xmlns:a="http://schemas.openxmlformats.org/drawingml/2006/main" rot="10800000">
          <a:off x="1326537" y="1896504"/>
          <a:ext cx="180000" cy="3960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0.41524</cdr:x>
      <cdr:y>0.37475</cdr:y>
    </cdr:from>
    <cdr:to>
      <cdr:x>0.45842</cdr:x>
      <cdr:y>0.55236</cdr:y>
    </cdr:to>
    <cdr:sp macro="" textlink="">
      <cdr:nvSpPr>
        <cdr:cNvPr id="2" name="Стрелка: вниз 1">
          <a:extLst xmlns:a="http://schemas.openxmlformats.org/drawingml/2006/main">
            <a:ext uri="{FF2B5EF4-FFF2-40B4-BE49-F238E27FC236}">
              <a16:creationId xmlns:a16="http://schemas.microsoft.com/office/drawing/2014/main" id="{401459B1-DBBC-41B8-B825-F458DF95DD8D}"/>
            </a:ext>
          </a:extLst>
        </cdr:cNvPr>
        <cdr:cNvSpPr/>
      </cdr:nvSpPr>
      <cdr:spPr>
        <a:xfrm xmlns:a="http://schemas.openxmlformats.org/drawingml/2006/main" rot="10800000">
          <a:off x="1384969" y="1342119"/>
          <a:ext cx="144000" cy="636105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0.76774</cdr:x>
      <cdr:y>0.3573</cdr:y>
    </cdr:from>
    <cdr:to>
      <cdr:x>0.81091</cdr:x>
      <cdr:y>0.47549</cdr:y>
    </cdr:to>
    <cdr:sp macro="" textlink="">
      <cdr:nvSpPr>
        <cdr:cNvPr id="4" name="Стрелка: вниз 3">
          <a:extLst xmlns:a="http://schemas.openxmlformats.org/drawingml/2006/main">
            <a:ext uri="{FF2B5EF4-FFF2-40B4-BE49-F238E27FC236}">
              <a16:creationId xmlns:a16="http://schemas.microsoft.com/office/drawing/2014/main" id="{71839B96-309B-4420-A74F-A874DCF99701}"/>
            </a:ext>
          </a:extLst>
        </cdr:cNvPr>
        <cdr:cNvSpPr/>
      </cdr:nvSpPr>
      <cdr:spPr>
        <a:xfrm xmlns:a="http://schemas.openxmlformats.org/drawingml/2006/main" rot="10800000">
          <a:off x="2560656" y="1279644"/>
          <a:ext cx="144000" cy="42325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0.86819</cdr:x>
      <cdr:y>0.22981</cdr:y>
    </cdr:from>
    <cdr:to>
      <cdr:x>0.91137</cdr:x>
      <cdr:y>0.36078</cdr:y>
    </cdr:to>
    <cdr:sp macro="" textlink="">
      <cdr:nvSpPr>
        <cdr:cNvPr id="5" name="Стрелка: вниз 4">
          <a:extLst xmlns:a="http://schemas.openxmlformats.org/drawingml/2006/main">
            <a:ext uri="{FF2B5EF4-FFF2-40B4-BE49-F238E27FC236}">
              <a16:creationId xmlns:a16="http://schemas.microsoft.com/office/drawing/2014/main" id="{71839B96-309B-4420-A74F-A874DCF99701}"/>
            </a:ext>
          </a:extLst>
        </cdr:cNvPr>
        <cdr:cNvSpPr/>
      </cdr:nvSpPr>
      <cdr:spPr>
        <a:xfrm xmlns:a="http://schemas.openxmlformats.org/drawingml/2006/main" rot="10800000">
          <a:off x="2895717" y="823025"/>
          <a:ext cx="144000" cy="469061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0.63311</cdr:x>
      <cdr:y>0.11761</cdr:y>
    </cdr:from>
    <cdr:to>
      <cdr:x>0.67628</cdr:x>
      <cdr:y>0.19803</cdr:y>
    </cdr:to>
    <cdr:sp macro="" textlink="">
      <cdr:nvSpPr>
        <cdr:cNvPr id="6" name="Стрелка: вниз 5">
          <a:extLst xmlns:a="http://schemas.openxmlformats.org/drawingml/2006/main">
            <a:ext uri="{FF2B5EF4-FFF2-40B4-BE49-F238E27FC236}">
              <a16:creationId xmlns:a16="http://schemas.microsoft.com/office/drawing/2014/main" id="{D719458D-F3F2-4CCB-B9D2-4356E9FC30A7}"/>
            </a:ext>
          </a:extLst>
        </cdr:cNvPr>
        <cdr:cNvSpPr/>
      </cdr:nvSpPr>
      <cdr:spPr>
        <a:xfrm xmlns:a="http://schemas.openxmlformats.org/drawingml/2006/main" flipV="1">
          <a:off x="2111629" y="421213"/>
          <a:ext cx="144000" cy="28800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0.40401</cdr:x>
      <cdr:y>0.38668</cdr:y>
    </cdr:from>
    <cdr:to>
      <cdr:x>0.44718</cdr:x>
      <cdr:y>0.59389</cdr:y>
    </cdr:to>
    <cdr:sp macro="" textlink="">
      <cdr:nvSpPr>
        <cdr:cNvPr id="2" name="Стрелка: вниз 1">
          <a:extLst xmlns:a="http://schemas.openxmlformats.org/drawingml/2006/main">
            <a:ext uri="{FF2B5EF4-FFF2-40B4-BE49-F238E27FC236}">
              <a16:creationId xmlns:a16="http://schemas.microsoft.com/office/drawing/2014/main" id="{683EB96A-561A-4E6C-AC3D-6A242B61840A}"/>
            </a:ext>
          </a:extLst>
        </cdr:cNvPr>
        <cdr:cNvSpPr/>
      </cdr:nvSpPr>
      <cdr:spPr>
        <a:xfrm xmlns:a="http://schemas.openxmlformats.org/drawingml/2006/main" rot="10800000">
          <a:off x="1347511" y="1384852"/>
          <a:ext cx="144000" cy="74212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0.7739</cdr:x>
      <cdr:y>0.23149</cdr:y>
    </cdr:from>
    <cdr:to>
      <cdr:x>0.81707</cdr:x>
      <cdr:y>0.43871</cdr:y>
    </cdr:to>
    <cdr:sp macro="" textlink="">
      <cdr:nvSpPr>
        <cdr:cNvPr id="4" name="Стрелка: вниз 3">
          <a:extLst xmlns:a="http://schemas.openxmlformats.org/drawingml/2006/main">
            <a:ext uri="{FF2B5EF4-FFF2-40B4-BE49-F238E27FC236}">
              <a16:creationId xmlns:a16="http://schemas.microsoft.com/office/drawing/2014/main" id="{C9429390-9051-4119-BA24-9A41025B781A}"/>
            </a:ext>
          </a:extLst>
        </cdr:cNvPr>
        <cdr:cNvSpPr/>
      </cdr:nvSpPr>
      <cdr:spPr>
        <a:xfrm xmlns:a="http://schemas.openxmlformats.org/drawingml/2006/main" rot="10800000">
          <a:off x="2581202" y="829071"/>
          <a:ext cx="144000" cy="74212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0.86756</cdr:x>
      <cdr:y>0.19056</cdr:y>
    </cdr:from>
    <cdr:to>
      <cdr:x>0.91073</cdr:x>
      <cdr:y>0.39778</cdr:y>
    </cdr:to>
    <cdr:sp macro="" textlink="">
      <cdr:nvSpPr>
        <cdr:cNvPr id="5" name="Стрелка: вниз 4">
          <a:extLst xmlns:a="http://schemas.openxmlformats.org/drawingml/2006/main">
            <a:ext uri="{FF2B5EF4-FFF2-40B4-BE49-F238E27FC236}">
              <a16:creationId xmlns:a16="http://schemas.microsoft.com/office/drawing/2014/main" id="{4DF27DCB-1701-4F2E-BDBE-29EE829591C6}"/>
            </a:ext>
          </a:extLst>
        </cdr:cNvPr>
        <cdr:cNvSpPr/>
      </cdr:nvSpPr>
      <cdr:spPr>
        <a:xfrm xmlns:a="http://schemas.openxmlformats.org/drawingml/2006/main" rot="10800000">
          <a:off x="2893598" y="682486"/>
          <a:ext cx="144000" cy="74212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0.13833</cdr:x>
      <cdr:y>0.7921</cdr:y>
    </cdr:from>
    <cdr:to>
      <cdr:x>0.41249</cdr:x>
      <cdr:y>0.89362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1392" y="2836817"/>
          <a:ext cx="914400" cy="363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1"/>
              </a:solidFill>
            </a:rPr>
            <a:t>ненцы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1292993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251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9449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438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77460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6439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073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340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4574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16AA21-1863-4931-97CB-99D0A168701B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14527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652706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524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fade/>
  </p:transition>
  <p:hf sldNum="0"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4449" y="2674668"/>
            <a:ext cx="7394713" cy="1857576"/>
          </a:xfrm>
        </p:spPr>
        <p:txBody>
          <a:bodyPr/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качества жизни Коренных Малочисленных Народов Севера: состояние и перспективы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5662" y="0"/>
            <a:ext cx="4852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Федеральное государственное бюджетное образовательное</a:t>
            </a:r>
          </a:p>
          <a:p>
            <a:pPr algn="ctr"/>
            <a:r>
              <a:rPr lang="ru-RU" sz="1400" dirty="0"/>
              <a:t>Учреждение высшего образования</a:t>
            </a:r>
          </a:p>
          <a:p>
            <a:pPr algn="ctr"/>
            <a:r>
              <a:rPr lang="ru-RU" sz="1400" dirty="0"/>
              <a:t>«Югорский Государственный Университет»</a:t>
            </a:r>
          </a:p>
          <a:p>
            <a:pPr algn="ctr"/>
            <a:r>
              <a:rPr lang="ru-RU" sz="1400" dirty="0"/>
              <a:t>Кафедра педагогики и психологии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23" b="80074" l="9879" r="90645"/>
                    </a14:imgEffect>
                  </a14:imgLayer>
                </a14:imgProps>
              </a:ext>
            </a:extLst>
          </a:blip>
          <a:srcRect l="14270" t="24394" r="14454" b="24382"/>
          <a:stretch/>
        </p:blipFill>
        <p:spPr>
          <a:xfrm>
            <a:off x="7567749" y="0"/>
            <a:ext cx="1576251" cy="1602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E536D-B585-4377-BB7B-217F8669FA38}"/>
              </a:ext>
            </a:extLst>
          </p:cNvPr>
          <p:cNvSpPr txBox="1"/>
          <p:nvPr/>
        </p:nvSpPr>
        <p:spPr>
          <a:xfrm>
            <a:off x="3233530" y="1298713"/>
            <a:ext cx="332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Проблемный научный семинар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890E4-83AF-4924-BACE-BC59560AE487}"/>
              </a:ext>
            </a:extLst>
          </p:cNvPr>
          <p:cNvSpPr txBox="1"/>
          <p:nvPr/>
        </p:nvSpPr>
        <p:spPr>
          <a:xfrm>
            <a:off x="5155095" y="4717774"/>
            <a:ext cx="29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Докладчик - В.А. Лобова</a:t>
            </a:r>
          </a:p>
        </p:txBody>
      </p:sp>
    </p:spTree>
    <p:extLst>
      <p:ext uri="{BB962C8B-B14F-4D97-AF65-F5344CB8AC3E}">
        <p14:creationId xmlns:p14="http://schemas.microsoft.com/office/powerpoint/2010/main" val="284820173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0891" y="280851"/>
            <a:ext cx="8425543" cy="14859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ОБСЛЕДОВАННЫХ НЕНЦЕВ С УЧЕТОМ ФАКТОРА УРБАНИЗАЦИИ (%)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36" y="2286000"/>
            <a:ext cx="2552465" cy="3581400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5549413"/>
              </p:ext>
            </p:extLst>
          </p:nvPr>
        </p:nvGraphicFramePr>
        <p:xfrm>
          <a:off x="4894263" y="2286000"/>
          <a:ext cx="3335337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443689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137160"/>
            <a:ext cx="8451667" cy="106462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ЗАНЯТОСТИ ОБСЛЕДОВАННЫХ АБОРИГЕНОВ СЕВЕРА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0891" y="1293223"/>
            <a:ext cx="4180115" cy="542108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промыслы - 27,1%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Сфера обслуживания - 23,2%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- 10,1%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 - 9,3%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Здравоохранение - 4,7%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власти - 2,4%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- 2,1%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- 1,7%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Транспортная сфера - 1,6%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Нефтегазовая отрасль - 0,3%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Неработающие - 13,5%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Учащиеся вузов – 4,0%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57" y="1985554"/>
            <a:ext cx="2686050" cy="3581400"/>
          </a:xfrm>
        </p:spPr>
      </p:pic>
    </p:spTree>
    <p:extLst>
      <p:ext uri="{BB962C8B-B14F-4D97-AF65-F5344CB8AC3E}">
        <p14:creationId xmlns:p14="http://schemas.microsoft.com/office/powerpoint/2010/main" val="546723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0140" y="359228"/>
            <a:ext cx="7200900" cy="12605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 И МЕТОДЫ ИССЛЕДОВАНИЯ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Краткий вопросник оценки статуса здоровья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-36)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Ware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Sherbourne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1992).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/>
              <a:t>Цифровая корректурная проба (В.Н. </a:t>
            </a:r>
            <a:r>
              <a:rPr lang="ru-RU" b="1" dirty="0" err="1"/>
              <a:t>Аматуни</a:t>
            </a:r>
            <a:r>
              <a:rPr lang="ru-RU" b="1" dirty="0"/>
              <a:t>, 1969; Л.И. </a:t>
            </a:r>
            <a:r>
              <a:rPr lang="ru-RU" b="1" dirty="0" err="1"/>
              <a:t>Вассерман</a:t>
            </a:r>
            <a:r>
              <a:rPr lang="ru-RU" b="1" dirty="0"/>
              <a:t>, М.В. Катышева, 1997).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Шкала психосоциального стресса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Ридера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Reeder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1969; А.А.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Гоштаутас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1982).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Шкала самооценки депрессии (W.W.K.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Zung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N.S.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Durham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1965, Т.И. Балашова, 1988).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Сокращенный многофакторный опросник для исследования личности (S.R.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Hathaway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Mckinley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1943; В.Н. Зайцев, 1994).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Шкала реактивной и личностной тревожности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Спилбергера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-Ханина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Spielberger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1970, 1972; Ю.Л. Ханин, 1976, 1978).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dirty="0"/>
              <a:t>Опросник удовлетворенности трудом (В.П. Захаров, 1982, А.А. Кузьмин, 2005).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50308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825" y="137160"/>
            <a:ext cx="7200900" cy="11276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ОПРОСНИКА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SF-36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781291"/>
              </p:ext>
            </p:extLst>
          </p:nvPr>
        </p:nvGraphicFramePr>
        <p:xfrm>
          <a:off x="971550" y="1289315"/>
          <a:ext cx="72009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9450" y="4792072"/>
            <a:ext cx="8373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Коренное население </a:t>
            </a:r>
            <a:r>
              <a:rPr lang="en-US" sz="1400" b="1" dirty="0"/>
              <a:t>n=111</a:t>
            </a:r>
            <a:r>
              <a:rPr lang="ru-RU" sz="1400" b="1" dirty="0"/>
              <a:t>, некоренное население </a:t>
            </a:r>
            <a:r>
              <a:rPr lang="en-US" sz="1400" b="1" dirty="0"/>
              <a:t>n=224</a:t>
            </a:r>
            <a:r>
              <a:rPr lang="ru-RU" sz="1400" b="1" dirty="0"/>
              <a:t>, жители Уфы </a:t>
            </a:r>
            <a:r>
              <a:rPr lang="en-US" sz="1400" b="1" dirty="0"/>
              <a:t>n=75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6204" y="5082071"/>
            <a:ext cx="821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ФФ-физическое функционирование, РФ-ролевое функционирование, ФБ-физическая боль, ЗЦ-здоровье в целом, ЖЭ-жизненная энергия; СФ-социальное функционирование, ЭФ-эмоциональное функционирование, ПЗ-психическое здоровье</a:t>
            </a:r>
          </a:p>
        </p:txBody>
      </p:sp>
      <p:sp>
        <p:nvSpPr>
          <p:cNvPr id="6" name="Стрелка вниз 5"/>
          <p:cNvSpPr/>
          <p:nvPr/>
        </p:nvSpPr>
        <p:spPr>
          <a:xfrm rot="10633676">
            <a:off x="2654858" y="2997382"/>
            <a:ext cx="288000" cy="468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0633676">
            <a:off x="3558052" y="3332682"/>
            <a:ext cx="155304" cy="2403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71055-EF63-49D3-BE9A-5EEA1973CE03}"/>
              </a:ext>
            </a:extLst>
          </p:cNvPr>
          <p:cNvSpPr txBox="1"/>
          <p:nvPr/>
        </p:nvSpPr>
        <p:spPr>
          <a:xfrm>
            <a:off x="831950" y="6387425"/>
            <a:ext cx="788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Показатели 1 и 3 критерия качества жизни ВОЗ</a:t>
            </a:r>
          </a:p>
        </p:txBody>
      </p:sp>
    </p:spTree>
    <p:extLst>
      <p:ext uri="{BB962C8B-B14F-4D97-AF65-F5344CB8AC3E}">
        <p14:creationId xmlns:p14="http://schemas.microsoft.com/office/powerpoint/2010/main" val="244669137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5A401-10BD-4E1A-82A8-5883D370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жизни коренных малочисленных народов Севера</a:t>
            </a:r>
            <a:endParaRPr lang="ru-RU" sz="3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C45F02-4BF4-4FBE-9DC9-7D90C2C6F0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3344" y="2286000"/>
            <a:ext cx="2686050" cy="35814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7EECD54-D643-46A1-A788-93D8525065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8906" y="2286000"/>
            <a:ext cx="2686050" cy="3581400"/>
          </a:xfrm>
        </p:spPr>
      </p:pic>
    </p:spTree>
    <p:extLst>
      <p:ext uri="{BB962C8B-B14F-4D97-AF65-F5344CB8AC3E}">
        <p14:creationId xmlns:p14="http://schemas.microsoft.com/office/powerpoint/2010/main" val="209854590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6" y="150223"/>
            <a:ext cx="8360229" cy="11821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РАСЧЕТА УМСТВЕННОЙ РАБОТОСПОСОБНОСТИ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0891" y="1319349"/>
            <a:ext cx="4532812" cy="53296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Оценка умственной работоспособности проводилась с использованием цифровой корректурной пробы (В.Н. </a:t>
            </a:r>
            <a:r>
              <a:rPr lang="ru-RU" sz="1600" dirty="0" err="1"/>
              <a:t>Аматуни</a:t>
            </a:r>
            <a:r>
              <a:rPr lang="ru-RU" sz="1600" dirty="0"/>
              <a:t>, 1969; Л.И. </a:t>
            </a:r>
            <a:r>
              <a:rPr lang="ru-RU" sz="1600" dirty="0" err="1"/>
              <a:t>Вассерман</a:t>
            </a:r>
            <a:r>
              <a:rPr lang="ru-RU" sz="1600" dirty="0"/>
              <a:t>, М.В. Катышева, 1997).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При проведении эксперимента учитывались: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Время выполнения 1-й горизонтальной половины таблицы (t</a:t>
            </a:r>
            <a:r>
              <a:rPr lang="ru-RU" sz="1600" baseline="-25000" dirty="0"/>
              <a:t>1</a:t>
            </a:r>
            <a:r>
              <a:rPr lang="ru-RU" sz="1600" dirty="0"/>
              <a:t>);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Общее время выполнения задания (Т);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Время выполнения 2-й половины таблицы (t</a:t>
            </a:r>
            <a:r>
              <a:rPr lang="ru-RU" sz="1600" baseline="-25000" dirty="0"/>
              <a:t>2</a:t>
            </a:r>
            <a:r>
              <a:rPr lang="ru-RU" sz="1600" dirty="0"/>
              <a:t>=Т- t</a:t>
            </a:r>
            <a:r>
              <a:rPr lang="ru-RU" sz="1600" baseline="-25000" dirty="0"/>
              <a:t>1</a:t>
            </a:r>
            <a:r>
              <a:rPr lang="ru-RU" sz="1600" dirty="0"/>
              <a:t>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/>
              <a:t>Определение «индекса» утомляемости (ИУ) проводилось по формуле:  ИУ</a:t>
            </a:r>
            <a:r>
              <a:rPr lang="en-US" sz="1600" dirty="0"/>
              <a:t> </a:t>
            </a:r>
            <a:r>
              <a:rPr lang="ru-RU" sz="1600" dirty="0"/>
              <a:t>=</a:t>
            </a:r>
            <a:r>
              <a:rPr lang="en-US" sz="1600" dirty="0"/>
              <a:t> t1</a:t>
            </a:r>
            <a:r>
              <a:rPr lang="ru-RU" sz="1600" dirty="0"/>
              <a:t> </a:t>
            </a:r>
            <a:r>
              <a:rPr lang="en-US" sz="1600" dirty="0"/>
              <a:t>/ t2</a:t>
            </a:r>
            <a:endParaRPr lang="ru-RU" sz="16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Чем ИУ меньше единицы, тем больше была вероятность повышенной утомляемости испытуемого, снижения уровня активного внимания и работоспособности. Если ИУ был выше или близкий к единице, можно было говорить о нормальной или повышенной психической активности. При неблагоприятно протекающей адаптации индекс утомляемости (ИУ) варьировал в пределах меньше единицы.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75" y="2721447"/>
            <a:ext cx="3335337" cy="2501502"/>
          </a:xfrm>
        </p:spPr>
      </p:pic>
    </p:spTree>
    <p:extLst>
      <p:ext uri="{BB962C8B-B14F-4D97-AF65-F5344CB8AC3E}">
        <p14:creationId xmlns:p14="http://schemas.microsoft.com/office/powerpoint/2010/main" val="123564999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018" y="137160"/>
            <a:ext cx="8360228" cy="14859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РАСЧЕТА УМСТВЕННОЙ РАБОТОСПОСОБНОСТИ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8" y="2430904"/>
            <a:ext cx="2271439" cy="266457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7783" y="1528354"/>
            <a:ext cx="5512526" cy="5199016"/>
          </a:xfrm>
        </p:spPr>
        <p:txBody>
          <a:bodyPr>
            <a:normAutofit/>
          </a:bodyPr>
          <a:lstStyle/>
          <a:p>
            <a:r>
              <a:rPr lang="ru-RU" dirty="0"/>
              <a:t>При анализе выполнения корректурной пробы учитывались также факторы функциональной асимметрии внимания (АВ). С этой целью подсчитывалось количество ошибочно зачеркнутых или пропущенных цифр в правой и левой половинах таблицы. Вычисление коэффициента АВ проводилось по формуле: КАВ= , где М</a:t>
            </a:r>
            <a:r>
              <a:rPr lang="ru-RU" baseline="-25000" dirty="0"/>
              <a:t>1 </a:t>
            </a:r>
            <a:r>
              <a:rPr lang="ru-RU" dirty="0"/>
              <a:t>− количество ошибок в правой половине таблицы, М</a:t>
            </a:r>
            <a:r>
              <a:rPr lang="ru-RU" baseline="-25000" dirty="0"/>
              <a:t>2 </a:t>
            </a:r>
            <a:r>
              <a:rPr lang="ru-RU" dirty="0"/>
              <a:t>− в левой. </a:t>
            </a:r>
          </a:p>
          <a:p>
            <a:r>
              <a:rPr lang="ru-RU" dirty="0"/>
              <a:t>Существенное значение имело также распределение ошибок в течение опыта. Учитывалось, равномерно ли они встречались по всей таблице, или наблюдались преимущественно в конце исследования в связи с истощаемостью.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36051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10D8-5B52-44BE-BF04-F7FB6E97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38" y="143147"/>
            <a:ext cx="7200900" cy="12545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ТЕМПА ПСИХИЧЕСКОЙ ДЕЯТЕЛЬНОСТИ ПО РЕЗУЛЬТАТАМ ПРОБЫ АМАТУНИ (с)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F303AD4-7869-49D4-92CC-6F7733255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352641"/>
              </p:ext>
            </p:extLst>
          </p:nvPr>
        </p:nvGraphicFramePr>
        <p:xfrm>
          <a:off x="906988" y="1502609"/>
          <a:ext cx="8009283" cy="385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06286" y="5507166"/>
            <a:ext cx="650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Коренное население, </a:t>
            </a:r>
            <a:r>
              <a:rPr lang="en-US" b="1" dirty="0"/>
              <a:t>n</a:t>
            </a:r>
            <a:r>
              <a:rPr lang="ru-RU" b="1" dirty="0"/>
              <a:t> = 219; некоренное население, </a:t>
            </a:r>
            <a:r>
              <a:rPr lang="en-US" b="1" dirty="0"/>
              <a:t>n</a:t>
            </a:r>
            <a:r>
              <a:rPr lang="ru-RU" b="1" dirty="0"/>
              <a:t> = 155</a:t>
            </a:r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4911630" y="3805641"/>
            <a:ext cx="484632" cy="6792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6299125" y="3979812"/>
            <a:ext cx="484632" cy="6792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5394" y="5995852"/>
            <a:ext cx="8288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 коренного населения темп психической деятельности достоверно коррелирует </a:t>
            </a:r>
          </a:p>
          <a:p>
            <a:pPr algn="ctr"/>
            <a:r>
              <a:rPr lang="ru-RU" dirty="0"/>
              <a:t>с возрастом (</a:t>
            </a:r>
            <a:r>
              <a:rPr lang="en-US" dirty="0"/>
              <a:t>r</a:t>
            </a:r>
            <a:r>
              <a:rPr lang="ru-RU" dirty="0"/>
              <a:t>=0,9), у некоренного – с северным стажем (</a:t>
            </a:r>
            <a:r>
              <a:rPr lang="en-US" dirty="0"/>
              <a:t>r</a:t>
            </a:r>
            <a:r>
              <a:rPr lang="ru-RU" dirty="0"/>
              <a:t>=0,6).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45051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AB4A53-D17E-4159-B341-7253E88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102704"/>
            <a:ext cx="8507896" cy="14859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УМСТВЕННОЙ РАБОТОСПОСОБНОСТИ У НАСЕЛЕНИЯ СЕВЕРНОГО РЕГИОНА (с)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76D3F73E-5300-46CA-8959-B1787807626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1694381"/>
              </p:ext>
            </p:extLst>
          </p:nvPr>
        </p:nvGraphicFramePr>
        <p:xfrm>
          <a:off x="1028700" y="2286000"/>
          <a:ext cx="3335338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923EB37B-9E4B-4DAF-8C30-9D5D2D57679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47947862"/>
              </p:ext>
            </p:extLst>
          </p:nvPr>
        </p:nvGraphicFramePr>
        <p:xfrm>
          <a:off x="4894263" y="2286000"/>
          <a:ext cx="3335337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трелка вниз 1"/>
          <p:cNvSpPr/>
          <p:nvPr/>
        </p:nvSpPr>
        <p:spPr>
          <a:xfrm flipV="1">
            <a:off x="1544491" y="4733363"/>
            <a:ext cx="138312" cy="252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699" y="1761700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Коренное население, </a:t>
            </a:r>
            <a:r>
              <a:rPr lang="en-US" b="1" dirty="0"/>
              <a:t>n</a:t>
            </a:r>
            <a:r>
              <a:rPr lang="ru-RU" b="1" dirty="0"/>
              <a:t> = 219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28755" y="1772977"/>
            <a:ext cx="355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Некоренное население, </a:t>
            </a:r>
            <a:r>
              <a:rPr lang="en-US" b="1" dirty="0"/>
              <a:t>n</a:t>
            </a:r>
            <a:r>
              <a:rPr lang="ru-RU" b="1" dirty="0"/>
              <a:t> = 155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6033420">
            <a:off x="1589621" y="4756917"/>
            <a:ext cx="486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.001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2135636" y="4582364"/>
            <a:ext cx="486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.001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604168" y="4756916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.05</a:t>
            </a:r>
          </a:p>
        </p:txBody>
      </p:sp>
    </p:spTree>
    <p:extLst>
      <p:ext uri="{BB962C8B-B14F-4D97-AF65-F5344CB8AC3E}">
        <p14:creationId xmlns:p14="http://schemas.microsoft.com/office/powerpoint/2010/main" val="380599330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163286"/>
            <a:ext cx="8477794" cy="14303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РАСПРЕДЕЛЕНИЯ ЛИЦ С ВЫСОКИМ ИНДЕКСОМ УТОМЛЯЕМОСТИ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(ЭТНИЧЕСКИЙ СРЕЗ, %)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6264449"/>
              </p:ext>
            </p:extLst>
          </p:nvPr>
        </p:nvGraphicFramePr>
        <p:xfrm>
          <a:off x="466996" y="2246811"/>
          <a:ext cx="4353198" cy="4075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0223630"/>
              </p:ext>
            </p:extLst>
          </p:nvPr>
        </p:nvGraphicFramePr>
        <p:xfrm>
          <a:off x="4976949" y="2259874"/>
          <a:ext cx="4167051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4355" y="168332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ненцы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0594" y="1711235"/>
            <a:ext cx="9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славяне</a:t>
            </a:r>
          </a:p>
        </p:txBody>
      </p:sp>
    </p:spTree>
    <p:extLst>
      <p:ext uri="{BB962C8B-B14F-4D97-AF65-F5344CB8AC3E}">
        <p14:creationId xmlns:p14="http://schemas.microsoft.com/office/powerpoint/2010/main" val="239337960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33994"/>
          </a:xfrm>
        </p:spPr>
        <p:txBody>
          <a:bodyPr/>
          <a:lstStyle/>
          <a:p>
            <a:r>
              <a:rPr lang="ru-RU" b="1" dirty="0"/>
              <a:t>Актуальность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574" y="1449977"/>
            <a:ext cx="7893232" cy="527739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Арктике проживает около 250 тыс. представителей коренных малочисленных народов Севера (КМНС) от Кольского полуострова до Дальнего Востока. Промышленно-транспортное освоение арктических территорий создаёт угрозу сокращения традиционных отраслей хозяйства (оленеводству, рыболовству, охоте), а следовательно, ведёт к снижению уровня жизни этносов.</a:t>
            </a:r>
          </a:p>
          <a:p>
            <a:r>
              <a:rPr lang="ru-RU" dirty="0"/>
              <a:t>«Северный человек» - человек социокультурной типологии арктической идентичности. Исследователями выделено два основных типа. Первый: коренное население – малочисленные народы (КМНС) и старожилы. Второй: пришлое население с первым поколением мигрантов и </a:t>
            </a:r>
            <a:r>
              <a:rPr lang="ru-RU" dirty="0" err="1"/>
              <a:t>вахтовиков</a:t>
            </a:r>
            <a:r>
              <a:rPr lang="ru-RU" dirty="0"/>
              <a:t> (</a:t>
            </a:r>
            <a:r>
              <a:rPr lang="ru-RU" dirty="0" err="1"/>
              <a:t>Дрегало</a:t>
            </a:r>
            <a:r>
              <a:rPr lang="ru-RU" dirty="0"/>
              <a:t> А.А. и </a:t>
            </a:r>
            <a:r>
              <a:rPr lang="ru-RU" dirty="0" err="1"/>
              <a:t>соавт</a:t>
            </a:r>
            <a:r>
              <a:rPr lang="ru-RU" dirty="0"/>
              <a:t>., 2017).  </a:t>
            </a:r>
          </a:p>
          <a:p>
            <a:r>
              <a:rPr lang="ru-RU" dirty="0"/>
              <a:t>Философское толкование северного арктического человека представлено в работах Ю.Ф. Лукина (2017). </a:t>
            </a:r>
          </a:p>
          <a:p>
            <a:r>
              <a:rPr lang="ru-RU" dirty="0"/>
              <a:t>Установлена тенденция исчезновения языков малочисленных народов, даже при увеличении их численности. Так, количество ненцев за 1926 - 2010 гг. возросло в 2,4 раза и составило 44 640 человек. А по переписи 2010 г. владеют ненецким языком менее половины – 19 567 ненцев (Лукин Ю.Ф., 2013).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70964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804" y="401491"/>
            <a:ext cx="7200900" cy="95089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ПРОФИЛЕЙ АСИММЕТРИИ ВНИМАНИЯ У КОРЕННОГО НАСЕЛЕНИЯ (%)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92171"/>
              </p:ext>
            </p:extLst>
          </p:nvPr>
        </p:nvGraphicFramePr>
        <p:xfrm>
          <a:off x="967227" y="1640541"/>
          <a:ext cx="7485209" cy="424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4722" y="6085755"/>
            <a:ext cx="844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Возрастные группы обозначены Х1 – 16-19 лет,  Х2 – 20-29 лет,  Х3 – 30-39 лет, Х4 - 40-49 лет, Х5 – 50-59 лет</a:t>
            </a:r>
          </a:p>
        </p:txBody>
      </p:sp>
    </p:spTree>
    <p:extLst>
      <p:ext uri="{BB962C8B-B14F-4D97-AF65-F5344CB8AC3E}">
        <p14:creationId xmlns:p14="http://schemas.microsoft.com/office/powerpoint/2010/main" val="95835652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CF5A2E5-16F6-4A0F-B12B-5E318625C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ДЕПРЕССИИ У НАСЕЛЕНИЯ СЕВЕРА (БАЛЛЫ)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17A3D862-20CA-4EBA-B417-D7965A39A4D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6037545"/>
              </p:ext>
            </p:extLst>
          </p:nvPr>
        </p:nvGraphicFramePr>
        <p:xfrm>
          <a:off x="1028700" y="2286000"/>
          <a:ext cx="3335338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2E9551-B306-4E81-8F26-F92A342138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825949"/>
            <a:ext cx="3335337" cy="25015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688F0-7CE1-48C4-8C89-FD8CE917768A}"/>
              </a:ext>
            </a:extLst>
          </p:cNvPr>
          <p:cNvSpPr txBox="1"/>
          <p:nvPr/>
        </p:nvSpPr>
        <p:spPr>
          <a:xfrm>
            <a:off x="1306286" y="2071592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2">
                    <a:lumMod val="75000"/>
                  </a:schemeClr>
                </a:solidFill>
              </a:rPr>
              <a:t>ненцы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34677D-4530-49B4-A774-43168F32BA9E}"/>
              </a:ext>
            </a:extLst>
          </p:cNvPr>
          <p:cNvSpPr txBox="1"/>
          <p:nvPr/>
        </p:nvSpPr>
        <p:spPr>
          <a:xfrm>
            <a:off x="1049547" y="5988706"/>
            <a:ext cx="348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ненцы </a:t>
            </a:r>
            <a:r>
              <a:rPr lang="en-US" b="1" dirty="0"/>
              <a:t>n</a:t>
            </a:r>
            <a:r>
              <a:rPr lang="ru-RU" b="1" dirty="0"/>
              <a:t> </a:t>
            </a:r>
            <a:r>
              <a:rPr lang="en-US" b="1" dirty="0"/>
              <a:t>=</a:t>
            </a:r>
            <a:r>
              <a:rPr lang="ru-RU" b="1" dirty="0"/>
              <a:t> </a:t>
            </a:r>
            <a:r>
              <a:rPr lang="en-US" b="1" dirty="0"/>
              <a:t>227</a:t>
            </a:r>
            <a:r>
              <a:rPr lang="ru-RU" b="1" dirty="0"/>
              <a:t>; славяне </a:t>
            </a:r>
            <a:r>
              <a:rPr lang="en-US" b="1" dirty="0"/>
              <a:t>n</a:t>
            </a:r>
            <a:r>
              <a:rPr lang="ru-RU" b="1" dirty="0"/>
              <a:t> </a:t>
            </a:r>
            <a:r>
              <a:rPr lang="en-US" b="1" dirty="0"/>
              <a:t>=</a:t>
            </a:r>
            <a:r>
              <a:rPr lang="ru-RU" b="1" dirty="0"/>
              <a:t> 7</a:t>
            </a:r>
            <a:r>
              <a:rPr lang="en-US" b="1" dirty="0"/>
              <a:t>2</a:t>
            </a:r>
            <a:r>
              <a:rPr lang="ru-RU" b="1" dirty="0"/>
              <a:t>3 </a:t>
            </a:r>
          </a:p>
        </p:txBody>
      </p:sp>
      <p:sp>
        <p:nvSpPr>
          <p:cNvPr id="2" name="TextBox 1"/>
          <p:cNvSpPr txBox="1"/>
          <p:nvPr/>
        </p:nvSpPr>
        <p:spPr>
          <a:xfrm rot="10800000">
            <a:off x="1483578" y="3103153"/>
            <a:ext cx="400110" cy="8773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sz="1400" b="1" dirty="0"/>
              <a:t>р = 0.001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858555" y="3540034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р = 0.009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460737" y="3552676"/>
            <a:ext cx="819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р</a:t>
            </a:r>
            <a:r>
              <a:rPr lang="en-US" sz="1200" b="1" dirty="0"/>
              <a:t> = </a:t>
            </a:r>
            <a:r>
              <a:rPr lang="ru-RU" sz="1200" b="1" dirty="0"/>
              <a:t>0.010</a:t>
            </a:r>
          </a:p>
        </p:txBody>
      </p:sp>
    </p:spTree>
    <p:extLst>
      <p:ext uri="{BB962C8B-B14F-4D97-AF65-F5344CB8AC3E}">
        <p14:creationId xmlns:p14="http://schemas.microsoft.com/office/powerpoint/2010/main" val="139618548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Распространенность депрессии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3143" y="2286000"/>
            <a:ext cx="4493623" cy="419317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Развернутая депрессия  - 9,7%.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Женщины - 12%.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Max</a:t>
            </a:r>
            <a:endParaRPr lang="ru-RU" sz="3200" b="1" dirty="0"/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/>
              <a:t>30-39 лет - 15,9%.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/>
              <a:t>Мужчины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/>
              <a:t>30-39 лет - 10%.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3200" b="1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06" y="2286000"/>
            <a:ext cx="2686050" cy="3581400"/>
          </a:xfrm>
        </p:spPr>
      </p:pic>
    </p:spTree>
    <p:extLst>
      <p:ext uri="{BB962C8B-B14F-4D97-AF65-F5344CB8AC3E}">
        <p14:creationId xmlns:p14="http://schemas.microsoft.com/office/powerpoint/2010/main" val="415801501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785D2-F347-426E-84A8-CC0C5EB4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92" y="385355"/>
            <a:ext cx="7200900" cy="14859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жизни коренных малочисленных народов Севера</a:t>
            </a:r>
            <a:endParaRPr lang="ru-RU" sz="36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1511279-2968-4299-A8CD-0EBCC148C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3809" y="2286000"/>
            <a:ext cx="2865120" cy="35814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96BE4D-3B19-4170-8F73-11048236EF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825949"/>
            <a:ext cx="3335337" cy="25015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53F57-3E0B-4C0D-B1B3-838D672FBFAB}"/>
              </a:ext>
            </a:extLst>
          </p:cNvPr>
          <p:cNvSpPr txBox="1"/>
          <p:nvPr/>
        </p:nvSpPr>
        <p:spPr>
          <a:xfrm>
            <a:off x="755374" y="5958979"/>
            <a:ext cx="8685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Соотношение мужчин и женщин с депрессией: коренное население Арктики – 1:6,5;</a:t>
            </a:r>
          </a:p>
          <a:p>
            <a:r>
              <a:rPr lang="ru-RU" b="1" dirty="0"/>
              <a:t>Некоренное население 1:5,5; Центральная Россия 1:2,2</a:t>
            </a:r>
          </a:p>
        </p:txBody>
      </p:sp>
    </p:spTree>
    <p:extLst>
      <p:ext uri="{BB962C8B-B14F-4D97-AF65-F5344CB8AC3E}">
        <p14:creationId xmlns:p14="http://schemas.microsoft.com/office/powerpoint/2010/main" val="354245027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826" y="228600"/>
            <a:ext cx="7200900" cy="11821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стресса у коренного населения (ус. ед.)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632653"/>
              </p:ext>
            </p:extLst>
          </p:nvPr>
        </p:nvGraphicFramePr>
        <p:xfrm>
          <a:off x="1028700" y="1619794"/>
          <a:ext cx="7840980" cy="424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7017" y="5921607"/>
            <a:ext cx="839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Условные обозначения: Х1 - 1996 год, </a:t>
            </a:r>
            <a:r>
              <a:rPr lang="en-US" dirty="0"/>
              <a:t>n</a:t>
            </a:r>
            <a:r>
              <a:rPr lang="ru-RU" dirty="0"/>
              <a:t>=137; Х2 - 2002 год, </a:t>
            </a:r>
            <a:r>
              <a:rPr lang="en-US" dirty="0"/>
              <a:t>n</a:t>
            </a:r>
            <a:r>
              <a:rPr lang="ru-RU" dirty="0"/>
              <a:t>=121; Х3 - 2003 год, </a:t>
            </a:r>
            <a:r>
              <a:rPr lang="en-US" dirty="0"/>
              <a:t>n</a:t>
            </a:r>
            <a:r>
              <a:rPr lang="ru-RU" dirty="0"/>
              <a:t>=64; Х4 - 2004 год, </a:t>
            </a:r>
            <a:r>
              <a:rPr lang="en-US" dirty="0"/>
              <a:t>n</a:t>
            </a:r>
            <a:r>
              <a:rPr lang="ru-RU" dirty="0"/>
              <a:t>=216; Х5 - 2006 год, </a:t>
            </a:r>
            <a:r>
              <a:rPr lang="en-US" dirty="0"/>
              <a:t>n</a:t>
            </a:r>
            <a:r>
              <a:rPr lang="ru-RU" dirty="0"/>
              <a:t>=75; Х6 - 2011 год, </a:t>
            </a:r>
            <a:r>
              <a:rPr lang="en-US" dirty="0"/>
              <a:t>n</a:t>
            </a:r>
            <a:r>
              <a:rPr lang="ru-RU" dirty="0"/>
              <a:t>=308</a:t>
            </a:r>
          </a:p>
        </p:txBody>
      </p:sp>
    </p:spTree>
    <p:extLst>
      <p:ext uri="{BB962C8B-B14F-4D97-AF65-F5344CB8AC3E}">
        <p14:creationId xmlns:p14="http://schemas.microsoft.com/office/powerpoint/2010/main" val="9731222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2CCB6-4A3F-464B-9ED7-EC8A6D3E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48478"/>
            <a:ext cx="7200900" cy="11562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стресса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(шкала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Reeder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баллы)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12ED5E1-4302-4F1F-82AF-62276DE2DB0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1404730"/>
          <a:ext cx="7200900" cy="446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7AEA16-AF09-4AAC-B258-12EA4D91F237}"/>
              </a:ext>
            </a:extLst>
          </p:cNvPr>
          <p:cNvSpPr txBox="1"/>
          <p:nvPr/>
        </p:nvSpPr>
        <p:spPr>
          <a:xfrm>
            <a:off x="1669109" y="6240190"/>
            <a:ext cx="410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Оба пола, ненцы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=435, ханты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=103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BB383C0E-3A15-417F-81C2-4FB86B67D1FB}"/>
              </a:ext>
            </a:extLst>
          </p:cNvPr>
          <p:cNvSpPr/>
          <p:nvPr/>
        </p:nvSpPr>
        <p:spPr>
          <a:xfrm rot="10800000">
            <a:off x="3688077" y="3195000"/>
            <a:ext cx="252000" cy="468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4989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64A9513-43F7-4CB1-9B17-A6109CE1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стресса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(шкала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Reeder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баллы)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479B68A4-42E4-4C25-88FC-D42E22D5782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2135116"/>
              </p:ext>
            </p:extLst>
          </p:nvPr>
        </p:nvGraphicFramePr>
        <p:xfrm>
          <a:off x="1028700" y="2286000"/>
          <a:ext cx="3335338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89D0F265-6BC4-4E37-8911-91D38ABBAA9D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894263" y="2286000"/>
          <a:ext cx="3335337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1F772CA-8406-4E84-8457-104D16238CD1}"/>
              </a:ext>
            </a:extLst>
          </p:cNvPr>
          <p:cNvSpPr txBox="1"/>
          <p:nvPr/>
        </p:nvSpPr>
        <p:spPr>
          <a:xfrm>
            <a:off x="2520097" y="2286000"/>
            <a:ext cx="184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мужчины,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n=120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5FD4C-1B33-4F56-AA65-82F39C7718DA}"/>
              </a:ext>
            </a:extLst>
          </p:cNvPr>
          <p:cNvSpPr txBox="1"/>
          <p:nvPr/>
        </p:nvSpPr>
        <p:spPr>
          <a:xfrm>
            <a:off x="520976" y="5966841"/>
            <a:ext cx="8507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ru-RU" sz="1400" dirty="0"/>
              <a:t>. Пожалуй, я человек нервный;</a:t>
            </a:r>
            <a:r>
              <a:rPr lang="en-US" sz="1400" dirty="0"/>
              <a:t> II</a:t>
            </a:r>
            <a:r>
              <a:rPr lang="ru-RU" sz="1400" dirty="0"/>
              <a:t>. Я очень беспокоюсь о своей работе;</a:t>
            </a:r>
            <a:r>
              <a:rPr lang="en-US" sz="1400" dirty="0"/>
              <a:t> III</a:t>
            </a:r>
            <a:r>
              <a:rPr lang="ru-RU" sz="1400" dirty="0"/>
              <a:t>. Я часто ощущаю нервное напряжение;</a:t>
            </a:r>
            <a:r>
              <a:rPr lang="en-US" sz="1400" dirty="0"/>
              <a:t> IV</a:t>
            </a:r>
            <a:r>
              <a:rPr lang="ru-RU" sz="1400" dirty="0"/>
              <a:t>. Моя повседневная деятельность вызывает большое напряжение;</a:t>
            </a:r>
            <a:r>
              <a:rPr lang="en-US" sz="1400" dirty="0"/>
              <a:t> V</a:t>
            </a:r>
            <a:r>
              <a:rPr lang="ru-RU" sz="1400" dirty="0"/>
              <a:t>. Общаясь с людьми, я часто ощущаю нервное напряжение;</a:t>
            </a:r>
            <a:r>
              <a:rPr lang="en-US" sz="1400" dirty="0"/>
              <a:t> VI</a:t>
            </a:r>
            <a:r>
              <a:rPr lang="ru-RU" sz="1400" dirty="0"/>
              <a:t>. К концу дня я совершенно истощен физически и психически;</a:t>
            </a:r>
            <a:r>
              <a:rPr lang="en-US" sz="1400" dirty="0"/>
              <a:t> VII</a:t>
            </a:r>
            <a:r>
              <a:rPr lang="ru-RU" sz="1400" dirty="0"/>
              <a:t>. В моей семье часто возникают напряженные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43972898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C3AF3-2EFC-408B-9A93-081EAFE7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92" y="247649"/>
            <a:ext cx="7200900" cy="1485900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стресса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(шкала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Reeder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баллы)</a:t>
            </a:r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8961642-4679-4B8E-BE2B-59F520125E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3229865"/>
              </p:ext>
            </p:extLst>
          </p:nvPr>
        </p:nvGraphicFramePr>
        <p:xfrm>
          <a:off x="1028700" y="2286000"/>
          <a:ext cx="3335338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AD94CB33-5F62-4D8D-AA1A-F84E8B0F49B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5649218"/>
              </p:ext>
            </p:extLst>
          </p:nvPr>
        </p:nvGraphicFramePr>
        <p:xfrm>
          <a:off x="4894263" y="2286000"/>
          <a:ext cx="3335337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C45168-6CBC-411B-A6D7-393C08ED75E3}"/>
              </a:ext>
            </a:extLst>
          </p:cNvPr>
          <p:cNvSpPr txBox="1"/>
          <p:nvPr/>
        </p:nvSpPr>
        <p:spPr>
          <a:xfrm>
            <a:off x="2305878" y="2286000"/>
            <a:ext cx="27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ненцы,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n=435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315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12C5F-B2DB-4E13-9080-3FE2A334957D}"/>
              </a:ext>
            </a:extLst>
          </p:cNvPr>
          <p:cNvSpPr txBox="1"/>
          <p:nvPr/>
        </p:nvSpPr>
        <p:spPr>
          <a:xfrm>
            <a:off x="516836" y="5980837"/>
            <a:ext cx="852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ru-RU" sz="1400" dirty="0"/>
              <a:t>. Пожалуй, я человек нервный;</a:t>
            </a:r>
            <a:r>
              <a:rPr lang="en-US" sz="1400" dirty="0"/>
              <a:t> II</a:t>
            </a:r>
            <a:r>
              <a:rPr lang="ru-RU" sz="1400" dirty="0"/>
              <a:t>. Я очень беспокоюсь о своей работе;</a:t>
            </a:r>
            <a:r>
              <a:rPr lang="en-US" sz="1400" dirty="0"/>
              <a:t> III</a:t>
            </a:r>
            <a:r>
              <a:rPr lang="ru-RU" sz="1400" dirty="0"/>
              <a:t>. Я часто ощущаю нервное напряжение;</a:t>
            </a:r>
            <a:r>
              <a:rPr lang="en-US" sz="1400" dirty="0"/>
              <a:t> IV</a:t>
            </a:r>
            <a:r>
              <a:rPr lang="ru-RU" sz="1400" dirty="0"/>
              <a:t>. Моя повседневная деятельность вызывает большое напряжение;</a:t>
            </a:r>
            <a:r>
              <a:rPr lang="en-US" sz="1400" dirty="0"/>
              <a:t> V</a:t>
            </a:r>
            <a:r>
              <a:rPr lang="ru-RU" sz="1400" dirty="0"/>
              <a:t>. Общаясь с людьми, я часто ощущаю нервное напряжение;</a:t>
            </a:r>
            <a:r>
              <a:rPr lang="en-US" sz="1400" dirty="0"/>
              <a:t> VI</a:t>
            </a:r>
            <a:r>
              <a:rPr lang="ru-RU" sz="1400" dirty="0"/>
              <a:t>. К концу дня я совершенно истощен физически и психически;</a:t>
            </a:r>
            <a:r>
              <a:rPr lang="en-US" sz="1400" dirty="0"/>
              <a:t> VII</a:t>
            </a:r>
            <a:r>
              <a:rPr lang="ru-RU" sz="1400" dirty="0"/>
              <a:t>. В моей семье часто возникают напряженные отношения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F15E3F4-EDFD-48C1-A299-4F26F72243E6}"/>
              </a:ext>
            </a:extLst>
          </p:cNvPr>
          <p:cNvCxnSpPr/>
          <p:nvPr/>
        </p:nvCxnSpPr>
        <p:spPr>
          <a:xfrm>
            <a:off x="1537252" y="417443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F59BF777-E89C-4042-B119-B4F9FF991114}"/>
              </a:ext>
            </a:extLst>
          </p:cNvPr>
          <p:cNvSpPr/>
          <p:nvPr/>
        </p:nvSpPr>
        <p:spPr>
          <a:xfrm rot="10800000">
            <a:off x="1524535" y="3670852"/>
            <a:ext cx="180000" cy="742122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2E3BD-38EA-4424-B268-51B5BA506FFF}"/>
              </a:ext>
            </a:extLst>
          </p:cNvPr>
          <p:cNvSpPr txBox="1"/>
          <p:nvPr/>
        </p:nvSpPr>
        <p:spPr>
          <a:xfrm>
            <a:off x="6255026" y="2286000"/>
            <a:ext cx="236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ханты,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103;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787650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50DA65-0DEF-405D-BDDA-9DE33C12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жизни коренных малочисленных народов Севера</a:t>
            </a:r>
            <a:endParaRPr lang="ru-RU" sz="36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232818C-E5B8-4188-8BB8-C4FC2F019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8700" y="2742565"/>
            <a:ext cx="3335338" cy="266827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DAA465B-4FB0-4E0F-8608-C7F5C11D23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9371" y="2286000"/>
            <a:ext cx="2865120" cy="3581400"/>
          </a:xfrm>
        </p:spPr>
      </p:pic>
    </p:spTree>
    <p:extLst>
      <p:ext uri="{BB962C8B-B14F-4D97-AF65-F5344CB8AC3E}">
        <p14:creationId xmlns:p14="http://schemas.microsoft.com/office/powerpoint/2010/main" val="93108722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EFF320C-5856-40C2-816A-98954694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07" y="211225"/>
            <a:ext cx="7200900" cy="14859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Корреляционная связь депрессии и социальных стрессов у ненцев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B5202AB-8C8E-45D7-B549-1A1A2B9063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13901"/>
              </p:ext>
            </p:extLst>
          </p:nvPr>
        </p:nvGraphicFramePr>
        <p:xfrm>
          <a:off x="1028698" y="1889245"/>
          <a:ext cx="7611717" cy="4360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7966">
                  <a:extLst>
                    <a:ext uri="{9D8B030D-6E8A-4147-A177-3AD203B41FA5}">
                      <a16:colId xmlns:a16="http://schemas.microsoft.com/office/drawing/2014/main" val="768943366"/>
                    </a:ext>
                  </a:extLst>
                </a:gridCol>
                <a:gridCol w="1484871">
                  <a:extLst>
                    <a:ext uri="{9D8B030D-6E8A-4147-A177-3AD203B41FA5}">
                      <a16:colId xmlns:a16="http://schemas.microsoft.com/office/drawing/2014/main" val="912381842"/>
                    </a:ext>
                  </a:extLst>
                </a:gridCol>
                <a:gridCol w="1498880">
                  <a:extLst>
                    <a:ext uri="{9D8B030D-6E8A-4147-A177-3AD203B41FA5}">
                      <a16:colId xmlns:a16="http://schemas.microsoft.com/office/drawing/2014/main" val="3067804557"/>
                    </a:ext>
                  </a:extLst>
                </a:gridCol>
              </a:tblGrid>
              <a:tr h="356335">
                <a:tc>
                  <a:txBody>
                    <a:bodyPr/>
                    <a:lstStyle/>
                    <a:p>
                      <a:r>
                        <a:rPr lang="ru-RU" sz="2400" dirty="0"/>
                        <a:t>Пространство стресса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Сила связи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 достоверности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41090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Личностные деформации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-0,250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40370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Стресс в профессиональной сфере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0,702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53784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Эмоциональный стресс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-0,330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514785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Социально-бытовой стресс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-0,203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680792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Стресс в коммуникативной сфере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-0,268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359576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Истощение жизненных сил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0,047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903411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Семейный стресс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-0,212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73379"/>
                  </a:ext>
                </a:extLst>
              </a:tr>
              <a:tr h="48223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Стресс общий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0,0001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560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1204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140" y="450669"/>
            <a:ext cx="7200900" cy="881743"/>
          </a:xfrm>
        </p:spPr>
        <p:txBody>
          <a:bodyPr/>
          <a:lstStyle/>
          <a:p>
            <a:r>
              <a:rPr lang="ru-RU" b="1" dirty="0"/>
              <a:t>Актуальность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699" y="1867989"/>
            <a:ext cx="7801791" cy="4336868"/>
          </a:xfrm>
        </p:spPr>
        <p:txBody>
          <a:bodyPr>
            <a:normAutofit/>
          </a:bodyPr>
          <a:lstStyle/>
          <a:p>
            <a:r>
              <a:rPr lang="ru-RU" dirty="0"/>
              <a:t>Самооценка материального положения жителей Ненецкого автономного округа, % (январь-февраль 2014 г., n=419) подтверждает ограниченные денежные возможности у ряда категорий населения нефтяного края (НАО). Так, 17% считают, что денег хватает только на приобретение продуктов, а 5% - что не хватает даже на питание (Говорова Н.В. и </a:t>
            </a:r>
            <a:r>
              <a:rPr lang="ru-RU" dirty="0" err="1"/>
              <a:t>соавт</a:t>
            </a:r>
            <a:r>
              <a:rPr lang="ru-RU" dirty="0"/>
              <a:t>., 2017).</a:t>
            </a:r>
          </a:p>
          <a:p>
            <a:r>
              <a:rPr lang="ru-RU" dirty="0"/>
              <a:t>Для проживающих в моноэтнических посёлках ненцев проблема бедности ещё более остра. В посёлке </a:t>
            </a:r>
            <a:r>
              <a:rPr lang="ru-RU" dirty="0" err="1"/>
              <a:t>Индига</a:t>
            </a:r>
            <a:r>
              <a:rPr lang="ru-RU" dirty="0"/>
              <a:t> приведённый показатель крайней бедности составляет 26,5%, </a:t>
            </a:r>
            <a:r>
              <a:rPr lang="ru-RU" dirty="0" err="1"/>
              <a:t>Нельмин</a:t>
            </a:r>
            <a:r>
              <a:rPr lang="ru-RU" dirty="0"/>
              <a:t> Нос – 27,8%, </a:t>
            </a:r>
            <a:r>
              <a:rPr lang="ru-RU" dirty="0" err="1"/>
              <a:t>Бугрино</a:t>
            </a:r>
            <a:r>
              <a:rPr lang="ru-RU" dirty="0"/>
              <a:t> (о. </a:t>
            </a:r>
            <a:r>
              <a:rPr lang="ru-RU" dirty="0" err="1"/>
              <a:t>Колгуев</a:t>
            </a:r>
            <a:r>
              <a:rPr lang="ru-RU" dirty="0"/>
              <a:t>) – 42,1%, Красное – 28,5%. Для сравнения: аналогичный показатель бедности в Нарьян-Маре составил 14,5% (</a:t>
            </a:r>
            <a:r>
              <a:rPr lang="ru-RU" dirty="0" err="1"/>
              <a:t>Дрегало</a:t>
            </a:r>
            <a:r>
              <a:rPr lang="ru-RU" dirty="0"/>
              <a:t> А.А., Ульяновский В.И., 2016).</a:t>
            </a:r>
          </a:p>
        </p:txBody>
      </p:sp>
    </p:spTree>
    <p:extLst>
      <p:ext uri="{BB962C8B-B14F-4D97-AF65-F5344CB8AC3E}">
        <p14:creationId xmlns:p14="http://schemas.microsoft.com/office/powerpoint/2010/main" val="162964785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2CB249AD-599E-42A4-A41B-141C7D09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22" y="33786"/>
            <a:ext cx="8399750" cy="10700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Корреляционная связь депрессии и социальных стрессов у ненцев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C2AC2C7-1385-4D3F-ADE5-FAECF9ACCC7D}"/>
              </a:ext>
            </a:extLst>
          </p:cNvPr>
          <p:cNvSpPr/>
          <p:nvPr/>
        </p:nvSpPr>
        <p:spPr>
          <a:xfrm>
            <a:off x="3812159" y="1740201"/>
            <a:ext cx="2160000" cy="216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Депрессия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E9AA809-D122-4121-A905-61AAB671CB59}"/>
              </a:ext>
            </a:extLst>
          </p:cNvPr>
          <p:cNvSpPr/>
          <p:nvPr/>
        </p:nvSpPr>
        <p:spPr>
          <a:xfrm>
            <a:off x="550988" y="1262752"/>
            <a:ext cx="1800000" cy="108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0C0C309-DE3B-42D4-A2C4-FA28A300799F}"/>
              </a:ext>
            </a:extLst>
          </p:cNvPr>
          <p:cNvSpPr/>
          <p:nvPr/>
        </p:nvSpPr>
        <p:spPr>
          <a:xfrm>
            <a:off x="550988" y="4519473"/>
            <a:ext cx="1800000" cy="108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1E49BC3-DD8B-4E8E-AE65-45B6B663AE5C}"/>
              </a:ext>
            </a:extLst>
          </p:cNvPr>
          <p:cNvSpPr/>
          <p:nvPr/>
        </p:nvSpPr>
        <p:spPr>
          <a:xfrm>
            <a:off x="4246783" y="5451026"/>
            <a:ext cx="1800000" cy="108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Семейные стрессы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398CB58-A4C0-4A81-842F-0C043BDCBA3B}"/>
              </a:ext>
            </a:extLst>
          </p:cNvPr>
          <p:cNvSpPr/>
          <p:nvPr/>
        </p:nvSpPr>
        <p:spPr>
          <a:xfrm>
            <a:off x="7311731" y="4552815"/>
            <a:ext cx="1800000" cy="108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стрессы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F8EEEDA-C20B-4C02-978F-2426B8B4902E}"/>
              </a:ext>
            </a:extLst>
          </p:cNvPr>
          <p:cNvSpPr/>
          <p:nvPr/>
        </p:nvSpPr>
        <p:spPr>
          <a:xfrm>
            <a:off x="7344000" y="1419111"/>
            <a:ext cx="1800000" cy="108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E832D-833A-4176-BCFD-90415A65C9F0}"/>
              </a:ext>
            </a:extLst>
          </p:cNvPr>
          <p:cNvSpPr txBox="1"/>
          <p:nvPr/>
        </p:nvSpPr>
        <p:spPr>
          <a:xfrm>
            <a:off x="827308" y="1479586"/>
            <a:ext cx="124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Рабочие стрессы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72ECC-E5B0-4702-A5F3-9C910CE4E460}"/>
              </a:ext>
            </a:extLst>
          </p:cNvPr>
          <p:cNvSpPr txBox="1"/>
          <p:nvPr/>
        </p:nvSpPr>
        <p:spPr>
          <a:xfrm>
            <a:off x="661027" y="4686850"/>
            <a:ext cx="157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Эмоциональные стрессы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F27247-3F08-486F-BE39-9A62BE157663}"/>
              </a:ext>
            </a:extLst>
          </p:cNvPr>
          <p:cNvSpPr txBox="1"/>
          <p:nvPr/>
        </p:nvSpPr>
        <p:spPr>
          <a:xfrm>
            <a:off x="7848850" y="1657695"/>
            <a:ext cx="159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Бытовые стрессы</a:t>
            </a:r>
          </a:p>
        </p:txBody>
      </p:sp>
      <p:sp>
        <p:nvSpPr>
          <p:cNvPr id="25" name="Стрелка: вверх-вниз 24">
            <a:extLst>
              <a:ext uri="{FF2B5EF4-FFF2-40B4-BE49-F238E27FC236}">
                <a16:creationId xmlns:a16="http://schemas.microsoft.com/office/drawing/2014/main" id="{454B5910-00E0-4800-B8D4-96A9A8FCF6B2}"/>
              </a:ext>
            </a:extLst>
          </p:cNvPr>
          <p:cNvSpPr/>
          <p:nvPr/>
        </p:nvSpPr>
        <p:spPr>
          <a:xfrm rot="17371817">
            <a:off x="2880038" y="1099769"/>
            <a:ext cx="720000" cy="1980000"/>
          </a:xfrm>
          <a:prstGeom prst="up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трелка: вверх-вниз 25">
            <a:extLst>
              <a:ext uri="{FF2B5EF4-FFF2-40B4-BE49-F238E27FC236}">
                <a16:creationId xmlns:a16="http://schemas.microsoft.com/office/drawing/2014/main" id="{B3833ED0-9AD1-4041-A9D8-D2BCBE2900FE}"/>
              </a:ext>
            </a:extLst>
          </p:cNvPr>
          <p:cNvSpPr/>
          <p:nvPr/>
        </p:nvSpPr>
        <p:spPr>
          <a:xfrm rot="13888845">
            <a:off x="3114078" y="3562812"/>
            <a:ext cx="720000" cy="1980000"/>
          </a:xfrm>
          <a:prstGeom prst="up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: вверх-вниз 26">
            <a:extLst>
              <a:ext uri="{FF2B5EF4-FFF2-40B4-BE49-F238E27FC236}">
                <a16:creationId xmlns:a16="http://schemas.microsoft.com/office/drawing/2014/main" id="{6859E9E8-5FD0-46D1-83D2-D95F2209A3C0}"/>
              </a:ext>
            </a:extLst>
          </p:cNvPr>
          <p:cNvSpPr/>
          <p:nvPr/>
        </p:nvSpPr>
        <p:spPr>
          <a:xfrm rot="14147945">
            <a:off x="2747961" y="2984815"/>
            <a:ext cx="720000" cy="1980000"/>
          </a:xfrm>
          <a:prstGeom prst="up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94E539-7A2D-4124-9F1A-E2250C5DBF4A}"/>
              </a:ext>
            </a:extLst>
          </p:cNvPr>
          <p:cNvSpPr txBox="1"/>
          <p:nvPr/>
        </p:nvSpPr>
        <p:spPr>
          <a:xfrm rot="1203586">
            <a:off x="2921241" y="1941251"/>
            <a:ext cx="83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9AC0A2-0308-4A7C-B083-1BA6A215A16B}"/>
              </a:ext>
            </a:extLst>
          </p:cNvPr>
          <p:cNvSpPr txBox="1"/>
          <p:nvPr/>
        </p:nvSpPr>
        <p:spPr>
          <a:xfrm rot="19642860">
            <a:off x="2713867" y="3790149"/>
            <a:ext cx="78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3C2C2B-6983-4BDE-8D34-F44B4564461B}"/>
              </a:ext>
            </a:extLst>
          </p:cNvPr>
          <p:cNvSpPr txBox="1"/>
          <p:nvPr/>
        </p:nvSpPr>
        <p:spPr>
          <a:xfrm rot="19310226">
            <a:off x="2888463" y="4322669"/>
            <a:ext cx="134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endParaRPr lang="ru-RU" dirty="0"/>
          </a:p>
        </p:txBody>
      </p:sp>
      <p:sp>
        <p:nvSpPr>
          <p:cNvPr id="38" name="Стрелка: вверх-вниз 37">
            <a:extLst>
              <a:ext uri="{FF2B5EF4-FFF2-40B4-BE49-F238E27FC236}">
                <a16:creationId xmlns:a16="http://schemas.microsoft.com/office/drawing/2014/main" id="{1A48B140-59F0-4CD4-A9BE-F0D22310E55C}"/>
              </a:ext>
            </a:extLst>
          </p:cNvPr>
          <p:cNvSpPr/>
          <p:nvPr/>
        </p:nvSpPr>
        <p:spPr>
          <a:xfrm>
            <a:off x="4718642" y="3589589"/>
            <a:ext cx="720000" cy="1980000"/>
          </a:xfrm>
          <a:prstGeom prst="up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вверх-вниз 40">
            <a:extLst>
              <a:ext uri="{FF2B5EF4-FFF2-40B4-BE49-F238E27FC236}">
                <a16:creationId xmlns:a16="http://schemas.microsoft.com/office/drawing/2014/main" id="{A4D2831E-A83A-42FC-A512-D35AEE45193B}"/>
              </a:ext>
            </a:extLst>
          </p:cNvPr>
          <p:cNvSpPr/>
          <p:nvPr/>
        </p:nvSpPr>
        <p:spPr>
          <a:xfrm rot="7712962">
            <a:off x="6128820" y="3352790"/>
            <a:ext cx="720000" cy="1980000"/>
          </a:xfrm>
          <a:prstGeom prst="up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5F28E3-4385-4468-9B9E-81F1A2D3DDD3}"/>
              </a:ext>
            </a:extLst>
          </p:cNvPr>
          <p:cNvSpPr txBox="1"/>
          <p:nvPr/>
        </p:nvSpPr>
        <p:spPr>
          <a:xfrm rot="5400000">
            <a:off x="4567680" y="422965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r=0.5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7" name="Стрелка: вверх-вниз 46">
            <a:extLst>
              <a:ext uri="{FF2B5EF4-FFF2-40B4-BE49-F238E27FC236}">
                <a16:creationId xmlns:a16="http://schemas.microsoft.com/office/drawing/2014/main" id="{310B5350-0D80-437A-B7D8-8A6B462C1A58}"/>
              </a:ext>
            </a:extLst>
          </p:cNvPr>
          <p:cNvSpPr/>
          <p:nvPr/>
        </p:nvSpPr>
        <p:spPr>
          <a:xfrm rot="18101514">
            <a:off x="6548413" y="2736398"/>
            <a:ext cx="720000" cy="1980000"/>
          </a:xfrm>
          <a:prstGeom prst="up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: вверх-вниз 47">
            <a:extLst>
              <a:ext uri="{FF2B5EF4-FFF2-40B4-BE49-F238E27FC236}">
                <a16:creationId xmlns:a16="http://schemas.microsoft.com/office/drawing/2014/main" id="{DE4D6476-3840-4664-9D5A-C68326B04310}"/>
              </a:ext>
            </a:extLst>
          </p:cNvPr>
          <p:cNvSpPr/>
          <p:nvPr/>
        </p:nvSpPr>
        <p:spPr>
          <a:xfrm rot="3931131">
            <a:off x="6128821" y="893211"/>
            <a:ext cx="720000" cy="1980000"/>
          </a:xfrm>
          <a:prstGeom prst="up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: вверх-вниз 48">
            <a:extLst>
              <a:ext uri="{FF2B5EF4-FFF2-40B4-BE49-F238E27FC236}">
                <a16:creationId xmlns:a16="http://schemas.microsoft.com/office/drawing/2014/main" id="{695E4200-D92F-484B-9A5B-C1B61E530E78}"/>
              </a:ext>
            </a:extLst>
          </p:cNvPr>
          <p:cNvSpPr/>
          <p:nvPr/>
        </p:nvSpPr>
        <p:spPr>
          <a:xfrm rot="14756128">
            <a:off x="6529165" y="1437751"/>
            <a:ext cx="720000" cy="1980000"/>
          </a:xfrm>
          <a:prstGeom prst="up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318603-1EB0-427F-8151-A814F24874A6}"/>
              </a:ext>
            </a:extLst>
          </p:cNvPr>
          <p:cNvSpPr txBox="1"/>
          <p:nvPr/>
        </p:nvSpPr>
        <p:spPr>
          <a:xfrm rot="20253266">
            <a:off x="6135533" y="16926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endParaRPr lang="ru-RU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5093C1-C0D4-4E5B-8B90-1D3266D0BBAD}"/>
              </a:ext>
            </a:extLst>
          </p:cNvPr>
          <p:cNvSpPr txBox="1"/>
          <p:nvPr/>
        </p:nvSpPr>
        <p:spPr>
          <a:xfrm rot="19917129">
            <a:off x="6546467" y="221291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  <a:p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D8D7D5-9B37-4A54-A16E-4D904EBEF8F6}"/>
              </a:ext>
            </a:extLst>
          </p:cNvPr>
          <p:cNvSpPr txBox="1"/>
          <p:nvPr/>
        </p:nvSpPr>
        <p:spPr>
          <a:xfrm rot="2268390">
            <a:off x="5991007" y="409202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557D82-73D1-403D-BB18-FDFCF72FB447}"/>
              </a:ext>
            </a:extLst>
          </p:cNvPr>
          <p:cNvSpPr txBox="1"/>
          <p:nvPr/>
        </p:nvSpPr>
        <p:spPr>
          <a:xfrm rot="2034782">
            <a:off x="6431965" y="349983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r=0.9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557D82-73D1-403D-BB18-FDFCF72FB447}"/>
              </a:ext>
            </a:extLst>
          </p:cNvPr>
          <p:cNvSpPr txBox="1"/>
          <p:nvPr/>
        </p:nvSpPr>
        <p:spPr>
          <a:xfrm rot="2034782">
            <a:off x="6431965" y="349983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r=0.9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20462" y="6007494"/>
            <a:ext cx="2161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Условные обозначения</a:t>
            </a:r>
          </a:p>
          <a:p>
            <a:r>
              <a:rPr lang="ru-RU" sz="1400" dirty="0"/>
              <a:t>Синий цвет – мужчины</a:t>
            </a:r>
          </a:p>
          <a:p>
            <a:r>
              <a:rPr lang="ru-RU" sz="1400" dirty="0"/>
              <a:t>Красный цвет - женщины</a:t>
            </a:r>
          </a:p>
        </p:txBody>
      </p:sp>
    </p:spTree>
    <p:extLst>
      <p:ext uri="{BB962C8B-B14F-4D97-AF65-F5344CB8AC3E}">
        <p14:creationId xmlns:p14="http://schemas.microsoft.com/office/powerpoint/2010/main" val="206389844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УДОВЛЕТВОРЕННОСТИ МИКРОКЛИМАТИЧЕСКИМИ УСЛОВИЯМИ ТРУДА (баллы)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914462"/>
              </p:ext>
            </p:extLst>
          </p:nvPr>
        </p:nvGraphicFramePr>
        <p:xfrm>
          <a:off x="1044069" y="1886430"/>
          <a:ext cx="72009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0506" y="5503741"/>
            <a:ext cx="7622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Показатели удовлетворенности Х1- предприятием, Х2-физическими условиями труда и отдыха, Х3 – работой, Х4 - слаженностью коллектива, Х5 - стилем руководства начальника, Х6 - профессиональной компетенцией начальника, Х7 - заработной платой в соотношении с трудозатратами, Х8 - заработной платой в сравнении с другими предприятиями, Х9 - качеством рабочего оборудования, Х10 - служебным и профессиональным положением, Х11 - служебным и профессиональным продвижением, Х12 - возможностью использовать свой опыт и способности, Х13 - требованиями работы к интеллекту человека, Х14- распорядком рабочего дня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25027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Усредненный профиль личности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(СМОЛ, этнический срез)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9859138"/>
              </p:ext>
            </p:extLst>
          </p:nvPr>
        </p:nvGraphicFramePr>
        <p:xfrm>
          <a:off x="1028700" y="2286000"/>
          <a:ext cx="3335338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2825949"/>
            <a:ext cx="3335337" cy="2501502"/>
          </a:xfrm>
        </p:spPr>
      </p:pic>
      <p:sp>
        <p:nvSpPr>
          <p:cNvPr id="16" name="TextBox 15"/>
          <p:cNvSpPr txBox="1"/>
          <p:nvPr/>
        </p:nvSpPr>
        <p:spPr>
          <a:xfrm>
            <a:off x="1449976" y="2416628"/>
            <a:ext cx="908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славяне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81" y="5992279"/>
            <a:ext cx="8347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Условные обозначения. Шкалы СМОЛ – 1. Ипохондрия 2. Депрессия 3. Истерия 4. Психопатия 6. </a:t>
            </a:r>
            <a:r>
              <a:rPr lang="ru-RU" dirty="0" err="1"/>
              <a:t>Паранойяльность</a:t>
            </a:r>
            <a:r>
              <a:rPr lang="ru-RU" dirty="0"/>
              <a:t> 7. Тревожность 8. </a:t>
            </a:r>
            <a:r>
              <a:rPr lang="ru-RU" dirty="0" err="1"/>
              <a:t>Шизоидность</a:t>
            </a:r>
            <a:r>
              <a:rPr lang="ru-RU" dirty="0"/>
              <a:t> 9. </a:t>
            </a:r>
            <a:r>
              <a:rPr lang="ru-RU" dirty="0" err="1"/>
              <a:t>Гипомания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24390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173CB83-DB2E-4676-861D-CE6C0DEA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300446"/>
            <a:ext cx="7788729" cy="18712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Усредненный профиль личности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(СМОЛ, гендерный срез)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3B4479C-4EFB-4347-B14E-58475731A4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670677"/>
              </p:ext>
            </p:extLst>
          </p:nvPr>
        </p:nvGraphicFramePr>
        <p:xfrm>
          <a:off x="924196" y="1606730"/>
          <a:ext cx="7736477" cy="3931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656843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699" y="248194"/>
            <a:ext cx="7710351" cy="13585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Усредненный профиль личности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(СМОЛ,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-баллы)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129843"/>
              </p:ext>
            </p:extLst>
          </p:nvPr>
        </p:nvGraphicFramePr>
        <p:xfrm>
          <a:off x="1028700" y="1841863"/>
          <a:ext cx="7200900" cy="402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20685" y="238335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ненцы</a:t>
            </a:r>
          </a:p>
        </p:txBody>
      </p:sp>
    </p:spTree>
    <p:extLst>
      <p:ext uri="{BB962C8B-B14F-4D97-AF65-F5344CB8AC3E}">
        <p14:creationId xmlns:p14="http://schemas.microsoft.com/office/powerpoint/2010/main" val="268648714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28055-ACF5-457E-B5C0-DD079A88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жизни коренных малочисленных народов Севера</a:t>
            </a:r>
            <a:endParaRPr lang="ru-RU" sz="36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BDB93E-4C09-4150-B1DC-6E0D669A80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9039" y="2410777"/>
            <a:ext cx="2994660" cy="333184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EF342B3-363A-4F5A-BD68-A2CA9D8DFD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825949"/>
            <a:ext cx="3335337" cy="2501502"/>
          </a:xfrm>
        </p:spPr>
      </p:pic>
    </p:spTree>
    <p:extLst>
      <p:ext uri="{BB962C8B-B14F-4D97-AF65-F5344CB8AC3E}">
        <p14:creationId xmlns:p14="http://schemas.microsoft.com/office/powerpoint/2010/main" val="69654192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3068C89-8EA2-4306-9368-A47B6B37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Оценка состояния когнитивных функций (MMSE,</a:t>
            </a:r>
            <a:r>
              <a:rPr lang="ru-RU" sz="3200" b="1" dirty="0"/>
              <a:t> </a:t>
            </a:r>
            <a:r>
              <a:rPr lang="ru-RU" sz="3200" dirty="0"/>
              <a:t>этнический срез)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E951A52-9C8C-4F4A-8BF6-1E42127D619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240735" y="1875183"/>
          <a:ext cx="72009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44F0A6F-B9E2-44FF-9EE9-52CA2A880976}"/>
              </a:ext>
            </a:extLst>
          </p:cNvPr>
          <p:cNvSpPr txBox="1"/>
          <p:nvPr/>
        </p:nvSpPr>
        <p:spPr>
          <a:xfrm>
            <a:off x="1057275" y="5657671"/>
            <a:ext cx="7567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Мiпi-Мепtаl</a:t>
            </a:r>
            <a:r>
              <a:rPr lang="ru-RU" dirty="0"/>
              <a:t> </a:t>
            </a:r>
            <a:r>
              <a:rPr lang="ru-RU" dirty="0" err="1"/>
              <a:t>State</a:t>
            </a:r>
            <a:r>
              <a:rPr lang="ru-RU" dirty="0"/>
              <a:t> </a:t>
            </a:r>
            <a:r>
              <a:rPr lang="ru-RU" dirty="0" err="1"/>
              <a:t>Ехаmiпаtiоп</a:t>
            </a:r>
            <a:r>
              <a:rPr lang="ru-RU" dirty="0"/>
              <a:t>-MMSE является общепринятым стандартом </a:t>
            </a:r>
          </a:p>
          <a:p>
            <a:pPr algn="ctr"/>
            <a:r>
              <a:rPr lang="ru-RU" dirty="0"/>
              <a:t>нейропсихологического скрининга когнитивного функционирования</a:t>
            </a:r>
          </a:p>
          <a:p>
            <a:pPr algn="ctr"/>
            <a:r>
              <a:rPr lang="ru-RU" dirty="0"/>
              <a:t>n = 117; n – количество человек в выборке</a:t>
            </a: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003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416D5-84F6-40B8-9303-2B915CAB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Показатели MMSE у ненцев и славян в Арктике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BE0526C-E9F6-4A1A-88C0-A653FFA5042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2286000"/>
          <a:ext cx="72009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F6C329-F4B6-42D1-9CDF-DCEE4EA1716B}"/>
              </a:ext>
            </a:extLst>
          </p:cNvPr>
          <p:cNvSpPr txBox="1"/>
          <p:nvPr/>
        </p:nvSpPr>
        <p:spPr>
          <a:xfrm>
            <a:off x="1267239" y="2286000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Общий балл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C4302-A1A5-4858-96DB-C33F5E3515C4}"/>
              </a:ext>
            </a:extLst>
          </p:cNvPr>
          <p:cNvSpPr txBox="1"/>
          <p:nvPr/>
        </p:nvSpPr>
        <p:spPr>
          <a:xfrm>
            <a:off x="763656" y="5981700"/>
            <a:ext cx="838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Критерии MMSE: 28–30 б.– нет нарушений когнитивных функций; 24–27 б. – </a:t>
            </a:r>
            <a:r>
              <a:rPr lang="ru-RU" sz="1400" dirty="0" err="1"/>
              <a:t>преддементные</a:t>
            </a:r>
            <a:r>
              <a:rPr lang="ru-RU" sz="1400" dirty="0"/>
              <a:t> когнитивные нарушения; 20–23 б. – деменция легкой степени выраженности. </a:t>
            </a:r>
          </a:p>
          <a:p>
            <a:pPr algn="ctr"/>
            <a:r>
              <a:rPr lang="ru-RU" sz="1400" dirty="0"/>
              <a:t>Общая выборка n = 117; n – количество человек в выборке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21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D157708-B810-4AF6-9C98-5E426D095E7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21636" y="530088"/>
          <a:ext cx="8004315" cy="60579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73355">
                  <a:extLst>
                    <a:ext uri="{9D8B030D-6E8A-4147-A177-3AD203B41FA5}">
                      <a16:colId xmlns:a16="http://schemas.microsoft.com/office/drawing/2014/main" val="322996256"/>
                    </a:ext>
                  </a:extLst>
                </a:gridCol>
                <a:gridCol w="3578087">
                  <a:extLst>
                    <a:ext uri="{9D8B030D-6E8A-4147-A177-3AD203B41FA5}">
                      <a16:colId xmlns:a16="http://schemas.microsoft.com/office/drawing/2014/main" val="1339598334"/>
                    </a:ext>
                  </a:extLst>
                </a:gridCol>
                <a:gridCol w="2252873">
                  <a:extLst>
                    <a:ext uri="{9D8B030D-6E8A-4147-A177-3AD203B41FA5}">
                      <a16:colId xmlns:a16="http://schemas.microsoft.com/office/drawing/2014/main" val="2597035630"/>
                    </a:ext>
                  </a:extLst>
                </a:gridCol>
              </a:tblGrid>
              <a:tr h="773266">
                <a:tc>
                  <a:txBody>
                    <a:bodyPr/>
                    <a:lstStyle/>
                    <a:p>
                      <a:r>
                        <a:rPr lang="ru-RU" sz="2400" dirty="0"/>
                        <a:t>Этап </a:t>
                      </a:r>
                      <a:r>
                        <a:rPr lang="en-US" sz="2400" dirty="0"/>
                        <a:t>I</a:t>
                      </a:r>
                      <a:endParaRPr lang="ru-RU" sz="2400" dirty="0"/>
                    </a:p>
                  </a:txBody>
                  <a:tcPr marL="197416" marR="1974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Краткосрочные результаты</a:t>
                      </a:r>
                    </a:p>
                  </a:txBody>
                  <a:tcPr marL="197416" marR="197416" anchor="ctr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Публикации</a:t>
                      </a:r>
                    </a:p>
                  </a:txBody>
                  <a:tcPr marL="197416" marR="197416" anchor="ctr"/>
                </a:tc>
                <a:extLst>
                  <a:ext uri="{0D108BD9-81ED-4DB2-BD59-A6C34878D82A}">
                    <a16:rowId xmlns:a16="http://schemas.microsoft.com/office/drawing/2014/main" val="1322336241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Комплексная оценка динамики когнитивных процессов учащихся и студентов в АЗРФ</a:t>
                      </a:r>
                    </a:p>
                    <a:p>
                      <a:endParaRPr lang="ru-RU" sz="1600" dirty="0"/>
                    </a:p>
                  </a:txBody>
                  <a:tcPr marL="197416" marR="197416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Будет проведен мониторинг когнитивных функций у учащихся и студентов АЗРФ.</a:t>
                      </a:r>
                    </a:p>
                    <a:p>
                      <a:r>
                        <a:rPr lang="ru-RU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Будет сформирована база данных по результатам мониторинга среди коренного и некоренного населения АЗРФ.</a:t>
                      </a:r>
                    </a:p>
                    <a:p>
                      <a:r>
                        <a:rPr lang="ru-RU" dirty="0"/>
                        <a:t>Будет проведен качественный и количественный анализ когнитивного профиля с учетом фактора пола, возраста, этноса.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Будет дана оценка влияния этнического фактора на динамику когнитивных процессов в АЗРФ.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Будет построена модель  взаимодействия психических состояний и когнитивных процессов в разных этнических группах АЗРФ.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Будет дана оценка влияния этнических и индивидуального-типологических факторов на выполнение когнитивных задач.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Будет проведен динамический анализ продуктивности когнитивных процессов у лиц коренного и некоренного населения АЗРФ.</a:t>
                      </a:r>
                    </a:p>
                  </a:txBody>
                  <a:tcPr marL="197416" marR="197416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Clinical Psychology Review</a:t>
                      </a:r>
                      <a:r>
                        <a:rPr lang="ru-RU" dirty="0"/>
                        <a:t>» </a:t>
                      </a:r>
                      <a:r>
                        <a:rPr lang="en-US" dirty="0"/>
                        <a:t>Impact Factor: 8.897</a:t>
                      </a:r>
                      <a:r>
                        <a:rPr lang="ru-RU" dirty="0"/>
                        <a:t>; </a:t>
                      </a:r>
                      <a:r>
                        <a:rPr lang="en-US" dirty="0"/>
                        <a:t>5-Year Impact Factor: 10.662</a:t>
                      </a:r>
                      <a:endParaRPr lang="ru-RU" dirty="0"/>
                    </a:p>
                    <a:p>
                      <a:pPr marL="0" indent="0">
                        <a:buNone/>
                      </a:pPr>
                      <a:endParaRPr lang="ru-RU" dirty="0"/>
                    </a:p>
                    <a:p>
                      <a:pPr marL="0" indent="0">
                        <a:buNone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Cognitive Psychology</a:t>
                      </a:r>
                      <a:r>
                        <a:rPr lang="ru-RU" dirty="0"/>
                        <a:t>», </a:t>
                      </a:r>
                      <a:r>
                        <a:rPr lang="en-US" dirty="0"/>
                        <a:t>Impact Factor: 3.719</a:t>
                      </a:r>
                      <a:r>
                        <a:rPr lang="ru-RU" dirty="0"/>
                        <a:t>, </a:t>
                      </a:r>
                      <a:r>
                        <a:rPr lang="en-US" dirty="0"/>
                        <a:t>5-Year Impact</a:t>
                      </a:r>
                      <a:r>
                        <a:rPr lang="ru-RU" dirty="0"/>
                        <a:t> </a:t>
                      </a:r>
                      <a:r>
                        <a:rPr lang="en-US" dirty="0"/>
                        <a:t>Factor: 4.945</a:t>
                      </a:r>
                      <a:endParaRPr lang="ru-RU" dirty="0"/>
                    </a:p>
                    <a:p>
                      <a:pPr marL="0" indent="0">
                        <a:buNone/>
                      </a:pP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Journal of Psychiatry and </a:t>
                      </a:r>
                      <a:r>
                        <a:rPr lang="en-US" dirty="0" err="1"/>
                        <a:t>Neuroscien</a:t>
                      </a:r>
                      <a:r>
                        <a:rPr lang="ru-RU" dirty="0"/>
                        <a:t>с</a:t>
                      </a:r>
                      <a:r>
                        <a:rPr lang="en-US" dirty="0"/>
                        <a:t>e</a:t>
                      </a:r>
                      <a:r>
                        <a:rPr lang="ru-RU" dirty="0"/>
                        <a:t>»,</a:t>
                      </a:r>
                      <a:r>
                        <a:rPr lang="en-US" dirty="0"/>
                        <a:t> Impact Factor: 5.861</a:t>
                      </a: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The Lancet Global Health</a:t>
                      </a:r>
                      <a:r>
                        <a:rPr lang="ru-RU" dirty="0"/>
                        <a:t>»,</a:t>
                      </a:r>
                      <a:r>
                        <a:rPr lang="en-US" dirty="0"/>
                        <a:t> Impact Factor: 10.042 </a:t>
                      </a:r>
                      <a:endParaRPr lang="ru-RU" dirty="0"/>
                    </a:p>
                  </a:txBody>
                  <a:tcPr marL="197416" marR="197416"/>
                </a:tc>
                <a:extLst>
                  <a:ext uri="{0D108BD9-81ED-4DB2-BD59-A6C34878D82A}">
                    <a16:rowId xmlns:a16="http://schemas.microsoft.com/office/drawing/2014/main" val="835283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53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CD29E01-7658-4846-895A-045CD8347FE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28870" y="341153"/>
          <a:ext cx="8150088" cy="683131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81808">
                  <a:extLst>
                    <a:ext uri="{9D8B030D-6E8A-4147-A177-3AD203B41FA5}">
                      <a16:colId xmlns:a16="http://schemas.microsoft.com/office/drawing/2014/main" val="2383341778"/>
                    </a:ext>
                  </a:extLst>
                </a:gridCol>
                <a:gridCol w="4064788">
                  <a:extLst>
                    <a:ext uri="{9D8B030D-6E8A-4147-A177-3AD203B41FA5}">
                      <a16:colId xmlns:a16="http://schemas.microsoft.com/office/drawing/2014/main" val="2384820095"/>
                    </a:ext>
                  </a:extLst>
                </a:gridCol>
                <a:gridCol w="2203492">
                  <a:extLst>
                    <a:ext uri="{9D8B030D-6E8A-4147-A177-3AD203B41FA5}">
                      <a16:colId xmlns:a16="http://schemas.microsoft.com/office/drawing/2014/main" val="3522999919"/>
                    </a:ext>
                  </a:extLst>
                </a:gridCol>
              </a:tblGrid>
              <a:tr h="796275">
                <a:tc>
                  <a:txBody>
                    <a:bodyPr/>
                    <a:lstStyle/>
                    <a:p>
                      <a:r>
                        <a:rPr lang="ru-RU" sz="2400" dirty="0"/>
                        <a:t>Этап </a:t>
                      </a:r>
                      <a:r>
                        <a:rPr lang="en-US" sz="2400" dirty="0"/>
                        <a:t>II</a:t>
                      </a:r>
                      <a:endParaRPr lang="ru-RU" sz="2400" dirty="0"/>
                    </a:p>
                  </a:txBody>
                  <a:tcPr marL="197416" marR="1974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Среднесрочные результаты</a:t>
                      </a:r>
                    </a:p>
                  </a:txBody>
                  <a:tcPr marL="197416" marR="197416" anchor="ctr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Публикации</a:t>
                      </a:r>
                    </a:p>
                  </a:txBody>
                  <a:tcPr marL="197416" marR="197416" anchor="ctr"/>
                </a:tc>
                <a:extLst>
                  <a:ext uri="{0D108BD9-81ED-4DB2-BD59-A6C34878D82A}">
                    <a16:rowId xmlns:a16="http://schemas.microsoft.com/office/drawing/2014/main" val="4193321235"/>
                  </a:ext>
                </a:extLst>
              </a:tr>
              <a:tr h="535273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Когнитивное исследование механизмов формирования социальной активности образования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j-lt"/>
                        </a:rPr>
                        <a:t>Взаимосвязь когнитивного развития и социальной активности у лиц коренного и некоренного населения АЗРФ.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j-lt"/>
                        </a:rPr>
                        <a:t>Выявление когнитивно-психологических предпосылок и траекторий развития профессиональной продуктивности в ходе высшего профессионального образования в АЗРФ.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j-lt"/>
                        </a:rPr>
                        <a:t>Повышение знаний о механизмах когнитивных процессов в АЗРФ как фактора влияния на качество образовательных результатов.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Будет дана оценка экологического бремени на динамику когнитивного функционирования в АЗРФ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j-lt"/>
                        </a:rPr>
                        <a:t>Будут выделены когнитивно-психологические предикторы успешности обучения КМНС.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err="1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Психо</a:t>
                      </a:r>
                      <a:r>
                        <a:rPr lang="ru-RU" altLang="ru-RU" sz="14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-функциональные характеристики продуктивного когнитивного функционирования учащихся и студентов АЗРФ.</a:t>
                      </a:r>
                    </a:p>
                    <a:p>
                      <a:r>
                        <a:rPr lang="ru-RU" sz="1400" dirty="0"/>
                        <a:t>Оценка влияния </a:t>
                      </a:r>
                      <a:r>
                        <a:rPr lang="ru-RU" sz="1400" dirty="0" err="1"/>
                        <a:t>холодового</a:t>
                      </a:r>
                      <a:r>
                        <a:rPr lang="ru-RU" sz="1400" dirty="0"/>
                        <a:t> стресса на когнитивные функции.</a:t>
                      </a:r>
                    </a:p>
                    <a:p>
                      <a:r>
                        <a:rPr lang="ru-RU" sz="1400" dirty="0"/>
                        <a:t>Оценка влияния питания на состояние когнитивных процессов учащихся и студентов АЗРФ.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Выявление особенностей когнитивной сферы и личностного потенциала успешных руководителей системы образования (срез в рамках </a:t>
                      </a:r>
                      <a:r>
                        <a:rPr lang="ru-RU" sz="135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лонгитюдного</a:t>
                      </a:r>
                      <a:r>
                        <a:rPr lang="ru-RU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исследования)</a:t>
                      </a:r>
                      <a:endParaRPr lang="ru-RU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Cognitive Psychology</a:t>
                      </a:r>
                      <a:r>
                        <a:rPr lang="ru-RU" dirty="0"/>
                        <a:t>», </a:t>
                      </a:r>
                      <a:r>
                        <a:rPr lang="en-US" dirty="0"/>
                        <a:t>Impact Factor: 3.719</a:t>
                      </a:r>
                      <a:r>
                        <a:rPr lang="ru-RU" dirty="0"/>
                        <a:t>, </a:t>
                      </a:r>
                      <a:r>
                        <a:rPr lang="en-US" dirty="0"/>
                        <a:t>5-Year Impact</a:t>
                      </a:r>
                      <a:r>
                        <a:rPr lang="ru-RU" dirty="0"/>
                        <a:t> </a:t>
                      </a:r>
                      <a:r>
                        <a:rPr lang="en-US" dirty="0"/>
                        <a:t>Factor: 4.945</a:t>
                      </a: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Arctic Anthropology</a:t>
                      </a:r>
                      <a:r>
                        <a:rPr lang="ru-RU" dirty="0"/>
                        <a:t>»,</a:t>
                      </a:r>
                      <a:r>
                        <a:rPr lang="en-US" dirty="0"/>
                        <a:t> Impact Factor: 0.212</a:t>
                      </a:r>
                      <a:endParaRPr lang="ru-RU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marL="0" indent="0" fontAlgn="base">
                        <a:buNone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Arctic</a:t>
                      </a:r>
                      <a:r>
                        <a:rPr lang="ru-RU" dirty="0"/>
                        <a:t>»,</a:t>
                      </a:r>
                      <a:r>
                        <a:rPr lang="en-US" dirty="0"/>
                        <a:t> Impact Factor 1</a:t>
                      </a:r>
                      <a:r>
                        <a:rPr lang="ru-RU" dirty="0"/>
                        <a:t>,</a:t>
                      </a:r>
                      <a:r>
                        <a:rPr lang="en-US" dirty="0"/>
                        <a:t>174</a:t>
                      </a:r>
                    </a:p>
                    <a:p>
                      <a:pPr marL="0" indent="0">
                        <a:buNone/>
                      </a:pPr>
                      <a:endParaRPr lang="ru-RU" dirty="0"/>
                    </a:p>
                    <a:p>
                      <a:pPr marL="0" indent="0">
                        <a:buNone/>
                      </a:pPr>
                      <a:r>
                        <a:rPr lang="ru-RU" dirty="0"/>
                        <a:t>«</a:t>
                      </a:r>
                      <a:r>
                        <a:rPr lang="en-US" dirty="0"/>
                        <a:t>International Journal of Circumpolar Health</a:t>
                      </a:r>
                      <a:r>
                        <a:rPr lang="ru-RU" dirty="0"/>
                        <a:t>»,</a:t>
                      </a:r>
                      <a:r>
                        <a:rPr lang="en-US" dirty="0"/>
                        <a:t> Impact Factor: 1.141</a:t>
                      </a:r>
                      <a:endParaRPr lang="ru-RU" dirty="0"/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250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114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BADF4-ECD3-4A1A-967E-4F04061D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жизни коренных малочисленных народов Севера</a:t>
            </a:r>
            <a:endParaRPr lang="ru-RU" sz="3600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14F3658-0E22-4DA5-995C-9CFF426A9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8700" y="2825948"/>
            <a:ext cx="3335338" cy="250150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159D539-5556-4E1B-802F-AA3E5989B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825949"/>
            <a:ext cx="3335337" cy="2501502"/>
          </a:xfrm>
        </p:spPr>
      </p:pic>
    </p:spTree>
    <p:extLst>
      <p:ext uri="{BB962C8B-B14F-4D97-AF65-F5344CB8AC3E}">
        <p14:creationId xmlns:p14="http://schemas.microsoft.com/office/powerpoint/2010/main" val="127876309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881743"/>
          </a:xfrm>
        </p:spPr>
        <p:txBody>
          <a:bodyPr/>
          <a:lstStyle/>
          <a:p>
            <a:pPr algn="ctr"/>
            <a:r>
              <a:rPr lang="ru-RU" dirty="0"/>
              <a:t>Список литературы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28700" y="1528354"/>
            <a:ext cx="7200900" cy="4339046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dirty="0"/>
              <a:t>Арктика для людей. Итоги социологического проекта по теме «Состояние и перспективы социально-экономического развития арктических регионов России в представлениях жителей Европейского Севера» / ред.-сост.: И. В. </a:t>
            </a:r>
            <a:r>
              <a:rPr lang="ru-RU" dirty="0" err="1"/>
              <a:t>Каторин</a:t>
            </a:r>
            <a:r>
              <a:rPr lang="ru-RU" dirty="0"/>
              <a:t>. – Архангельск: ООО «Типография А4», 2015. – 68 с.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Гущина И.А., </a:t>
            </a:r>
            <a:r>
              <a:rPr lang="ru-RU" dirty="0" err="1"/>
              <a:t>Положенцева</a:t>
            </a:r>
            <a:r>
              <a:rPr lang="ru-RU" dirty="0"/>
              <a:t> О.А., К вопросу о социальном самочувствии населения Мурманской области (по результатам социологических исследований) // Север и рынок: Формирование экономического порядка. – 2014. – №4 (41). – С. 16-21.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Дрегало</a:t>
            </a:r>
            <a:r>
              <a:rPr lang="ru-RU" dirty="0"/>
              <a:t> А.А., Ульяновский В.И. Социокультурная динамика социального пространства Севера:. – Архангельск: САФУ им. М.В. Ломоносова, 2017. – 252 с.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Лукин Ю.Ф. Многомерность пространства Арктики: монография. - Архангельск: САФУ им. М.В. Ломоносова, 2017. – 250 с.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Попов В.В., Новикова И.А. Психологические основы здоровья человека: Учебное пособие. – СПб.: </a:t>
            </a:r>
            <a:r>
              <a:rPr lang="ru-RU" dirty="0" err="1"/>
              <a:t>СпецЛит</a:t>
            </a:r>
            <a:r>
              <a:rPr lang="ru-RU" dirty="0"/>
              <a:t>. – 303 с.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err="1"/>
              <a:t>Этнонациональные</a:t>
            </a:r>
            <a:r>
              <a:rPr lang="ru-RU" dirty="0"/>
              <a:t> процессы в Арктике: тенденции, проблемы и перспективы: монография. Под общей ред. Н.К. Харламовой. - Архангельск: САФУ им. М.В. Ломоносова, 2017, 2017. – 325 с.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03263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ocuments\1 СЕВЕР 2008\жилищный вопро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97" y="701576"/>
            <a:ext cx="7276011" cy="54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16792" y="2389678"/>
            <a:ext cx="3576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942538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DF6DA-0E69-4748-ACAE-FD38FB3F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04461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качество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EB23C-1D20-4DC7-A46D-8EB7A86CD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«качеством жизни» понимают способность индивида функционировать в обществе соответственно своему положению и получать удовлетворение от этого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Коц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Я.И.,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Либис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Р.А., 1993).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Европе под «качеством жизни» чаще понимают интегральную характеристику физического, психологического и социального функционирования человека.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США определяют «качество жизни» как физическое, эмоциональное, социальное, финансовое и духовное благополучие.</a:t>
            </a:r>
          </a:p>
        </p:txBody>
      </p:sp>
    </p:spTree>
    <p:extLst>
      <p:ext uri="{BB962C8B-B14F-4D97-AF65-F5344CB8AC3E}">
        <p14:creationId xmlns:p14="http://schemas.microsoft.com/office/powerpoint/2010/main" val="1053047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1BBBF-6C0C-459A-B9A8-329A6F85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качество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00130-CCE4-4F9D-8CC2-D0E13C8D0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настоящее время «качество жизни» стало предметом изучения специалистов многих областей науки: социологии, экологии, медицины, психологии, демографии и др.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показатель, который отражает благоприятное и неблагоприятное воздействие на человека внешней и внутренней среды (Андреева Г.Ф.,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Оганов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Р.Г., 2002).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основе современных представлений о «качестве жизни» лежат критерии ВОЗ. «Качество жизни» следует понимать как индивидуальное соотношение положения данного индивида в жизни общества в контексте культуры и системы ценностей этого общества и его целей, планов, возможностей и степени общего неустройства.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65488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4F382-B501-419D-9DE7-9A8582A1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210" y="0"/>
            <a:ext cx="7200900" cy="11860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качества жизни, рекомендованные ВОЗ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5B10543-6CF6-4403-9C99-287BE312C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549844"/>
              </p:ext>
            </p:extLst>
          </p:nvPr>
        </p:nvGraphicFramePr>
        <p:xfrm>
          <a:off x="649356" y="1186068"/>
          <a:ext cx="8282607" cy="5577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421">
                  <a:extLst>
                    <a:ext uri="{9D8B030D-6E8A-4147-A177-3AD203B41FA5}">
                      <a16:colId xmlns:a16="http://schemas.microsoft.com/office/drawing/2014/main" val="1749175133"/>
                    </a:ext>
                  </a:extLst>
                </a:gridCol>
                <a:gridCol w="6036186">
                  <a:extLst>
                    <a:ext uri="{9D8B030D-6E8A-4147-A177-3AD203B41FA5}">
                      <a16:colId xmlns:a16="http://schemas.microsoft.com/office/drawing/2014/main" val="126135249"/>
                    </a:ext>
                  </a:extLst>
                </a:gridCol>
              </a:tblGrid>
              <a:tr h="560151">
                <a:tc>
                  <a:txBody>
                    <a:bodyPr/>
                    <a:lstStyle/>
                    <a:p>
                      <a:r>
                        <a:rPr lang="ru-RU" sz="1800" dirty="0"/>
                        <a:t>Критерии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Составляющие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71840"/>
                  </a:ext>
                </a:extLst>
              </a:tr>
              <a:tr h="560151">
                <a:tc>
                  <a:txBody>
                    <a:bodyPr/>
                    <a:lstStyle/>
                    <a:p>
                      <a:r>
                        <a:rPr lang="ru-RU" sz="1800" dirty="0"/>
                        <a:t>Физические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Сила, энергия, усталость, боль, дискомфорт, сон, отдых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857403"/>
                  </a:ext>
                </a:extLst>
              </a:tr>
              <a:tr h="759658">
                <a:tc>
                  <a:txBody>
                    <a:bodyPr/>
                    <a:lstStyle/>
                    <a:p>
                      <a:r>
                        <a:rPr lang="ru-RU" sz="1800" dirty="0"/>
                        <a:t>Психологические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Положительные эмоции, мышление, изучение, запоминание, концентрация, самооценка, внешний вид, негативные переживания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801317"/>
                  </a:ext>
                </a:extLst>
              </a:tr>
              <a:tr h="759658">
                <a:tc>
                  <a:txBody>
                    <a:bodyPr/>
                    <a:lstStyle/>
                    <a:p>
                      <a:r>
                        <a:rPr lang="ru-RU" sz="1800" dirty="0"/>
                        <a:t>Уровень независимости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Повседневная активность, работоспособность, зависимость от лекарств и лечения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050609"/>
                  </a:ext>
                </a:extLst>
              </a:tr>
              <a:tr h="759658">
                <a:tc>
                  <a:txBody>
                    <a:bodyPr/>
                    <a:lstStyle/>
                    <a:p>
                      <a:r>
                        <a:rPr lang="ru-RU" sz="1800" dirty="0"/>
                        <a:t>Жизнь в обществе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Личные взаимоотношения, общественная ценность субъекта, сексуальная активность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69586"/>
                  </a:ext>
                </a:extLst>
              </a:tr>
              <a:tr h="1381196">
                <a:tc>
                  <a:txBody>
                    <a:bodyPr/>
                    <a:lstStyle/>
                    <a:p>
                      <a:r>
                        <a:rPr lang="ru-RU" sz="1800" dirty="0"/>
                        <a:t>Окружающая 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Благополучие, безопасность, быт, обеспеченность, доступность и качество медицинского и социального обеспечения, доступность информации, возможность обучения и повышения квалификации, досуг, экология (шум, населенность, климат)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44291"/>
                  </a:ext>
                </a:extLst>
              </a:tr>
              <a:tr h="560151">
                <a:tc>
                  <a:txBody>
                    <a:bodyPr/>
                    <a:lstStyle/>
                    <a:p>
                      <a:r>
                        <a:rPr lang="ru-RU" sz="1800" dirty="0"/>
                        <a:t>Духовность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Религия, личные убеждения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84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93028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BE96560B-D3EA-4A9A-A27D-8E9FE94DC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763610"/>
              </p:ext>
            </p:extLst>
          </p:nvPr>
        </p:nvGraphicFramePr>
        <p:xfrm>
          <a:off x="602487" y="-2410"/>
          <a:ext cx="4968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Фотография Photo Editor" r:id="rId3" imgW="7257143" imgH="10593279" progId="MSPhotoEd.3">
                  <p:embed/>
                </p:oleObj>
              </mc:Choice>
              <mc:Fallback>
                <p:oleObj name="Фотография Photo Editor" r:id="rId3" imgW="7257143" imgH="10593279" progId="MSPhotoEd.3">
                  <p:embed/>
                  <p:pic>
                    <p:nvPicPr>
                      <p:cNvPr id="257027" name="Object 3">
                        <a:extLst>
                          <a:ext uri="{FF2B5EF4-FFF2-40B4-BE49-F238E27FC236}">
                            <a16:creationId xmlns:a16="http://schemas.microsoft.com/office/drawing/2014/main" id="{FE008413-DD9C-4E6B-B6B1-40A1FD64B4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87" y="-2410"/>
                        <a:ext cx="4968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D8C345AC-EEE6-4E9E-8292-89FC457EBDA8}"/>
              </a:ext>
            </a:extLst>
          </p:cNvPr>
          <p:cNvSpPr/>
          <p:nvPr/>
        </p:nvSpPr>
        <p:spPr>
          <a:xfrm>
            <a:off x="4428309" y="4415246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9078113A-B9AE-4C52-A842-9921C073DC14}"/>
              </a:ext>
            </a:extLst>
          </p:cNvPr>
          <p:cNvSpPr/>
          <p:nvPr/>
        </p:nvSpPr>
        <p:spPr>
          <a:xfrm>
            <a:off x="4428309" y="4415246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7D1D32D5-307F-426D-A1EC-30B34CE6A206}"/>
              </a:ext>
            </a:extLst>
          </p:cNvPr>
          <p:cNvSpPr/>
          <p:nvPr/>
        </p:nvSpPr>
        <p:spPr>
          <a:xfrm>
            <a:off x="4474028" y="4460965"/>
            <a:ext cx="97972" cy="914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E495E368-AB1A-405E-B2F4-B5E0F9F9ABEE}"/>
              </a:ext>
            </a:extLst>
          </p:cNvPr>
          <p:cNvSpPr/>
          <p:nvPr/>
        </p:nvSpPr>
        <p:spPr>
          <a:xfrm>
            <a:off x="4572000" y="4552407"/>
            <a:ext cx="45719" cy="914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DB6AFB74-324A-42F6-B214-EDD47AE45047}"/>
              </a:ext>
            </a:extLst>
          </p:cNvPr>
          <p:cNvSpPr/>
          <p:nvPr/>
        </p:nvSpPr>
        <p:spPr>
          <a:xfrm>
            <a:off x="4617719" y="4643849"/>
            <a:ext cx="1698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F548F0CF-EE56-496D-B866-E6297E80AB1F}"/>
              </a:ext>
            </a:extLst>
          </p:cNvPr>
          <p:cNvSpPr/>
          <p:nvPr/>
        </p:nvSpPr>
        <p:spPr>
          <a:xfrm>
            <a:off x="4572000" y="4735291"/>
            <a:ext cx="45719" cy="914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575D605D-6348-49B4-9EB1-57AD0F5A6366}"/>
              </a:ext>
            </a:extLst>
          </p:cNvPr>
          <p:cNvSpPr/>
          <p:nvPr/>
        </p:nvSpPr>
        <p:spPr>
          <a:xfrm>
            <a:off x="4526281" y="4689568"/>
            <a:ext cx="45719" cy="45723"/>
          </a:xfrm>
          <a:prstGeom prst="flowChartConnector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71C61C7-33C3-4AD6-BB93-2094DE112E2F}"/>
              </a:ext>
            </a:extLst>
          </p:cNvPr>
          <p:cNvSpPr/>
          <p:nvPr/>
        </p:nvSpPr>
        <p:spPr>
          <a:xfrm>
            <a:off x="4356462" y="4598126"/>
            <a:ext cx="169819" cy="914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F68F8B4B-1AD3-40A0-846D-A0955CAE2137}"/>
              </a:ext>
            </a:extLst>
          </p:cNvPr>
          <p:cNvSpPr/>
          <p:nvPr/>
        </p:nvSpPr>
        <p:spPr>
          <a:xfrm>
            <a:off x="4572000" y="4689568"/>
            <a:ext cx="45719" cy="13716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4D114437-18FD-4DC8-BC9A-81F544502219}"/>
              </a:ext>
            </a:extLst>
          </p:cNvPr>
          <p:cNvSpPr/>
          <p:nvPr/>
        </p:nvSpPr>
        <p:spPr>
          <a:xfrm>
            <a:off x="4663438" y="4826733"/>
            <a:ext cx="1698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9FD3D8B6-233C-4431-8DBF-A0218E47B215}"/>
              </a:ext>
            </a:extLst>
          </p:cNvPr>
          <p:cNvSpPr/>
          <p:nvPr/>
        </p:nvSpPr>
        <p:spPr>
          <a:xfrm>
            <a:off x="4242159" y="4339748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010C1754-5EAA-4833-AF61-C2FB303B3BD3}"/>
              </a:ext>
            </a:extLst>
          </p:cNvPr>
          <p:cNvSpPr/>
          <p:nvPr/>
        </p:nvSpPr>
        <p:spPr>
          <a:xfrm>
            <a:off x="4274819" y="1983693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5EA987EB-D649-44BF-B0B2-FA719ECAE52F}"/>
              </a:ext>
            </a:extLst>
          </p:cNvPr>
          <p:cNvSpPr/>
          <p:nvPr/>
        </p:nvSpPr>
        <p:spPr>
          <a:xfrm>
            <a:off x="3418976" y="3634353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73CC279E-B513-4859-9578-DA30ADB17BAC}"/>
              </a:ext>
            </a:extLst>
          </p:cNvPr>
          <p:cNvSpPr/>
          <p:nvPr/>
        </p:nvSpPr>
        <p:spPr>
          <a:xfrm>
            <a:off x="4420720" y="3429000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B19F4F43-5F1C-48B7-A6C5-3ED4219AE61B}"/>
              </a:ext>
            </a:extLst>
          </p:cNvPr>
          <p:cNvSpPr/>
          <p:nvPr/>
        </p:nvSpPr>
        <p:spPr>
          <a:xfrm>
            <a:off x="4408714" y="2658301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113A39C1-4D88-40EA-B89A-C8D83A62E87E}"/>
              </a:ext>
            </a:extLst>
          </p:cNvPr>
          <p:cNvSpPr/>
          <p:nvPr/>
        </p:nvSpPr>
        <p:spPr>
          <a:xfrm>
            <a:off x="2914452" y="2992176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FC048405-6C70-46F0-B9B3-B1C8D9483B9D}"/>
              </a:ext>
            </a:extLst>
          </p:cNvPr>
          <p:cNvSpPr/>
          <p:nvPr/>
        </p:nvSpPr>
        <p:spPr>
          <a:xfrm>
            <a:off x="4663438" y="2916680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9BE93ED6-44E0-43A3-933C-FBDFDB9F3EC7}"/>
              </a:ext>
            </a:extLst>
          </p:cNvPr>
          <p:cNvSpPr/>
          <p:nvPr/>
        </p:nvSpPr>
        <p:spPr>
          <a:xfrm>
            <a:off x="2071240" y="2916679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EEAB0263-8E62-410F-9BD0-3EF5A30CEAE0}"/>
              </a:ext>
            </a:extLst>
          </p:cNvPr>
          <p:cNvSpPr/>
          <p:nvPr/>
        </p:nvSpPr>
        <p:spPr>
          <a:xfrm>
            <a:off x="2932997" y="2992176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BBF85BED-AB3F-4A83-ABBC-5DC3FBD73D37}"/>
              </a:ext>
            </a:extLst>
          </p:cNvPr>
          <p:cNvSpPr/>
          <p:nvPr/>
        </p:nvSpPr>
        <p:spPr>
          <a:xfrm>
            <a:off x="2736272" y="2305287"/>
            <a:ext cx="306980" cy="33387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EA1E2B3-FFC5-4CB1-9541-08A7C85A9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553" y="215548"/>
            <a:ext cx="3257004" cy="244275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7B5A03F-0F79-4120-88FE-214245251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630" y="4151799"/>
            <a:ext cx="3378370" cy="27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565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08824-4371-43C6-A0A9-610DA8DB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 И МЕТОДЫ ИССЛЕДОВАНИЯ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77C52D8-7FF9-4BF8-8D74-FC7644D3093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93070570"/>
              </p:ext>
            </p:extLst>
          </p:nvPr>
        </p:nvGraphicFramePr>
        <p:xfrm>
          <a:off x="770707" y="2606774"/>
          <a:ext cx="4010298" cy="262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766">
                  <a:extLst>
                    <a:ext uri="{9D8B030D-6E8A-4147-A177-3AD203B41FA5}">
                      <a16:colId xmlns:a16="http://schemas.microsoft.com/office/drawing/2014/main" val="3041714136"/>
                    </a:ext>
                  </a:extLst>
                </a:gridCol>
                <a:gridCol w="1336766">
                  <a:extLst>
                    <a:ext uri="{9D8B030D-6E8A-4147-A177-3AD203B41FA5}">
                      <a16:colId xmlns:a16="http://schemas.microsoft.com/office/drawing/2014/main" val="1577393724"/>
                    </a:ext>
                  </a:extLst>
                </a:gridCol>
                <a:gridCol w="1336766">
                  <a:extLst>
                    <a:ext uri="{9D8B030D-6E8A-4147-A177-3AD203B41FA5}">
                      <a16:colId xmlns:a16="http://schemas.microsoft.com/office/drawing/2014/main" val="1264860698"/>
                    </a:ext>
                  </a:extLst>
                </a:gridCol>
              </a:tblGrid>
              <a:tr h="656586">
                <a:tc>
                  <a:txBody>
                    <a:bodyPr/>
                    <a:lstStyle/>
                    <a:p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Группы</a:t>
                      </a:r>
                    </a:p>
                  </a:txBody>
                  <a:tcPr marL="38080" marR="380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Абс.ч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28560" marR="28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8560" marR="28560" marT="0" marB="0" anchor="ctr"/>
                </a:tc>
                <a:extLst>
                  <a:ext uri="{0D108BD9-81ED-4DB2-BD59-A6C34878D82A}">
                    <a16:rowId xmlns:a16="http://schemas.microsoft.com/office/drawing/2014/main" val="23930887"/>
                  </a:ext>
                </a:extLst>
              </a:tr>
              <a:tr h="65658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Мужчины</a:t>
                      </a:r>
                    </a:p>
                  </a:txBody>
                  <a:tcPr marL="38080" marR="380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258</a:t>
                      </a:r>
                    </a:p>
                  </a:txBody>
                  <a:tcPr marL="28560" marR="28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28,0</a:t>
                      </a:r>
                    </a:p>
                  </a:txBody>
                  <a:tcPr marL="28560" marR="28560" marT="0" marB="0" anchor="ctr"/>
                </a:tc>
                <a:extLst>
                  <a:ext uri="{0D108BD9-81ED-4DB2-BD59-A6C34878D82A}">
                    <a16:rowId xmlns:a16="http://schemas.microsoft.com/office/drawing/2014/main" val="494200389"/>
                  </a:ext>
                </a:extLst>
              </a:tr>
              <a:tr h="65658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Женщины</a:t>
                      </a:r>
                    </a:p>
                  </a:txBody>
                  <a:tcPr marL="38080" marR="380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663</a:t>
                      </a:r>
                    </a:p>
                  </a:txBody>
                  <a:tcPr marL="28560" marR="28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72,0</a:t>
                      </a:r>
                    </a:p>
                  </a:txBody>
                  <a:tcPr marL="28560" marR="28560" marT="0" marB="0" anchor="ctr"/>
                </a:tc>
                <a:extLst>
                  <a:ext uri="{0D108BD9-81ED-4DB2-BD59-A6C34878D82A}">
                    <a16:rowId xmlns:a16="http://schemas.microsoft.com/office/drawing/2014/main" val="825734425"/>
                  </a:ext>
                </a:extLst>
              </a:tr>
              <a:tr h="65658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Оба пола</a:t>
                      </a:r>
                    </a:p>
                  </a:txBody>
                  <a:tcPr marL="38080" marR="380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921</a:t>
                      </a:r>
                    </a:p>
                  </a:txBody>
                  <a:tcPr marL="28560" marR="285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</a:rPr>
                        <a:t>100,0</a:t>
                      </a:r>
                    </a:p>
                  </a:txBody>
                  <a:tcPr marL="28560" marR="28560" marT="0" marB="0" anchor="ctr"/>
                </a:tc>
                <a:extLst>
                  <a:ext uri="{0D108BD9-81ED-4DB2-BD59-A6C34878D82A}">
                    <a16:rowId xmlns:a16="http://schemas.microsoft.com/office/drawing/2014/main" val="624571320"/>
                  </a:ext>
                </a:extLst>
              </a:tr>
            </a:tbl>
          </a:graphicData>
        </a:graphic>
      </p:graphicFrame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2EB6390-E2C7-4F40-AAA0-2C956D689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9829" y="2079145"/>
            <a:ext cx="3614078" cy="4517598"/>
          </a:xfrm>
        </p:spPr>
      </p:pic>
    </p:spTree>
    <p:extLst>
      <p:ext uri="{BB962C8B-B14F-4D97-AF65-F5344CB8AC3E}">
        <p14:creationId xmlns:p14="http://schemas.microsoft.com/office/powerpoint/2010/main" val="134972981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rop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2138</TotalTime>
  <Words>2449</Words>
  <Application>Microsoft Office PowerPoint</Application>
  <PresentationFormat>Экран (4:3)</PresentationFormat>
  <Paragraphs>347</Paragraphs>
  <Slides>41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Franklin Gothic Book</vt:lpstr>
      <vt:lpstr>Times New Roman</vt:lpstr>
      <vt:lpstr>Crop</vt:lpstr>
      <vt:lpstr>Фотография Photo Editor</vt:lpstr>
      <vt:lpstr>Исследование качества жизни Коренных Малочисленных Народов Севера: состояние и перспективы</vt:lpstr>
      <vt:lpstr>Актуальность исследования</vt:lpstr>
      <vt:lpstr>Актуальность исследования</vt:lpstr>
      <vt:lpstr>Качество жизни коренных малочисленных народов Севера</vt:lpstr>
      <vt:lpstr>Понятие качество жизни</vt:lpstr>
      <vt:lpstr>Понятие качество жизни</vt:lpstr>
      <vt:lpstr>Критерии качества жизни, рекомендованные ВОЗ</vt:lpstr>
      <vt:lpstr>Презентация PowerPoint</vt:lpstr>
      <vt:lpstr>МАТЕРИАЛ И МЕТОДЫ ИССЛЕДОВАНИЯ</vt:lpstr>
      <vt:lpstr>РАСПРЕДЕЛЕНИЕ ОБСЛЕДОВАННЫХ НЕНЦЕВ С УЧЕТОМ ФАКТОРА УРБАНИЗАЦИИ (%)</vt:lpstr>
      <vt:lpstr>СФЕРА ЗАНЯТОСТИ ОБСЛЕДОВАННЫХ АБОРИГЕНОВ СЕВЕРА</vt:lpstr>
      <vt:lpstr>МАТЕРИАЛ И МЕТОДЫ ИССЛЕДОВАНИЯ</vt:lpstr>
      <vt:lpstr>ПОКАЗАТЕЛИ ОПРОСНИКА  SF-36</vt:lpstr>
      <vt:lpstr>Качество жизни коренных малочисленных народов Севера</vt:lpstr>
      <vt:lpstr>КРИТЕРИИ РАСЧЕТА УМСТВЕННОЙ РАБОТОСПОСОБНОСТИ</vt:lpstr>
      <vt:lpstr>КРИТЕРИИ РАСЧЕТА УМСТВЕННОЙ РАБОТОСПОСОБНОСТИ</vt:lpstr>
      <vt:lpstr>ПОКАЗАТЕЛИ ТЕМПА ПСИХИЧЕСКОЙ ДЕЯТЕЛЬНОСТИ ПО РЕЗУЛЬТАТАМ ПРОБЫ АМАТУНИ (с)</vt:lpstr>
      <vt:lpstr>ПОКАЗАТЕЛИ УМСТВЕННОЙ РАБОТОСПОСОБНОСТИ У НАСЕЛЕНИЯ СЕВЕРНОГО РЕГИОНА (с)</vt:lpstr>
      <vt:lpstr>ЧАСТОТА РАСПРЕДЕЛЕНИЯ ЛИЦ С ВЫСОКИМ ИНДЕКСОМ УТОМЛЯЕМОСТИ  (ЭТНИЧЕСКИЙ СРЕЗ, %)</vt:lpstr>
      <vt:lpstr>ЧАСТОТА ПРОФИЛЕЙ АСИММЕТРИИ ВНИМАНИЯ У КОРЕННОГО НАСЕЛЕНИЯ (%)</vt:lpstr>
      <vt:lpstr>ПОКАЗАТЕЛИ ДЕПРЕССИИ У НАСЕЛЕНИЯ СЕВЕРА (БАЛЛЫ)</vt:lpstr>
      <vt:lpstr>Распространенность депрессии</vt:lpstr>
      <vt:lpstr>Качество жизни коренных малочисленных народов Севера</vt:lpstr>
      <vt:lpstr>Показатели стресса у коренного населения (ус. ед.)</vt:lpstr>
      <vt:lpstr>Показатели стресса  (шкала L.Reeder, баллы)</vt:lpstr>
      <vt:lpstr>Показатели стресса  (шкала L.Reeder, баллы)</vt:lpstr>
      <vt:lpstr>Показатели стресса  (шкала L.Reeder, баллы)</vt:lpstr>
      <vt:lpstr>Качество жизни коренных малочисленных народов Севера</vt:lpstr>
      <vt:lpstr>Корреляционная связь депрессии и социальных стрессов у ненцев (r)</vt:lpstr>
      <vt:lpstr>Корреляционная связь депрессии и социальных стрессов у ненцев (r)</vt:lpstr>
      <vt:lpstr>ПОКАЗАТЕЛИ УДОВЛЕТВОРЕННОСТИ МИКРОКЛИМАТИЧЕСКИМИ УСЛОВИЯМИ ТРУДА (баллы)</vt:lpstr>
      <vt:lpstr>Усредненный профиль личности (СМОЛ, этнический срез)</vt:lpstr>
      <vt:lpstr>Усредненный профиль личности  (СМОЛ, гендерный срез)</vt:lpstr>
      <vt:lpstr>Усредненный профиль личности (СМОЛ,T-баллы)</vt:lpstr>
      <vt:lpstr>Качество жизни коренных малочисленных народов Севера</vt:lpstr>
      <vt:lpstr>Оценка состояния когнитивных функций (MMSE, этнический срез)</vt:lpstr>
      <vt:lpstr>Показатели MMSE у ненцев и славян в Арктике</vt:lpstr>
      <vt:lpstr>Презентация PowerPoint</vt:lpstr>
      <vt:lpstr>Презентация PowerPoint</vt:lpstr>
      <vt:lpstr>Список литературы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Взаимосвязь Нервно-психической устойчивости с личностными особенностями студентов-первокурсников</dc:title>
  <dc:creator>RePack by SPecialiST</dc:creator>
  <cp:lastModifiedBy>Admin</cp:lastModifiedBy>
  <cp:revision>306</cp:revision>
  <dcterms:created xsi:type="dcterms:W3CDTF">2017-11-14T15:31:36Z</dcterms:created>
  <dcterms:modified xsi:type="dcterms:W3CDTF">2018-04-27T02:40:27Z</dcterms:modified>
</cp:coreProperties>
</file>