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1"/>
  </p:notesMasterIdLst>
  <p:sldIdLst>
    <p:sldId id="256" r:id="rId2"/>
    <p:sldId id="270" r:id="rId3"/>
    <p:sldId id="261" r:id="rId4"/>
    <p:sldId id="273" r:id="rId5"/>
    <p:sldId id="272" r:id="rId6"/>
    <p:sldId id="277" r:id="rId7"/>
    <p:sldId id="278" r:id="rId8"/>
    <p:sldId id="279" r:id="rId9"/>
    <p:sldId id="262" r:id="rId10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E24934-A44C-43EC-A6D7-110625C203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646030-AA29-4573-AC26-11A2D865C692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Объект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исследования: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русские народные легенды из сборника «Традиционный фольклор Новгородской области. Серия Памятники русского фольклора. Сказки. Легенды. Предания.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Былички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. Заговоры».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059D3C-05EC-4171-9ABC-F214AA8D7E2D}" type="parTrans" cxnId="{B5A423A1-2443-4191-9E68-370B3090D0ED}">
      <dgm:prSet/>
      <dgm:spPr/>
      <dgm:t>
        <a:bodyPr/>
        <a:lstStyle/>
        <a:p>
          <a:endParaRPr lang="ru-RU"/>
        </a:p>
      </dgm:t>
    </dgm:pt>
    <dgm:pt modelId="{26AFC1EC-650F-4665-8B2D-DAC530D61FE0}" type="sibTrans" cxnId="{B5A423A1-2443-4191-9E68-370B3090D0ED}">
      <dgm:prSet/>
      <dgm:spPr/>
      <dgm:t>
        <a:bodyPr/>
        <a:lstStyle/>
        <a:p>
          <a:endParaRPr lang="ru-RU"/>
        </a:p>
      </dgm:t>
    </dgm:pt>
    <dgm:pt modelId="{9BED3F42-B89F-45DD-AA30-BEF100BC8905}" type="pres">
      <dgm:prSet presAssocID="{8FE24934-A44C-43EC-A6D7-110625C203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23C4DA-DCF2-4908-B6BB-B0BE227F2361}" type="pres">
      <dgm:prSet presAssocID="{7D646030-AA29-4573-AC26-11A2D865C69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544C00-3A19-467E-8954-E1001ECB8ADC}" type="presOf" srcId="{8FE24934-A44C-43EC-A6D7-110625C203C9}" destId="{9BED3F42-B89F-45DD-AA30-BEF100BC8905}" srcOrd="0" destOrd="0" presId="urn:microsoft.com/office/officeart/2005/8/layout/vList2"/>
    <dgm:cxn modelId="{3DA1E402-1474-42D0-A350-1CAFF4375484}" type="presOf" srcId="{7D646030-AA29-4573-AC26-11A2D865C692}" destId="{9223C4DA-DCF2-4908-B6BB-B0BE227F2361}" srcOrd="0" destOrd="0" presId="urn:microsoft.com/office/officeart/2005/8/layout/vList2"/>
    <dgm:cxn modelId="{B5A423A1-2443-4191-9E68-370B3090D0ED}" srcId="{8FE24934-A44C-43EC-A6D7-110625C203C9}" destId="{7D646030-AA29-4573-AC26-11A2D865C692}" srcOrd="0" destOrd="0" parTransId="{B2059D3C-05EC-4171-9ABC-F214AA8D7E2D}" sibTransId="{26AFC1EC-650F-4665-8B2D-DAC530D61FE0}"/>
    <dgm:cxn modelId="{64F94455-82B0-4D34-A2CA-9034D23C60DD}" type="presParOf" srcId="{9BED3F42-B89F-45DD-AA30-BEF100BC8905}" destId="{9223C4DA-DCF2-4908-B6BB-B0BE227F236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A70BDC-1DFF-4FBD-B290-342BC04AA4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C2957C-CFA6-4802-9BE5-41F6483EF2D1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Цель исследования  </a:t>
          </a:r>
          <a:r>
            <a:rPr lang="ru-RU" dirty="0" smtClean="0"/>
            <a:t>–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первичный анализ языка легенд в функционально-семантическом аспекте.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B934B8-69F7-4B4A-BE7B-7BEEE85ECA4A}" type="parTrans" cxnId="{A061AEE9-3194-4233-AD0D-7746426A5CF4}">
      <dgm:prSet/>
      <dgm:spPr/>
      <dgm:t>
        <a:bodyPr/>
        <a:lstStyle/>
        <a:p>
          <a:endParaRPr lang="ru-RU"/>
        </a:p>
      </dgm:t>
    </dgm:pt>
    <dgm:pt modelId="{1489B3A4-CD81-4ECC-99F4-EE3B23188B97}" type="sibTrans" cxnId="{A061AEE9-3194-4233-AD0D-7746426A5CF4}">
      <dgm:prSet/>
      <dgm:spPr/>
      <dgm:t>
        <a:bodyPr/>
        <a:lstStyle/>
        <a:p>
          <a:endParaRPr lang="ru-RU"/>
        </a:p>
      </dgm:t>
    </dgm:pt>
    <dgm:pt modelId="{7B86569F-4CA0-4BD5-ACEF-DECEA70D3DEF}" type="pres">
      <dgm:prSet presAssocID="{06A70BDC-1DFF-4FBD-B290-342BC04AA4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31255-DA70-438D-86A7-4C78FCB53ABC}" type="pres">
      <dgm:prSet presAssocID="{D0C2957C-CFA6-4802-9BE5-41F6483EF2D1}" presName="parentText" presStyleLbl="node1" presStyleIdx="0" presStyleCnt="1" custScaleX="88265" custScaleY="151183" custLinFactNeighborX="1786" custLinFactNeighborY="163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61AEE9-3194-4233-AD0D-7746426A5CF4}" srcId="{06A70BDC-1DFF-4FBD-B290-342BC04AA409}" destId="{D0C2957C-CFA6-4802-9BE5-41F6483EF2D1}" srcOrd="0" destOrd="0" parTransId="{ABB934B8-69F7-4B4A-BE7B-7BEEE85ECA4A}" sibTransId="{1489B3A4-CD81-4ECC-99F4-EE3B23188B97}"/>
    <dgm:cxn modelId="{D610CAFA-F193-4B25-8E91-09655984C6C4}" type="presOf" srcId="{06A70BDC-1DFF-4FBD-B290-342BC04AA409}" destId="{7B86569F-4CA0-4BD5-ACEF-DECEA70D3DEF}" srcOrd="0" destOrd="0" presId="urn:microsoft.com/office/officeart/2005/8/layout/vList2"/>
    <dgm:cxn modelId="{80BEE4B6-E665-46DF-8C0C-4C6C0E00FB24}" type="presOf" srcId="{D0C2957C-CFA6-4802-9BE5-41F6483EF2D1}" destId="{9E031255-DA70-438D-86A7-4C78FCB53ABC}" srcOrd="0" destOrd="0" presId="urn:microsoft.com/office/officeart/2005/8/layout/vList2"/>
    <dgm:cxn modelId="{46626318-D35F-4653-8F9E-F61E8DB4EC54}" type="presParOf" srcId="{7B86569F-4CA0-4BD5-ACEF-DECEA70D3DEF}" destId="{9E031255-DA70-438D-86A7-4C78FCB53AB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C784E7-2880-482E-891C-1E5DBE43FEA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FDC4A8-F15E-4224-827B-A8AA285D64CA}">
      <dgm:prSet custT="1"/>
      <dgm:spPr/>
      <dgm:t>
        <a:bodyPr/>
        <a:lstStyle/>
        <a:p>
          <a:pPr rtl="0"/>
          <a:r>
            <a:rPr lang="ru-RU" sz="2400" dirty="0" smtClean="0">
              <a:latin typeface="Arial" panose="020B0604020202020204" pitchFamily="34" charset="0"/>
              <a:cs typeface="Arial" panose="020B0604020202020204" pitchFamily="34" charset="0"/>
            </a:rPr>
            <a:t>Лексические средства выражения временной модальности в легендах представлены следующими частями речи: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4DB16-BC53-46DB-845E-174EFC8767DA}" type="parTrans" cxnId="{129E7558-F2AC-4C32-ACD3-3E53C22326C8}">
      <dgm:prSet/>
      <dgm:spPr/>
      <dgm:t>
        <a:bodyPr/>
        <a:lstStyle/>
        <a:p>
          <a:endParaRPr lang="ru-RU"/>
        </a:p>
      </dgm:t>
    </dgm:pt>
    <dgm:pt modelId="{7BCDEBC5-A353-4D03-9DE0-60591A7E2D46}" type="sibTrans" cxnId="{129E7558-F2AC-4C32-ACD3-3E53C22326C8}">
      <dgm:prSet/>
      <dgm:spPr/>
      <dgm:t>
        <a:bodyPr/>
        <a:lstStyle/>
        <a:p>
          <a:endParaRPr lang="ru-RU"/>
        </a:p>
      </dgm:t>
    </dgm:pt>
    <dgm:pt modelId="{D02A7C89-6DDA-405C-9DFA-15E2F7148AE3}" type="pres">
      <dgm:prSet presAssocID="{70C784E7-2880-482E-891C-1E5DBE43FEA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3D3420A-0A21-4FA8-B500-62B277EC1D14}" type="pres">
      <dgm:prSet presAssocID="{CEFDC4A8-F15E-4224-827B-A8AA285D64CA}" presName="thickLine" presStyleLbl="alignNode1" presStyleIdx="0" presStyleCnt="1"/>
      <dgm:spPr/>
    </dgm:pt>
    <dgm:pt modelId="{9508974A-1586-47FC-B967-5E529F5168F4}" type="pres">
      <dgm:prSet presAssocID="{CEFDC4A8-F15E-4224-827B-A8AA285D64CA}" presName="horz1" presStyleCnt="0"/>
      <dgm:spPr/>
    </dgm:pt>
    <dgm:pt modelId="{B281EF44-DA22-43F3-8424-FC8D38E292BB}" type="pres">
      <dgm:prSet presAssocID="{CEFDC4A8-F15E-4224-827B-A8AA285D64CA}" presName="tx1" presStyleLbl="revTx" presStyleIdx="0" presStyleCnt="1"/>
      <dgm:spPr/>
      <dgm:t>
        <a:bodyPr/>
        <a:lstStyle/>
        <a:p>
          <a:endParaRPr lang="ru-RU"/>
        </a:p>
      </dgm:t>
    </dgm:pt>
    <dgm:pt modelId="{661E5236-2ADD-472A-BBD9-06018B5BBD29}" type="pres">
      <dgm:prSet presAssocID="{CEFDC4A8-F15E-4224-827B-A8AA285D64CA}" presName="vert1" presStyleCnt="0"/>
      <dgm:spPr/>
    </dgm:pt>
  </dgm:ptLst>
  <dgm:cxnLst>
    <dgm:cxn modelId="{129E7558-F2AC-4C32-ACD3-3E53C22326C8}" srcId="{70C784E7-2880-482E-891C-1E5DBE43FEA4}" destId="{CEFDC4A8-F15E-4224-827B-A8AA285D64CA}" srcOrd="0" destOrd="0" parTransId="{2F14DB16-BC53-46DB-845E-174EFC8767DA}" sibTransId="{7BCDEBC5-A353-4D03-9DE0-60591A7E2D46}"/>
    <dgm:cxn modelId="{794E7CB4-D193-4BE0-B284-E6EB762753E1}" type="presOf" srcId="{70C784E7-2880-482E-891C-1E5DBE43FEA4}" destId="{D02A7C89-6DDA-405C-9DFA-15E2F7148AE3}" srcOrd="0" destOrd="0" presId="urn:microsoft.com/office/officeart/2008/layout/LinedList"/>
    <dgm:cxn modelId="{6E0A3E3E-5054-428E-B910-2E4111962D46}" type="presOf" srcId="{CEFDC4A8-F15E-4224-827B-A8AA285D64CA}" destId="{B281EF44-DA22-43F3-8424-FC8D38E292BB}" srcOrd="0" destOrd="0" presId="urn:microsoft.com/office/officeart/2008/layout/LinedList"/>
    <dgm:cxn modelId="{1EFD4A47-7A26-4C22-A010-971364692DB7}" type="presParOf" srcId="{D02A7C89-6DDA-405C-9DFA-15E2F7148AE3}" destId="{53D3420A-0A21-4FA8-B500-62B277EC1D14}" srcOrd="0" destOrd="0" presId="urn:microsoft.com/office/officeart/2008/layout/LinedList"/>
    <dgm:cxn modelId="{03F1412D-3D83-44C8-846D-4A1C145C4960}" type="presParOf" srcId="{D02A7C89-6DDA-405C-9DFA-15E2F7148AE3}" destId="{9508974A-1586-47FC-B967-5E529F5168F4}" srcOrd="1" destOrd="0" presId="urn:microsoft.com/office/officeart/2008/layout/LinedList"/>
    <dgm:cxn modelId="{7B432A46-DCD6-483E-BBF8-689A9E537C76}" type="presParOf" srcId="{9508974A-1586-47FC-B967-5E529F5168F4}" destId="{B281EF44-DA22-43F3-8424-FC8D38E292BB}" srcOrd="0" destOrd="0" presId="urn:microsoft.com/office/officeart/2008/layout/LinedList"/>
    <dgm:cxn modelId="{830A8A7B-CC38-42B8-A5FA-A27B1B6F2646}" type="presParOf" srcId="{9508974A-1586-47FC-B967-5E529F5168F4}" destId="{661E5236-2ADD-472A-BBD9-06018B5BBD2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535E96-A9C3-46CF-9862-DE5D271070B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E7C875-CEEA-402C-8110-8C2049A3409B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ru-RU" i="0" dirty="0" smtClean="0">
              <a:latin typeface="Arial" panose="020B0604020202020204" pitchFamily="34" charset="0"/>
              <a:cs typeface="Arial" panose="020B0604020202020204" pitchFamily="34" charset="0"/>
            </a:rPr>
            <a:t>) именами прилагательными (обозначают признаки предметов и явлений, связанные со временем):</a:t>
          </a:r>
        </a:p>
        <a:p>
          <a:r>
            <a:rPr lang="ru-RU" i="0" dirty="0" smtClean="0">
              <a:latin typeface="Arial" panose="020B0604020202020204" pitchFamily="34" charset="0"/>
              <a:cs typeface="Arial" panose="020B0604020202020204" pitchFamily="34" charset="0"/>
            </a:rPr>
            <a:t>«А я, – говорит, – возьми да и обмани Бога. Попросил у него пожить, пока изба не сгниет. А избе-то моей целый век стоять». Живет год, второй, третий. Однажды вышел в праздник на ули­цу. Смотрит, у избы-то угол отваливши и простенки упавши («Крестьянин и смерть», с. 196)</a:t>
          </a:r>
          <a:endParaRPr lang="ru-RU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2F0263-D74B-4C8F-B33A-7F9503FDDD1C}" type="parTrans" cxnId="{0A7E2B98-18D2-4195-B4A5-406C3231138D}">
      <dgm:prSet/>
      <dgm:spPr/>
      <dgm:t>
        <a:bodyPr/>
        <a:lstStyle/>
        <a:p>
          <a:endParaRPr lang="ru-RU"/>
        </a:p>
      </dgm:t>
    </dgm:pt>
    <dgm:pt modelId="{C24E5B8E-1335-4A22-A29D-25A8365B4009}" type="sibTrans" cxnId="{0A7E2B98-18D2-4195-B4A5-406C3231138D}">
      <dgm:prSet/>
      <dgm:spPr/>
      <dgm:t>
        <a:bodyPr/>
        <a:lstStyle/>
        <a:p>
          <a:endParaRPr lang="ru-RU"/>
        </a:p>
      </dgm:t>
    </dgm:pt>
    <dgm:pt modelId="{B7EE5FAF-6151-4FCD-BFA8-4CDB8DA802CA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3) предлогами, частицами (выражают соответствие какому-либо моменту, периоду времени, предшествование ему или следование за ним):</a:t>
          </a:r>
        </a:p>
        <a:p>
          <a:pPr rtl="0"/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Ну, хорошо. Взял он у мужика рожь, засыпал и стал молоть; смотрит: уж много прошло времени, а мука все </a:t>
          </a:r>
          <a:r>
            <a:rPr lang="ru-RU" i="1" dirty="0" err="1" smtClean="0">
              <a:latin typeface="Arial" panose="020B0604020202020204" pitchFamily="34" charset="0"/>
              <a:cs typeface="Arial" panose="020B0604020202020204" pitchFamily="34" charset="0"/>
            </a:rPr>
            <a:t>сыпится</a:t>
          </a:r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, да </a:t>
          </a:r>
          <a:r>
            <a:rPr lang="ru-RU" i="1" dirty="0" err="1" smtClean="0">
              <a:latin typeface="Arial" panose="020B0604020202020204" pitchFamily="34" charset="0"/>
              <a:cs typeface="Arial" panose="020B0604020202020204" pitchFamily="34" charset="0"/>
            </a:rPr>
            <a:t>сыпится</a:t>
          </a:r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!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(«Чудо на мельнице», с. 412)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B07E15-30BC-4EA3-BC0C-E71443682D4D}" type="parTrans" cxnId="{5CDC9C56-8AF8-4087-95C6-C45FF4098921}">
      <dgm:prSet/>
      <dgm:spPr/>
      <dgm:t>
        <a:bodyPr/>
        <a:lstStyle/>
        <a:p>
          <a:endParaRPr lang="ru-RU"/>
        </a:p>
      </dgm:t>
    </dgm:pt>
    <dgm:pt modelId="{6833DE65-6396-4BA2-AD0A-423EE838FC6F}" type="sibTrans" cxnId="{5CDC9C56-8AF8-4087-95C6-C45FF4098921}">
      <dgm:prSet/>
      <dgm:spPr/>
      <dgm:t>
        <a:bodyPr/>
        <a:lstStyle/>
        <a:p>
          <a:endParaRPr lang="ru-RU"/>
        </a:p>
      </dgm:t>
    </dgm:pt>
    <dgm:pt modelId="{6175A4CE-9E10-4C70-B1FC-FFF433B85F39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4) глаголами:</a:t>
          </a:r>
        </a:p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Он запряг. Пахал-пахал, пахал-пахал – часа два с половиной пахал. Нивы-то так и убавилось сразу. Ильи-пророку не терпится: а как </a:t>
          </a:r>
          <a:r>
            <a:rPr lang="ru-RU" i="1" dirty="0" err="1" smtClean="0">
              <a:latin typeface="Arial" panose="020B0604020202020204" pitchFamily="34" charset="0"/>
              <a:cs typeface="Arial" panose="020B0604020202020204" pitchFamily="34" charset="0"/>
            </a:rPr>
            <a:t>евонов</a:t>
          </a:r>
          <a:r>
            <a:rPr lang="ru-RU" i="1" dirty="0" smtClean="0">
              <a:latin typeface="Arial" panose="020B0604020202020204" pitchFamily="34" charset="0"/>
              <a:cs typeface="Arial" panose="020B0604020202020204" pitchFamily="34" charset="0"/>
            </a:rPr>
            <a:t>-то конь будет пахать? Запрягает Ильиного коня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(«О Святых», с. 198)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0D0C70-1223-48B8-8330-19EA5CE86192}" type="parTrans" cxnId="{6E0B9198-4B6B-4A92-84F3-0332818C040D}">
      <dgm:prSet/>
      <dgm:spPr/>
      <dgm:t>
        <a:bodyPr/>
        <a:lstStyle/>
        <a:p>
          <a:endParaRPr lang="ru-RU"/>
        </a:p>
      </dgm:t>
    </dgm:pt>
    <dgm:pt modelId="{620EFE93-9320-4771-A2EF-C2CDC01A649C}" type="sibTrans" cxnId="{6E0B9198-4B6B-4A92-84F3-0332818C040D}">
      <dgm:prSet/>
      <dgm:spPr/>
      <dgm:t>
        <a:bodyPr/>
        <a:lstStyle/>
        <a:p>
          <a:endParaRPr lang="ru-RU"/>
        </a:p>
      </dgm:t>
    </dgm:pt>
    <dgm:pt modelId="{831AC15D-E079-41EC-BA97-2E0C2899D4B7}" type="pres">
      <dgm:prSet presAssocID="{28535E96-A9C3-46CF-9862-DE5D271070B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B3E4023-35BC-4290-8A91-FD71D4876FEC}" type="pres">
      <dgm:prSet presAssocID="{DFE7C875-CEEA-402C-8110-8C2049A3409B}" presName="thickLine" presStyleLbl="alignNode1" presStyleIdx="0" presStyleCnt="3"/>
      <dgm:spPr/>
    </dgm:pt>
    <dgm:pt modelId="{8E871594-68DC-4CE9-B45F-9D6C6633174D}" type="pres">
      <dgm:prSet presAssocID="{DFE7C875-CEEA-402C-8110-8C2049A3409B}" presName="horz1" presStyleCnt="0"/>
      <dgm:spPr/>
    </dgm:pt>
    <dgm:pt modelId="{A60207A0-002C-4C04-B1F1-9342973EBA87}" type="pres">
      <dgm:prSet presAssocID="{DFE7C875-CEEA-402C-8110-8C2049A3409B}" presName="tx1" presStyleLbl="revTx" presStyleIdx="0" presStyleCnt="3"/>
      <dgm:spPr/>
      <dgm:t>
        <a:bodyPr/>
        <a:lstStyle/>
        <a:p>
          <a:endParaRPr lang="ru-RU"/>
        </a:p>
      </dgm:t>
    </dgm:pt>
    <dgm:pt modelId="{AC218F3A-EEEC-4DC1-A556-5D8AA57578DE}" type="pres">
      <dgm:prSet presAssocID="{DFE7C875-CEEA-402C-8110-8C2049A3409B}" presName="vert1" presStyleCnt="0"/>
      <dgm:spPr/>
    </dgm:pt>
    <dgm:pt modelId="{0F7A6169-1DE5-4D7E-B882-AC24518102F1}" type="pres">
      <dgm:prSet presAssocID="{B7EE5FAF-6151-4FCD-BFA8-4CDB8DA802CA}" presName="thickLine" presStyleLbl="alignNode1" presStyleIdx="1" presStyleCnt="3"/>
      <dgm:spPr/>
    </dgm:pt>
    <dgm:pt modelId="{8D884340-65BB-40E2-9F6C-FB9D84A86FF9}" type="pres">
      <dgm:prSet presAssocID="{B7EE5FAF-6151-4FCD-BFA8-4CDB8DA802CA}" presName="horz1" presStyleCnt="0"/>
      <dgm:spPr/>
    </dgm:pt>
    <dgm:pt modelId="{A8EF96A7-13D7-4893-9625-DCDECEE71E6D}" type="pres">
      <dgm:prSet presAssocID="{B7EE5FAF-6151-4FCD-BFA8-4CDB8DA802CA}" presName="tx1" presStyleLbl="revTx" presStyleIdx="1" presStyleCnt="3"/>
      <dgm:spPr/>
      <dgm:t>
        <a:bodyPr/>
        <a:lstStyle/>
        <a:p>
          <a:endParaRPr lang="ru-RU"/>
        </a:p>
      </dgm:t>
    </dgm:pt>
    <dgm:pt modelId="{136018CE-50E7-4BAB-9D4E-EF969A29DD6A}" type="pres">
      <dgm:prSet presAssocID="{B7EE5FAF-6151-4FCD-BFA8-4CDB8DA802CA}" presName="vert1" presStyleCnt="0"/>
      <dgm:spPr/>
    </dgm:pt>
    <dgm:pt modelId="{FDFC5B3A-0743-480E-BC90-93FD3774A3D2}" type="pres">
      <dgm:prSet presAssocID="{6175A4CE-9E10-4C70-B1FC-FFF433B85F39}" presName="thickLine" presStyleLbl="alignNode1" presStyleIdx="2" presStyleCnt="3"/>
      <dgm:spPr/>
    </dgm:pt>
    <dgm:pt modelId="{C667E394-0EDF-4E2A-830D-C07FB8C24606}" type="pres">
      <dgm:prSet presAssocID="{6175A4CE-9E10-4C70-B1FC-FFF433B85F39}" presName="horz1" presStyleCnt="0"/>
      <dgm:spPr/>
    </dgm:pt>
    <dgm:pt modelId="{646316B3-90E7-4864-A398-0495390ACAF2}" type="pres">
      <dgm:prSet presAssocID="{6175A4CE-9E10-4C70-B1FC-FFF433B85F39}" presName="tx1" presStyleLbl="revTx" presStyleIdx="2" presStyleCnt="3"/>
      <dgm:spPr/>
      <dgm:t>
        <a:bodyPr/>
        <a:lstStyle/>
        <a:p>
          <a:endParaRPr lang="ru-RU"/>
        </a:p>
      </dgm:t>
    </dgm:pt>
    <dgm:pt modelId="{58F4C589-E265-4598-8ACD-C3D5379268CA}" type="pres">
      <dgm:prSet presAssocID="{6175A4CE-9E10-4C70-B1FC-FFF433B85F39}" presName="vert1" presStyleCnt="0"/>
      <dgm:spPr/>
    </dgm:pt>
  </dgm:ptLst>
  <dgm:cxnLst>
    <dgm:cxn modelId="{5CDC9C56-8AF8-4087-95C6-C45FF4098921}" srcId="{28535E96-A9C3-46CF-9862-DE5D271070B9}" destId="{B7EE5FAF-6151-4FCD-BFA8-4CDB8DA802CA}" srcOrd="1" destOrd="0" parTransId="{57B07E15-30BC-4EA3-BC0C-E71443682D4D}" sibTransId="{6833DE65-6396-4BA2-AD0A-423EE838FC6F}"/>
    <dgm:cxn modelId="{0A7E2B98-18D2-4195-B4A5-406C3231138D}" srcId="{28535E96-A9C3-46CF-9862-DE5D271070B9}" destId="{DFE7C875-CEEA-402C-8110-8C2049A3409B}" srcOrd="0" destOrd="0" parTransId="{1C2F0263-D74B-4C8F-B33A-7F9503FDDD1C}" sibTransId="{C24E5B8E-1335-4A22-A29D-25A8365B4009}"/>
    <dgm:cxn modelId="{94AB1739-5160-483E-88EB-6358F165CF74}" type="presOf" srcId="{DFE7C875-CEEA-402C-8110-8C2049A3409B}" destId="{A60207A0-002C-4C04-B1F1-9342973EBA87}" srcOrd="0" destOrd="0" presId="urn:microsoft.com/office/officeart/2008/layout/LinedList"/>
    <dgm:cxn modelId="{6E0B9198-4B6B-4A92-84F3-0332818C040D}" srcId="{28535E96-A9C3-46CF-9862-DE5D271070B9}" destId="{6175A4CE-9E10-4C70-B1FC-FFF433B85F39}" srcOrd="2" destOrd="0" parTransId="{590D0C70-1223-48B8-8330-19EA5CE86192}" sibTransId="{620EFE93-9320-4771-A2EF-C2CDC01A649C}"/>
    <dgm:cxn modelId="{7BCE2531-6906-4B89-9CF5-46C75BBB2AED}" type="presOf" srcId="{28535E96-A9C3-46CF-9862-DE5D271070B9}" destId="{831AC15D-E079-41EC-BA97-2E0C2899D4B7}" srcOrd="0" destOrd="0" presId="urn:microsoft.com/office/officeart/2008/layout/LinedList"/>
    <dgm:cxn modelId="{B88A6189-D31B-44CE-B1DA-CFD43848D9F0}" type="presOf" srcId="{6175A4CE-9E10-4C70-B1FC-FFF433B85F39}" destId="{646316B3-90E7-4864-A398-0495390ACAF2}" srcOrd="0" destOrd="0" presId="urn:microsoft.com/office/officeart/2008/layout/LinedList"/>
    <dgm:cxn modelId="{453234B3-CA25-4445-8F02-68E3CD8A3084}" type="presOf" srcId="{B7EE5FAF-6151-4FCD-BFA8-4CDB8DA802CA}" destId="{A8EF96A7-13D7-4893-9625-DCDECEE71E6D}" srcOrd="0" destOrd="0" presId="urn:microsoft.com/office/officeart/2008/layout/LinedList"/>
    <dgm:cxn modelId="{2B99CA02-EA72-4871-94A9-A29683F7185D}" type="presParOf" srcId="{831AC15D-E079-41EC-BA97-2E0C2899D4B7}" destId="{2B3E4023-35BC-4290-8A91-FD71D4876FEC}" srcOrd="0" destOrd="0" presId="urn:microsoft.com/office/officeart/2008/layout/LinedList"/>
    <dgm:cxn modelId="{DCE6E189-D6C8-4417-9E28-11CA252779A5}" type="presParOf" srcId="{831AC15D-E079-41EC-BA97-2E0C2899D4B7}" destId="{8E871594-68DC-4CE9-B45F-9D6C6633174D}" srcOrd="1" destOrd="0" presId="urn:microsoft.com/office/officeart/2008/layout/LinedList"/>
    <dgm:cxn modelId="{AB191B00-9086-4A09-8C49-E3440AB453A2}" type="presParOf" srcId="{8E871594-68DC-4CE9-B45F-9D6C6633174D}" destId="{A60207A0-002C-4C04-B1F1-9342973EBA87}" srcOrd="0" destOrd="0" presId="urn:microsoft.com/office/officeart/2008/layout/LinedList"/>
    <dgm:cxn modelId="{F77FF73E-E0BC-4745-9441-DDEC4E903828}" type="presParOf" srcId="{8E871594-68DC-4CE9-B45F-9D6C6633174D}" destId="{AC218F3A-EEEC-4DC1-A556-5D8AA57578DE}" srcOrd="1" destOrd="0" presId="urn:microsoft.com/office/officeart/2008/layout/LinedList"/>
    <dgm:cxn modelId="{AD6A1E65-8A24-491F-AD12-C82CEEAEE285}" type="presParOf" srcId="{831AC15D-E079-41EC-BA97-2E0C2899D4B7}" destId="{0F7A6169-1DE5-4D7E-B882-AC24518102F1}" srcOrd="2" destOrd="0" presId="urn:microsoft.com/office/officeart/2008/layout/LinedList"/>
    <dgm:cxn modelId="{0444EA21-5803-4275-8301-A7CAB0DD33D9}" type="presParOf" srcId="{831AC15D-E079-41EC-BA97-2E0C2899D4B7}" destId="{8D884340-65BB-40E2-9F6C-FB9D84A86FF9}" srcOrd="3" destOrd="0" presId="urn:microsoft.com/office/officeart/2008/layout/LinedList"/>
    <dgm:cxn modelId="{E04E445C-6DF4-4132-8286-194BFE01FD36}" type="presParOf" srcId="{8D884340-65BB-40E2-9F6C-FB9D84A86FF9}" destId="{A8EF96A7-13D7-4893-9625-DCDECEE71E6D}" srcOrd="0" destOrd="0" presId="urn:microsoft.com/office/officeart/2008/layout/LinedList"/>
    <dgm:cxn modelId="{48199FE2-E600-41A4-ACB5-168E089E37A3}" type="presParOf" srcId="{8D884340-65BB-40E2-9F6C-FB9D84A86FF9}" destId="{136018CE-50E7-4BAB-9D4E-EF969A29DD6A}" srcOrd="1" destOrd="0" presId="urn:microsoft.com/office/officeart/2008/layout/LinedList"/>
    <dgm:cxn modelId="{8C355FC6-D4C1-4F94-9A22-7009DB9EF40B}" type="presParOf" srcId="{831AC15D-E079-41EC-BA97-2E0C2899D4B7}" destId="{FDFC5B3A-0743-480E-BC90-93FD3774A3D2}" srcOrd="4" destOrd="0" presId="urn:microsoft.com/office/officeart/2008/layout/LinedList"/>
    <dgm:cxn modelId="{39FF4EC6-4033-47FF-A461-9AF035EEFA63}" type="presParOf" srcId="{831AC15D-E079-41EC-BA97-2E0C2899D4B7}" destId="{C667E394-0EDF-4E2A-830D-C07FB8C24606}" srcOrd="5" destOrd="0" presId="urn:microsoft.com/office/officeart/2008/layout/LinedList"/>
    <dgm:cxn modelId="{A4F020B3-F81C-49E0-ACE0-7B67CD69F10D}" type="presParOf" srcId="{C667E394-0EDF-4E2A-830D-C07FB8C24606}" destId="{646316B3-90E7-4864-A398-0495390ACAF2}" srcOrd="0" destOrd="0" presId="urn:microsoft.com/office/officeart/2008/layout/LinedList"/>
    <dgm:cxn modelId="{2C272779-F07E-4834-AD8E-61A2C8D88ECE}" type="presParOf" srcId="{C667E394-0EDF-4E2A-830D-C07FB8C24606}" destId="{58F4C589-E265-4598-8ACD-C3D5379268C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AE635B-3BE7-4F18-896E-644BE3FBFFD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266271-E4A3-4A79-860B-7FBE1E67F94E}">
      <dgm:prSet/>
      <dgm:spPr/>
      <dgm:t>
        <a:bodyPr/>
        <a:lstStyle/>
        <a:p>
          <a:r>
            <a:rPr lang="ru-RU" i="1" dirty="0" smtClean="0"/>
            <a:t>А наблюдать наблюдал. И к ней </a:t>
          </a:r>
          <a:r>
            <a:rPr lang="ru-RU" i="1" dirty="0" err="1" smtClean="0"/>
            <a:t>нихто</a:t>
          </a:r>
          <a:r>
            <a:rPr lang="ru-RU" i="1" dirty="0" smtClean="0"/>
            <a:t> не вышел оттуда, с-под </a:t>
          </a:r>
          <a:r>
            <a:rPr lang="ru-RU" i="1" dirty="0" err="1" smtClean="0"/>
            <a:t>кряста</a:t>
          </a:r>
          <a:r>
            <a:rPr lang="ru-RU" i="1" dirty="0" smtClean="0"/>
            <a:t> </a:t>
          </a:r>
          <a:r>
            <a:rPr lang="ru-RU" dirty="0" smtClean="0"/>
            <a:t>(«Вот там крест стоит», с. 202).</a:t>
          </a:r>
          <a:endParaRPr lang="ru-RU" dirty="0"/>
        </a:p>
      </dgm:t>
    </dgm:pt>
    <dgm:pt modelId="{42D150B3-964C-4205-99D4-0373FB8B87AD}" type="parTrans" cxnId="{EB14D773-B7FE-4669-B900-BA48502018AD}">
      <dgm:prSet/>
      <dgm:spPr/>
      <dgm:t>
        <a:bodyPr/>
        <a:lstStyle/>
        <a:p>
          <a:endParaRPr lang="ru-RU"/>
        </a:p>
      </dgm:t>
    </dgm:pt>
    <dgm:pt modelId="{ACDE7507-58D6-448E-B29A-DDDDCB0CB652}" type="sibTrans" cxnId="{EB14D773-B7FE-4669-B900-BA48502018AD}">
      <dgm:prSet/>
      <dgm:spPr/>
      <dgm:t>
        <a:bodyPr/>
        <a:lstStyle/>
        <a:p>
          <a:endParaRPr lang="ru-RU"/>
        </a:p>
      </dgm:t>
    </dgm:pt>
    <dgm:pt modelId="{4E046F10-9342-47FD-AC4E-F26A75F45420}" type="pres">
      <dgm:prSet presAssocID="{28AE635B-3BE7-4F18-896E-644BE3FBFF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EC5734-311D-405B-A5F6-52267D6D3FDE}" type="pres">
      <dgm:prSet presAssocID="{D0266271-E4A3-4A79-860B-7FBE1E67F94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26DDCB-597D-484E-95B0-077E11F1EE4F}" type="presOf" srcId="{28AE635B-3BE7-4F18-896E-644BE3FBFFD9}" destId="{4E046F10-9342-47FD-AC4E-F26A75F45420}" srcOrd="0" destOrd="0" presId="urn:microsoft.com/office/officeart/2005/8/layout/vList2"/>
    <dgm:cxn modelId="{EB14D773-B7FE-4669-B900-BA48502018AD}" srcId="{28AE635B-3BE7-4F18-896E-644BE3FBFFD9}" destId="{D0266271-E4A3-4A79-860B-7FBE1E67F94E}" srcOrd="0" destOrd="0" parTransId="{42D150B3-964C-4205-99D4-0373FB8B87AD}" sibTransId="{ACDE7507-58D6-448E-B29A-DDDDCB0CB652}"/>
    <dgm:cxn modelId="{5659A250-26C9-4B90-B6B9-8B61C10C7DEC}" type="presOf" srcId="{D0266271-E4A3-4A79-860B-7FBE1E67F94E}" destId="{62EC5734-311D-405B-A5F6-52267D6D3FDE}" srcOrd="0" destOrd="0" presId="urn:microsoft.com/office/officeart/2005/8/layout/vList2"/>
    <dgm:cxn modelId="{5DD1C58B-C295-4559-9B6C-D76BE6F729EF}" type="presParOf" srcId="{4E046F10-9342-47FD-AC4E-F26A75F45420}" destId="{62EC5734-311D-405B-A5F6-52267D6D3FD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AE635B-3BE7-4F18-896E-644BE3FBFFD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266271-E4A3-4A79-860B-7FBE1E67F94E}">
      <dgm:prSet custT="1"/>
      <dgm:spPr/>
      <dgm:t>
        <a:bodyPr/>
        <a:lstStyle/>
        <a:p>
          <a:r>
            <a:rPr lang="ru-RU" sz="2400" dirty="0" smtClean="0"/>
            <a:t>Ну,</a:t>
          </a:r>
          <a:r>
            <a:rPr lang="ru-RU" sz="2400" baseline="0" dirty="0" smtClean="0"/>
            <a:t> хорошо. Взял он у мужика рожь, засыпал и стал молоть; смотрит: уж много прошло времени, а мука все </a:t>
          </a:r>
          <a:r>
            <a:rPr lang="ru-RU" sz="2400" baseline="0" dirty="0" err="1" smtClean="0"/>
            <a:t>сыпится</a:t>
          </a:r>
          <a:r>
            <a:rPr lang="ru-RU" sz="2400" baseline="0" dirty="0" smtClean="0"/>
            <a:t>, да </a:t>
          </a:r>
          <a:r>
            <a:rPr lang="ru-RU" sz="2400" baseline="0" dirty="0" err="1" smtClean="0"/>
            <a:t>сыпится</a:t>
          </a:r>
          <a:r>
            <a:rPr lang="ru-RU" sz="2400" baseline="0" dirty="0" smtClean="0"/>
            <a:t>! Что за диво!</a:t>
          </a:r>
          <a:endParaRPr lang="ru-RU" sz="2400" dirty="0"/>
        </a:p>
      </dgm:t>
    </dgm:pt>
    <dgm:pt modelId="{42D150B3-964C-4205-99D4-0373FB8B87AD}" type="parTrans" cxnId="{EB14D773-B7FE-4669-B900-BA48502018AD}">
      <dgm:prSet/>
      <dgm:spPr/>
      <dgm:t>
        <a:bodyPr/>
        <a:lstStyle/>
        <a:p>
          <a:endParaRPr lang="ru-RU"/>
        </a:p>
      </dgm:t>
    </dgm:pt>
    <dgm:pt modelId="{ACDE7507-58D6-448E-B29A-DDDDCB0CB652}" type="sibTrans" cxnId="{EB14D773-B7FE-4669-B900-BA48502018AD}">
      <dgm:prSet/>
      <dgm:spPr/>
      <dgm:t>
        <a:bodyPr/>
        <a:lstStyle/>
        <a:p>
          <a:endParaRPr lang="ru-RU"/>
        </a:p>
      </dgm:t>
    </dgm:pt>
    <dgm:pt modelId="{4E046F10-9342-47FD-AC4E-F26A75F45420}" type="pres">
      <dgm:prSet presAssocID="{28AE635B-3BE7-4F18-896E-644BE3FBFF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EC5734-311D-405B-A5F6-52267D6D3FDE}" type="pres">
      <dgm:prSet presAssocID="{D0266271-E4A3-4A79-860B-7FBE1E67F94E}" presName="parentText" presStyleLbl="node1" presStyleIdx="0" presStyleCnt="1" custScaleY="1193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113272-1A1D-4D99-B450-3DCCBE9CA0EC}" type="presOf" srcId="{D0266271-E4A3-4A79-860B-7FBE1E67F94E}" destId="{62EC5734-311D-405B-A5F6-52267D6D3FDE}" srcOrd="0" destOrd="0" presId="urn:microsoft.com/office/officeart/2005/8/layout/vList2"/>
    <dgm:cxn modelId="{EB14D773-B7FE-4669-B900-BA48502018AD}" srcId="{28AE635B-3BE7-4F18-896E-644BE3FBFFD9}" destId="{D0266271-E4A3-4A79-860B-7FBE1E67F94E}" srcOrd="0" destOrd="0" parTransId="{42D150B3-964C-4205-99D4-0373FB8B87AD}" sibTransId="{ACDE7507-58D6-448E-B29A-DDDDCB0CB652}"/>
    <dgm:cxn modelId="{E6637957-7DEB-4E6D-9B90-9167946FCCA8}" type="presOf" srcId="{28AE635B-3BE7-4F18-896E-644BE3FBFFD9}" destId="{4E046F10-9342-47FD-AC4E-F26A75F45420}" srcOrd="0" destOrd="0" presId="urn:microsoft.com/office/officeart/2005/8/layout/vList2"/>
    <dgm:cxn modelId="{8538B0FA-0410-48CA-AAF2-6B456DD384A0}" type="presParOf" srcId="{4E046F10-9342-47FD-AC4E-F26A75F45420}" destId="{62EC5734-311D-405B-A5F6-52267D6D3FD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AE635B-3BE7-4F18-896E-644BE3FBFFD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44F127-B78A-4ECA-8EDE-6AE37966A5DC}">
      <dgm:prSet/>
      <dgm:spPr/>
      <dgm:t>
        <a:bodyPr/>
        <a:lstStyle/>
        <a:p>
          <a:r>
            <a:rPr lang="ru-RU" i="1" dirty="0" smtClean="0"/>
            <a:t>Петр-Павел встречает Илью:</a:t>
          </a:r>
        </a:p>
        <a:p>
          <a:r>
            <a:rPr lang="ru-RU" i="1" dirty="0" smtClean="0"/>
            <a:t>...Он наложил, нажал его – и глазом не обежать, ногам не </a:t>
          </a:r>
          <a:r>
            <a:rPr lang="ru-RU" i="1" dirty="0" err="1" smtClean="0"/>
            <a:t>отожать</a:t>
          </a:r>
          <a:r>
            <a:rPr lang="ru-RU" i="1" dirty="0" smtClean="0"/>
            <a:t> это жито, какие кучи наложил </a:t>
          </a:r>
          <a:r>
            <a:rPr lang="ru-RU" dirty="0" smtClean="0"/>
            <a:t>(«О святых», с. 198).</a:t>
          </a:r>
          <a:endParaRPr lang="ru-RU" dirty="0"/>
        </a:p>
      </dgm:t>
    </dgm:pt>
    <dgm:pt modelId="{B0F7FFB5-3DAB-4EB2-B531-444505391773}" type="parTrans" cxnId="{714E3AB3-6A77-4553-855C-3851ED6BC499}">
      <dgm:prSet/>
      <dgm:spPr/>
      <dgm:t>
        <a:bodyPr/>
        <a:lstStyle/>
        <a:p>
          <a:endParaRPr lang="ru-RU"/>
        </a:p>
      </dgm:t>
    </dgm:pt>
    <dgm:pt modelId="{96A6E5EA-B1E8-4B5A-88C2-5892A7D808F9}" type="sibTrans" cxnId="{714E3AB3-6A77-4553-855C-3851ED6BC499}">
      <dgm:prSet/>
      <dgm:spPr/>
      <dgm:t>
        <a:bodyPr/>
        <a:lstStyle/>
        <a:p>
          <a:endParaRPr lang="ru-RU"/>
        </a:p>
      </dgm:t>
    </dgm:pt>
    <dgm:pt modelId="{4E046F10-9342-47FD-AC4E-F26A75F45420}" type="pres">
      <dgm:prSet presAssocID="{28AE635B-3BE7-4F18-896E-644BE3FBFF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328A8C-7D80-415C-90CF-C658F567E81D}" type="pres">
      <dgm:prSet presAssocID="{6544F127-B78A-4ECA-8EDE-6AE37966A5DC}" presName="parentText" presStyleLbl="node1" presStyleIdx="0" presStyleCnt="1" custScaleX="98361" custScaleY="1888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4E3AB3-6A77-4553-855C-3851ED6BC499}" srcId="{28AE635B-3BE7-4F18-896E-644BE3FBFFD9}" destId="{6544F127-B78A-4ECA-8EDE-6AE37966A5DC}" srcOrd="0" destOrd="0" parTransId="{B0F7FFB5-3DAB-4EB2-B531-444505391773}" sibTransId="{96A6E5EA-B1E8-4B5A-88C2-5892A7D808F9}"/>
    <dgm:cxn modelId="{0DAFE9FF-0554-415F-B7CC-2C325215A77C}" type="presOf" srcId="{6544F127-B78A-4ECA-8EDE-6AE37966A5DC}" destId="{E7328A8C-7D80-415C-90CF-C658F567E81D}" srcOrd="0" destOrd="0" presId="urn:microsoft.com/office/officeart/2005/8/layout/vList2"/>
    <dgm:cxn modelId="{33C70640-4EF0-4969-9AAD-F0AEB7D32168}" type="presOf" srcId="{28AE635B-3BE7-4F18-896E-644BE3FBFFD9}" destId="{4E046F10-9342-47FD-AC4E-F26A75F45420}" srcOrd="0" destOrd="0" presId="urn:microsoft.com/office/officeart/2005/8/layout/vList2"/>
    <dgm:cxn modelId="{E2A441A2-1D5C-4BEF-A1B5-10CDD1C8DEEA}" type="presParOf" srcId="{4E046F10-9342-47FD-AC4E-F26A75F45420}" destId="{E7328A8C-7D80-415C-90CF-C658F567E81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8AE635B-3BE7-4F18-896E-644BE3FBFFD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CD8ABA-1B90-4823-80F7-C2C8B9ABA728}">
      <dgm:prSet/>
      <dgm:spPr/>
      <dgm:t>
        <a:bodyPr/>
        <a:lstStyle/>
        <a:p>
          <a:r>
            <a:rPr lang="ru-RU" i="1" dirty="0" smtClean="0"/>
            <a:t>В некотором селении, на хуторе, в деревне ли жили да были два соседа Петр и Павел. У Петра был сын Иванушка, а у Павла до­ченька Машенька. Жили соседи дружно, друг друга в беде не оставляли... Дружно подрастали и Ванюшка с Машенькой, вместе играли, вместе</a:t>
          </a:r>
          <a:r>
            <a:rPr lang="ru-RU" i="1" baseline="-25000" dirty="0" smtClean="0"/>
            <a:t> </a:t>
          </a:r>
          <a:r>
            <a:rPr lang="ru-RU" i="1" dirty="0" smtClean="0"/>
            <a:t>по ягоды ходили, вместе на работу отправлялись </a:t>
          </a:r>
          <a:r>
            <a:rPr lang="ru-RU" dirty="0" smtClean="0"/>
            <a:t>(«Иван да Марья», с. 195). </a:t>
          </a:r>
          <a:endParaRPr lang="ru-RU" dirty="0"/>
        </a:p>
      </dgm:t>
    </dgm:pt>
    <dgm:pt modelId="{F83F4738-0978-41CE-9CF2-65E0F3B39257}" type="parTrans" cxnId="{A99DAAF8-196C-48F9-AA96-775B09DBD49A}">
      <dgm:prSet/>
      <dgm:spPr/>
      <dgm:t>
        <a:bodyPr/>
        <a:lstStyle/>
        <a:p>
          <a:endParaRPr lang="ru-RU"/>
        </a:p>
      </dgm:t>
    </dgm:pt>
    <dgm:pt modelId="{F05D36EF-3AE8-4322-890B-4CB721DCFDA0}" type="sibTrans" cxnId="{A99DAAF8-196C-48F9-AA96-775B09DBD49A}">
      <dgm:prSet/>
      <dgm:spPr/>
      <dgm:t>
        <a:bodyPr/>
        <a:lstStyle/>
        <a:p>
          <a:endParaRPr lang="ru-RU"/>
        </a:p>
      </dgm:t>
    </dgm:pt>
    <dgm:pt modelId="{4E046F10-9342-47FD-AC4E-F26A75F45420}" type="pres">
      <dgm:prSet presAssocID="{28AE635B-3BE7-4F18-896E-644BE3FBFF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EC494B-EEF3-4517-9616-C04B4D237BF1}" type="pres">
      <dgm:prSet presAssocID="{7BCD8ABA-1B90-4823-80F7-C2C8B9ABA728}" presName="parentText" presStyleLbl="node1" presStyleIdx="0" presStyleCnt="1" custScaleY="1099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456837-60EA-489A-BFCA-51220FEAC925}" type="presOf" srcId="{7BCD8ABA-1B90-4823-80F7-C2C8B9ABA728}" destId="{32EC494B-EEF3-4517-9616-C04B4D237BF1}" srcOrd="0" destOrd="0" presId="urn:microsoft.com/office/officeart/2005/8/layout/vList2"/>
    <dgm:cxn modelId="{A99DAAF8-196C-48F9-AA96-775B09DBD49A}" srcId="{28AE635B-3BE7-4F18-896E-644BE3FBFFD9}" destId="{7BCD8ABA-1B90-4823-80F7-C2C8B9ABA728}" srcOrd="0" destOrd="0" parTransId="{F83F4738-0978-41CE-9CF2-65E0F3B39257}" sibTransId="{F05D36EF-3AE8-4322-890B-4CB721DCFDA0}"/>
    <dgm:cxn modelId="{8A1280A0-AEB3-4691-B76E-ED204A3E0274}" type="presOf" srcId="{28AE635B-3BE7-4F18-896E-644BE3FBFFD9}" destId="{4E046F10-9342-47FD-AC4E-F26A75F45420}" srcOrd="0" destOrd="0" presId="urn:microsoft.com/office/officeart/2005/8/layout/vList2"/>
    <dgm:cxn modelId="{9AAFDC85-8B51-4306-86C4-A964EBCBCB20}" type="presParOf" srcId="{4E046F10-9342-47FD-AC4E-F26A75F45420}" destId="{32EC494B-EEF3-4517-9616-C04B4D237B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3C4DA-DCF2-4908-B6BB-B0BE227F2361}">
      <dsp:nvSpPr>
        <dsp:cNvPr id="0" name=""/>
        <dsp:cNvSpPr/>
      </dsp:nvSpPr>
      <dsp:spPr>
        <a:xfrm>
          <a:off x="0" y="123858"/>
          <a:ext cx="8568952" cy="1696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Объект</a:t>
          </a:r>
          <a:r>
            <a:rPr lang="ru-RU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исследования: </a:t>
          </a:r>
          <a:r>
            <a:rPr lang="ru-RU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русские народные легенды из сборника «Традиционный фольклор Новгородской области. Серия Памятники русского фольклора. Сказки. Легенды. Предания. </a:t>
          </a:r>
          <a:r>
            <a:rPr lang="ru-RU" sz="2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Былички</a:t>
          </a:r>
          <a:r>
            <a:rPr lang="ru-RU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. Заговоры».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816" y="206674"/>
        <a:ext cx="8403320" cy="15308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31255-DA70-438D-86A7-4C78FCB53ABC}">
      <dsp:nvSpPr>
        <dsp:cNvPr id="0" name=""/>
        <dsp:cNvSpPr/>
      </dsp:nvSpPr>
      <dsp:spPr>
        <a:xfrm>
          <a:off x="270045" y="191044"/>
          <a:ext cx="3114335" cy="3714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Цель исследования  </a:t>
          </a:r>
          <a:r>
            <a:rPr lang="ru-RU" sz="2500" kern="1200" dirty="0" smtClean="0"/>
            <a:t>– </a:t>
          </a:r>
          <a:r>
            <a:rPr lang="ru-RU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первичный анализ языка легенд в функционально-семантическом аспекте.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074" y="343073"/>
        <a:ext cx="2810277" cy="34105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3420A-0A21-4FA8-B500-62B277EC1D14}">
      <dsp:nvSpPr>
        <dsp:cNvPr id="0" name=""/>
        <dsp:cNvSpPr/>
      </dsp:nvSpPr>
      <dsp:spPr>
        <a:xfrm>
          <a:off x="0" y="0"/>
          <a:ext cx="27363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1EF44-DA22-43F3-8424-FC8D38E292BB}">
      <dsp:nvSpPr>
        <dsp:cNvPr id="0" name=""/>
        <dsp:cNvSpPr/>
      </dsp:nvSpPr>
      <dsp:spPr>
        <a:xfrm>
          <a:off x="0" y="0"/>
          <a:ext cx="2736304" cy="4896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Лексические средства выражения временной модальности в легендах представлены следующими частями речи: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2736304" cy="4896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E4023-35BC-4290-8A91-FD71D4876FEC}">
      <dsp:nvSpPr>
        <dsp:cNvPr id="0" name=""/>
        <dsp:cNvSpPr/>
      </dsp:nvSpPr>
      <dsp:spPr>
        <a:xfrm>
          <a:off x="0" y="2461"/>
          <a:ext cx="48245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207A0-002C-4C04-B1F1-9342973EBA87}">
      <dsp:nvSpPr>
        <dsp:cNvPr id="0" name=""/>
        <dsp:cNvSpPr/>
      </dsp:nvSpPr>
      <dsp:spPr>
        <a:xfrm>
          <a:off x="0" y="2461"/>
          <a:ext cx="4824536" cy="1678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ru-RU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) именами прилагательными (обозначают признаки предметов и явлений, связанные со временем):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«А я, – говорит, – возьми да и обмани Бога. Попросил у него пожить, пока изба не сгниет. А избе-то моей целый век стоять». Живет год, второй, третий. Однажды вышел в праздник на ули­цу. Смотрит, у избы-то угол отваливши и простенки упавши («Крестьянин и смерть», с. 196)</a:t>
          </a:r>
          <a:endParaRPr lang="ru-RU" sz="14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461"/>
        <a:ext cx="4824536" cy="1678545"/>
      </dsp:txXfrm>
    </dsp:sp>
    <dsp:sp modelId="{0F7A6169-1DE5-4D7E-B882-AC24518102F1}">
      <dsp:nvSpPr>
        <dsp:cNvPr id="0" name=""/>
        <dsp:cNvSpPr/>
      </dsp:nvSpPr>
      <dsp:spPr>
        <a:xfrm>
          <a:off x="0" y="1681007"/>
          <a:ext cx="48245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F96A7-13D7-4893-9625-DCDECEE71E6D}">
      <dsp:nvSpPr>
        <dsp:cNvPr id="0" name=""/>
        <dsp:cNvSpPr/>
      </dsp:nvSpPr>
      <dsp:spPr>
        <a:xfrm>
          <a:off x="0" y="1681007"/>
          <a:ext cx="4824536" cy="1678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3) предлогами, частицами (выражают соответствие какому-либо моменту, периоду времени, предшествование ему или следование за ним):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Ну, хорошо. Взял он у мужика рожь, засыпал и стал молоть; смотрит: уж много прошло времени, а мука все </a:t>
          </a:r>
          <a:r>
            <a:rPr lang="ru-RU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сыпится</a:t>
          </a:r>
          <a:r>
            <a:rPr lang="ru-RU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да </a:t>
          </a:r>
          <a:r>
            <a:rPr lang="ru-RU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сыпится</a:t>
          </a:r>
          <a:r>
            <a:rPr lang="ru-RU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!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(«Чудо на мельнице», с. 412)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681007"/>
        <a:ext cx="4824536" cy="1678545"/>
      </dsp:txXfrm>
    </dsp:sp>
    <dsp:sp modelId="{FDFC5B3A-0743-480E-BC90-93FD3774A3D2}">
      <dsp:nvSpPr>
        <dsp:cNvPr id="0" name=""/>
        <dsp:cNvSpPr/>
      </dsp:nvSpPr>
      <dsp:spPr>
        <a:xfrm>
          <a:off x="0" y="3359552"/>
          <a:ext cx="48245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6316B3-90E7-4864-A398-0495390ACAF2}">
      <dsp:nvSpPr>
        <dsp:cNvPr id="0" name=""/>
        <dsp:cNvSpPr/>
      </dsp:nvSpPr>
      <dsp:spPr>
        <a:xfrm>
          <a:off x="0" y="3359552"/>
          <a:ext cx="4824536" cy="1678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4) глаголами: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Он запряг. Пахал-пахал, пахал-пахал – часа два с половиной пахал. Нивы-то так и убавилось сразу. Ильи-пророку не терпится: а как </a:t>
          </a:r>
          <a:r>
            <a:rPr lang="ru-RU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евонов</a:t>
          </a:r>
          <a:r>
            <a:rPr lang="ru-RU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-то конь будет пахать? Запрягает Ильиного коня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(«О Святых», с. 198)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59552"/>
        <a:ext cx="4824536" cy="16785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C5734-311D-405B-A5F6-52267D6D3FDE}">
      <dsp:nvSpPr>
        <dsp:cNvPr id="0" name=""/>
        <dsp:cNvSpPr/>
      </dsp:nvSpPr>
      <dsp:spPr>
        <a:xfrm>
          <a:off x="0" y="11697"/>
          <a:ext cx="8712968" cy="156078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dirty="0" smtClean="0"/>
            <a:t>А наблюдать наблюдал. И к ней </a:t>
          </a:r>
          <a:r>
            <a:rPr lang="ru-RU" sz="2900" i="1" kern="1200" dirty="0" err="1" smtClean="0"/>
            <a:t>нихто</a:t>
          </a:r>
          <a:r>
            <a:rPr lang="ru-RU" sz="2900" i="1" kern="1200" dirty="0" smtClean="0"/>
            <a:t> не вышел оттуда, с-под </a:t>
          </a:r>
          <a:r>
            <a:rPr lang="ru-RU" sz="2900" i="1" kern="1200" dirty="0" err="1" smtClean="0"/>
            <a:t>кряста</a:t>
          </a:r>
          <a:r>
            <a:rPr lang="ru-RU" sz="2900" i="1" kern="1200" dirty="0" smtClean="0"/>
            <a:t> </a:t>
          </a:r>
          <a:r>
            <a:rPr lang="ru-RU" sz="2900" kern="1200" dirty="0" smtClean="0"/>
            <a:t>(«Вот там крест стоит», с. 202).</a:t>
          </a:r>
          <a:endParaRPr lang="ru-RU" sz="2900" kern="1200" dirty="0"/>
        </a:p>
      </dsp:txBody>
      <dsp:txXfrm>
        <a:off x="76191" y="87888"/>
        <a:ext cx="8560586" cy="14083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C5734-311D-405B-A5F6-52267D6D3FDE}">
      <dsp:nvSpPr>
        <dsp:cNvPr id="0" name=""/>
        <dsp:cNvSpPr/>
      </dsp:nvSpPr>
      <dsp:spPr>
        <a:xfrm>
          <a:off x="0" y="668477"/>
          <a:ext cx="8712968" cy="154336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Ну,</a:t>
          </a:r>
          <a:r>
            <a:rPr lang="ru-RU" sz="2400" kern="1200" baseline="0" dirty="0" smtClean="0"/>
            <a:t> хорошо. Взял он у мужика рожь, засыпал и стал молоть; смотрит: уж много прошло времени, а мука все </a:t>
          </a:r>
          <a:r>
            <a:rPr lang="ru-RU" sz="2400" kern="1200" baseline="0" dirty="0" err="1" smtClean="0"/>
            <a:t>сыпится</a:t>
          </a:r>
          <a:r>
            <a:rPr lang="ru-RU" sz="2400" kern="1200" baseline="0" dirty="0" smtClean="0"/>
            <a:t>, да </a:t>
          </a:r>
          <a:r>
            <a:rPr lang="ru-RU" sz="2400" kern="1200" baseline="0" dirty="0" err="1" smtClean="0"/>
            <a:t>сыпится</a:t>
          </a:r>
          <a:r>
            <a:rPr lang="ru-RU" sz="2400" kern="1200" baseline="0" dirty="0" smtClean="0"/>
            <a:t>! Что за диво!</a:t>
          </a:r>
          <a:endParaRPr lang="ru-RU" sz="2400" kern="1200" dirty="0"/>
        </a:p>
      </dsp:txBody>
      <dsp:txXfrm>
        <a:off x="75341" y="743818"/>
        <a:ext cx="8562286" cy="13926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328A8C-7D80-415C-90CF-C658F567E81D}">
      <dsp:nvSpPr>
        <dsp:cNvPr id="0" name=""/>
        <dsp:cNvSpPr/>
      </dsp:nvSpPr>
      <dsp:spPr>
        <a:xfrm>
          <a:off x="71992" y="144014"/>
          <a:ext cx="8640990" cy="259229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Петр-Павел встречает Илью: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...Он наложил, нажал его – и глазом не обежать, ногам не </a:t>
          </a:r>
          <a:r>
            <a:rPr lang="ru-RU" sz="2300" i="1" kern="1200" dirty="0" err="1" smtClean="0"/>
            <a:t>отожать</a:t>
          </a:r>
          <a:r>
            <a:rPr lang="ru-RU" sz="2300" i="1" kern="1200" dirty="0" smtClean="0"/>
            <a:t> это жито, какие кучи наложил </a:t>
          </a:r>
          <a:r>
            <a:rPr lang="ru-RU" sz="2300" kern="1200" dirty="0" smtClean="0"/>
            <a:t>(«О святых», с. 198).</a:t>
          </a:r>
          <a:endParaRPr lang="ru-RU" sz="2300" kern="1200" dirty="0"/>
        </a:p>
      </dsp:txBody>
      <dsp:txXfrm>
        <a:off x="198537" y="270559"/>
        <a:ext cx="8387900" cy="23392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C494B-EEF3-4517-9616-C04B4D237BF1}">
      <dsp:nvSpPr>
        <dsp:cNvPr id="0" name=""/>
        <dsp:cNvSpPr/>
      </dsp:nvSpPr>
      <dsp:spPr>
        <a:xfrm>
          <a:off x="0" y="72013"/>
          <a:ext cx="8784976" cy="3528381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smtClean="0"/>
            <a:t>В некотором селении, на хуторе, в деревне ли жили да были два соседа Петр и Павел. У Петра был сын Иванушка, а у Павла до­ченька Машенька. Жили соседи дружно, друг друга в беде не оставляли... Дружно подрастали и Ванюшка с Машенькой, вместе играли, вместе</a:t>
          </a:r>
          <a:r>
            <a:rPr lang="ru-RU" sz="2800" i="1" kern="1200" baseline="-25000" dirty="0" smtClean="0"/>
            <a:t> </a:t>
          </a:r>
          <a:r>
            <a:rPr lang="ru-RU" sz="2800" i="1" kern="1200" dirty="0" smtClean="0"/>
            <a:t>по ягоды ходили, вместе на работу отправлялись </a:t>
          </a:r>
          <a:r>
            <a:rPr lang="ru-RU" sz="2800" kern="1200" dirty="0" smtClean="0"/>
            <a:t>(«Иван да Марья», с. 195). </a:t>
          </a:r>
          <a:endParaRPr lang="ru-RU" sz="2800" kern="1200" dirty="0"/>
        </a:p>
      </dsp:txBody>
      <dsp:txXfrm>
        <a:off x="172241" y="244254"/>
        <a:ext cx="8440494" cy="3183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EC9EF-8216-4260-B228-6C92C9CC14D5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34B03-41D5-49F9-9752-1D1EE9AA212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77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BC8D828-14A5-42A4-8CA7-3F9485491430}" type="datetimeFigureOut">
              <a:rPr lang="ru-RU" smtClean="0"/>
              <a:t>21.09.2018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8315AED-C5E0-4D56-8FA8-62C891F8DF64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6023" y="1556792"/>
            <a:ext cx="8352928" cy="1440160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</a:pP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latin typeface="Century Schoolbook" panose="02040604050505020304" pitchFamily="18" charset="0"/>
              </a:rPr>
              <a:t>Категория временной модальности в жанре легенды как многомерное явление</a:t>
            </a:r>
            <a:endParaRPr lang="ru-RU" sz="2400" b="1" dirty="0">
              <a:solidFill>
                <a:schemeClr val="bg1"/>
              </a:solidFill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3447" y="6108104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3212976"/>
            <a:ext cx="39503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Аспирант: Савчук Ирина Петровна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31639" y="188640"/>
            <a:ext cx="7622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МИНОБРНАУКИ </a:t>
            </a:r>
            <a:r>
              <a:rPr lang="ru-RU" sz="12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РОССИИ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федеральное государственное бюджетное образовательное учреждение 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высшего образования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«Югорский государственный университет» (ЮГУ</a:t>
            </a:r>
            <a:r>
              <a:rPr lang="ru-RU" sz="12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lang="ru-RU" sz="1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025" name="Picture 1" descr="C:\Users\a_ustyanceva\Downloads\Logo_YuGU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4830"/>
            <a:ext cx="1297169" cy="129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930137"/>
              </p:ext>
            </p:extLst>
          </p:nvPr>
        </p:nvGraphicFramePr>
        <p:xfrm>
          <a:off x="755576" y="3637069"/>
          <a:ext cx="7560840" cy="293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189"/>
                <a:gridCol w="4752651"/>
              </a:tblGrid>
              <a:tr h="266365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Год обучения 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(2016 год набора)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03743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Наименование направления подготовки 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45.06.01 – Языкознание и литературоведение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65068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Образовательная программа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Сравнительно-историческое, типологическое и сопоставительное языкознание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15667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Научный руководитель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Д.ф.н., профессор Выхрыстюк Маргарита Степановна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0367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Научная школа ЮГУ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Югорская научная школа региональных лингвистических исследований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40367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Руководитель научной школы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Д.ф.н., профессор Выхрыстюк Маргарита Степановна</a:t>
                      </a:r>
                      <a:endParaRPr lang="ru-RU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9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56089317"/>
              </p:ext>
            </p:extLst>
          </p:nvPr>
        </p:nvGraphicFramePr>
        <p:xfrm>
          <a:off x="323528" y="260648"/>
          <a:ext cx="8568952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1737039"/>
              </p:ext>
            </p:extLst>
          </p:nvPr>
        </p:nvGraphicFramePr>
        <p:xfrm>
          <a:off x="323528" y="2426051"/>
          <a:ext cx="3528392" cy="390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2051" name="Picture 3" descr="C:\Users\p_sharova\Desktop\Студия\Без названия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492896"/>
            <a:ext cx="2376264" cy="358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p_sharova\Desktop\1765993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0000">
            <a:off x="6147554" y="2849346"/>
            <a:ext cx="2281329" cy="336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3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424936" cy="5112568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Актуальным считаем рассмотрение </a:t>
            </a:r>
            <a:r>
              <a:rPr lang="ru-RU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категории модальности в языке русских легенд. Необходимость исследования продиктована ориентацией современной научной парадигмы на поиск и определение «универсальных семантических категорий», позволяющих описывать принципиально различные </a:t>
            </a:r>
            <a:r>
              <a:rPr lang="ru-RU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системы, </a:t>
            </a:r>
            <a:r>
              <a:rPr lang="ru-RU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именно такой, глобальной по отношению к языку, и является категория модальности, с одной стороны, пронизывающая все уровни языковой системы, с другой </a:t>
            </a:r>
            <a:r>
              <a:rPr lang="ru-R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200" dirty="0" smtClean="0"/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характеризующая </a:t>
            </a:r>
            <a:r>
              <a:rPr lang="ru-RU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речевые произведения. По справедливому утверждению Виктора Владимировича Виноградова, модальность «принадлежит к числу основных, центральных языковых категорий</a:t>
            </a:r>
            <a:r>
              <a:rPr lang="ru-RU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31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971600" y="188640"/>
            <a:ext cx="7632848" cy="432048"/>
          </a:xfrm>
        </p:spPr>
        <p:txBody>
          <a:bodyPr/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Актуальность заявленной темы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3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86800" y="620688"/>
            <a:ext cx="133672" cy="216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sz="31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779912" y="260648"/>
            <a:ext cx="5184576" cy="1224136"/>
          </a:xfrm>
        </p:spPr>
        <p:txBody>
          <a:bodyPr/>
          <a:lstStyle/>
          <a:p>
            <a:r>
              <a:rPr lang="ru-RU" sz="1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наречиями (указывают на протекание действия во времени):</a:t>
            </a:r>
          </a:p>
          <a:p>
            <a:r>
              <a:rPr lang="ru-RU" sz="1400" b="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Давно было; жил-был мужик </a:t>
            </a:r>
            <a:r>
              <a:rPr lang="ru-RU" sz="1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(«Илья пророк и Никола», с. 409);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3696954"/>
              </p:ext>
            </p:extLst>
          </p:nvPr>
        </p:nvGraphicFramePr>
        <p:xfrm>
          <a:off x="395536" y="620688"/>
          <a:ext cx="273630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half" idx="4"/>
            <p:extLst>
              <p:ext uri="{D42A27DB-BD31-4B8C-83A1-F6EECF244321}">
                <p14:modId xmlns:p14="http://schemas.microsoft.com/office/powerpoint/2010/main" val="2755171148"/>
              </p:ext>
            </p:extLst>
          </p:nvPr>
        </p:nvGraphicFramePr>
        <p:xfrm>
          <a:off x="3923928" y="1556792"/>
          <a:ext cx="482453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7835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71162680"/>
              </p:ext>
            </p:extLst>
          </p:nvPr>
        </p:nvGraphicFramePr>
        <p:xfrm>
          <a:off x="179512" y="2852936"/>
          <a:ext cx="8712968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101297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Инфинитивные </a:t>
            </a: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6879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229356967"/>
              </p:ext>
            </p:extLst>
          </p:nvPr>
        </p:nvGraphicFramePr>
        <p:xfrm>
          <a:off x="179512" y="2060848"/>
          <a:ext cx="8712968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101297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Номинативные предложения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65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902462299"/>
              </p:ext>
            </p:extLst>
          </p:nvPr>
        </p:nvGraphicFramePr>
        <p:xfrm>
          <a:off x="107504" y="2060848"/>
          <a:ext cx="8784976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101297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56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95811554"/>
              </p:ext>
            </p:extLst>
          </p:nvPr>
        </p:nvGraphicFramePr>
        <p:xfrm>
          <a:off x="107504" y="1628800"/>
          <a:ext cx="878497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101297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84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700808"/>
            <a:ext cx="8229600" cy="1275147"/>
          </a:xfrm>
        </p:spPr>
        <p:txBody>
          <a:bodyPr>
            <a:noAutofit/>
          </a:bodyPr>
          <a:lstStyle/>
          <a:p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r>
              <a:rPr lang="ru-RU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1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3026</TotalTime>
  <Words>495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 Категория временной модальности в жанре легенды как многомерное явление</vt:lpstr>
      <vt:lpstr>Презентация PowerPoint</vt:lpstr>
      <vt:lpstr>    Актуальным считаем рассмотрение категории модальности в языке русских легенд. Необходимость исследования продиктована ориентацией современной научной парадигмы на поиск и определение «универсальных семантических категорий», позволяющих описывать принципиально различные системы, а именно такой, глобальной по отношению к языку, и является категория модальности, с одной стороны, пронизывающая все уровни языковой системы, с другой – характеризующая все речевые произведения. По справедливому утверждению Виктора Владимировича Виноградова, модальность «принадлежит к числу основных, центральных языковых категорий».</vt:lpstr>
      <vt:lpstr>     </vt:lpstr>
      <vt:lpstr>        Инфинитивные предложения</vt:lpstr>
      <vt:lpstr>         Номинативные предложения</vt:lpstr>
      <vt:lpstr>         </vt:lpstr>
      <vt:lpstr>        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ПАСПОРТ ПРОЕКТА   направленного на усиление взаимодействия федерального государственного бюджетного образовательного учреждения высшего образования «Югорский государственный университет» и школ «Школа – ВУЗ»</dc:title>
  <dc:creator>Устьянцева Анастасия Дмитр.</dc:creator>
  <cp:lastModifiedBy>p_sharova</cp:lastModifiedBy>
  <cp:revision>83</cp:revision>
  <cp:lastPrinted>2017-12-14T12:32:50Z</cp:lastPrinted>
  <dcterms:created xsi:type="dcterms:W3CDTF">2017-12-14T09:24:48Z</dcterms:created>
  <dcterms:modified xsi:type="dcterms:W3CDTF">2018-09-21T05:49:33Z</dcterms:modified>
</cp:coreProperties>
</file>