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40" r:id="rId1"/>
  </p:sldMasterIdLst>
  <p:sldIdLst>
    <p:sldId id="256" r:id="rId2"/>
    <p:sldId id="265" r:id="rId3"/>
    <p:sldId id="271" r:id="rId4"/>
    <p:sldId id="272" r:id="rId5"/>
    <p:sldId id="273" r:id="rId6"/>
    <p:sldId id="275" r:id="rId7"/>
    <p:sldId id="276" r:id="rId8"/>
    <p:sldId id="277" r:id="rId9"/>
    <p:sldId id="270" r:id="rId10"/>
    <p:sldId id="278" r:id="rId11"/>
    <p:sldId id="269" r:id="rId12"/>
    <p:sldId id="279" r:id="rId13"/>
    <p:sldId id="280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1" r:id="rId1"/>
    <p:sldLayoutId id="2147484442" r:id="rId2"/>
    <p:sldLayoutId id="2147484443" r:id="rId3"/>
    <p:sldLayoutId id="2147484444" r:id="rId4"/>
    <p:sldLayoutId id="2147484445" r:id="rId5"/>
    <p:sldLayoutId id="2147484446" r:id="rId6"/>
    <p:sldLayoutId id="2147484447" r:id="rId7"/>
    <p:sldLayoutId id="2147484448" r:id="rId8"/>
    <p:sldLayoutId id="2147484449" r:id="rId9"/>
    <p:sldLayoutId id="2147484450" r:id="rId10"/>
    <p:sldLayoutId id="214748445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340768"/>
            <a:ext cx="7772400" cy="2664296"/>
          </a:xfrm>
          <a:effectLst/>
        </p:spPr>
        <p:txBody>
          <a:bodyPr>
            <a:normAutofit fontScale="90000"/>
          </a:bodyPr>
          <a:lstStyle/>
          <a:p>
            <a:pPr marL="182880"/>
            <a:r>
              <a:rPr lang="ru-RU" sz="3200" b="1" dirty="0" smtClean="0">
                <a:effectLst/>
              </a:rPr>
              <a:t/>
            </a:r>
            <a:br>
              <a:rPr lang="ru-RU" sz="3200" b="1" dirty="0" smtClean="0">
                <a:effectLst/>
              </a:rPr>
            </a:br>
            <a:r>
              <a:rPr lang="ru-RU" sz="3200" b="1" dirty="0" smtClean="0">
                <a:effectLst/>
              </a:rPr>
              <a:t/>
            </a:r>
            <a:br>
              <a:rPr lang="ru-RU" sz="3200" b="1" dirty="0" smtClean="0">
                <a:effectLst/>
              </a:rPr>
            </a:br>
            <a:r>
              <a:rPr lang="ru-RU" sz="3200" b="1" dirty="0">
                <a:effectLst/>
              </a:rPr>
              <a:t/>
            </a:r>
            <a:br>
              <a:rPr lang="ru-RU" sz="3200" b="1" dirty="0">
                <a:effectLst/>
              </a:rPr>
            </a:br>
            <a:r>
              <a:rPr lang="ru-RU" sz="3200" b="1" dirty="0" smtClean="0">
                <a:effectLst/>
              </a:rPr>
              <a:t/>
            </a:r>
            <a:br>
              <a:rPr lang="ru-RU" sz="3200" b="1" dirty="0" smtClean="0">
                <a:effectLst/>
              </a:rPr>
            </a:br>
            <a:r>
              <a:rPr lang="ru-RU" sz="3200" b="1" dirty="0">
                <a:effectLst/>
              </a:rPr>
              <a:t/>
            </a:r>
            <a:br>
              <a:rPr lang="ru-RU" sz="3200" b="1" dirty="0">
                <a:effectLst/>
              </a:rPr>
            </a:br>
            <a:r>
              <a:rPr lang="ru-RU" sz="3200" b="1" dirty="0" smtClean="0">
                <a:effectLst/>
              </a:rPr>
              <a:t/>
            </a:r>
            <a:br>
              <a:rPr lang="ru-RU" sz="3200" b="1" dirty="0" smtClean="0">
                <a:effectLst/>
              </a:rPr>
            </a:br>
            <a:r>
              <a:rPr lang="ru-RU" sz="3200" b="1" dirty="0" smtClean="0">
                <a:effectLst/>
              </a:rPr>
              <a:t/>
            </a:r>
            <a:br>
              <a:rPr lang="ru-RU" sz="3200" b="1" dirty="0" smtClean="0">
                <a:effectLst/>
              </a:rPr>
            </a:br>
            <a:r>
              <a:rPr lang="ru-RU" sz="3200" b="1" dirty="0">
                <a:effectLst/>
              </a:rPr>
              <a:t/>
            </a:r>
            <a:br>
              <a:rPr lang="ru-RU" sz="3200" b="1" dirty="0">
                <a:effectLst/>
              </a:rPr>
            </a:br>
            <a:r>
              <a:rPr lang="ru-RU" sz="3200" b="1" dirty="0" smtClean="0">
                <a:effectLst/>
              </a:rPr>
              <a:t/>
            </a:r>
            <a:br>
              <a:rPr lang="ru-RU" sz="3200" b="1" dirty="0" smtClean="0">
                <a:effectLst/>
              </a:rPr>
            </a:br>
            <a:r>
              <a:rPr lang="ru-RU" sz="3300" b="1" dirty="0">
                <a:effectLst/>
              </a:rPr>
              <a:t>Основные тенденции и проблемы </a:t>
            </a:r>
            <a:r>
              <a:rPr lang="ru-RU" sz="3300" b="1" dirty="0" smtClean="0">
                <a:effectLst/>
              </a:rPr>
              <a:t>развития </a:t>
            </a:r>
            <a:r>
              <a:rPr lang="ru-RU" sz="3300" b="1" dirty="0">
                <a:effectLst/>
              </a:rPr>
              <a:t>транспортно-коммуникационной инфраструктуры в ХМАО - Югре</a:t>
            </a:r>
            <a:endParaRPr lang="ru-RU" sz="33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4941168"/>
            <a:ext cx="6624736" cy="172819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ru-RU" dirty="0" smtClean="0"/>
              <a:t>                           </a:t>
            </a:r>
            <a:r>
              <a:rPr lang="ru-RU" sz="2000" dirty="0" smtClean="0">
                <a:solidFill>
                  <a:schemeClr val="tx1"/>
                </a:solidFill>
              </a:rPr>
              <a:t>Аспирант: </a:t>
            </a:r>
          </a:p>
          <a:p>
            <a:pPr algn="l"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                               Андрианова Евгения Викторовна</a:t>
            </a:r>
          </a:p>
          <a:p>
            <a:pPr algn="l">
              <a:spcBef>
                <a:spcPts val="0"/>
              </a:spcBef>
            </a:pPr>
            <a:endParaRPr lang="ru-RU" sz="20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</a:rPr>
              <a:t>              Научный руководитель: 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                             Куриков Владимир Михайлович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815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599" y="260648"/>
            <a:ext cx="8229600" cy="2016224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sz="3200" dirty="0" smtClean="0">
                <a:effectLst/>
              </a:rPr>
              <a:t>Основные проблемы развития транспортно-коммуникационной инфраструктуры в Ханты-Мансийском автономном округе - Югре: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564904"/>
            <a:ext cx="8229600" cy="4032448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58817" y="242088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just">
              <a:buAutoNum type="arabicParenR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низкая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(42,1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%) населенных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пунктов, обеспеченных постоянной связью с сетью автомобильных дорог с твердым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покрытием;</a:t>
            </a:r>
          </a:p>
          <a:p>
            <a:pPr marL="0" indent="0" algn="just">
              <a:buAutoNum type="arabicParenR"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 автомобильных дорог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связано со значительными расходами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существенный износ парка транспортных средств,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инфраструктуры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убыточность пассажирских перевозок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lvl="0" indent="0" algn="just">
              <a:buNone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себестоимость услуг аэропортов, низкая интенсивность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полетов,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износ основных фондов аэропортов, искусственных взлетно-посадочных полос, старение парка региональных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самолетов.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794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599" y="260648"/>
            <a:ext cx="8229600" cy="1584176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sz="3200" dirty="0" smtClean="0">
                <a:effectLst/>
              </a:rPr>
              <a:t>Приоритетные направления </a:t>
            </a:r>
            <a:r>
              <a:rPr lang="ru-RU" sz="3200" dirty="0" smtClean="0">
                <a:effectLst/>
              </a:rPr>
              <a:t>развития </a:t>
            </a:r>
            <a:r>
              <a:rPr lang="ru-RU" sz="3200" dirty="0">
                <a:effectLst/>
              </a:rPr>
              <a:t>транспортно-коммуникационной инфраструктуры автономного округа</a:t>
            </a:r>
            <a:r>
              <a:rPr lang="ru-RU" sz="3200" dirty="0" smtClean="0">
                <a:effectLst/>
              </a:rPr>
              <a:t>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492896"/>
            <a:ext cx="8229600" cy="41764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58816" y="2060848"/>
            <a:ext cx="8433663" cy="45365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транспортно-коммуникационной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инфраструктуры:</a:t>
            </a:r>
          </a:p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реконструкция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инфраструктуры аэропортов (г. Ханты-Мансийск, г. Нижневартовск, г. Сургут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реконструкция региональных участков автомобильных дорог в составе магистральных автодорожных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коридоров;</a:t>
            </a:r>
          </a:p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модернизация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развитие региональных и муниципальных автомобильных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дорог;</a:t>
            </a:r>
          </a:p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выработка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комплекса мер по обновлению парка подвижного состава всех видов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транспорта;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оптимизация сети регулярных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авиаперевозок:</a:t>
            </a:r>
          </a:p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переориентирование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пассажирских авиаперевозок через региональные аэропорты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Ханты-Мансийск, Сургут, Нижневартовск) для дальнейшей отправки по межрегиональным (магистральным) направлениям;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3609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584176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sz="3200" dirty="0" smtClean="0">
                <a:effectLst/>
              </a:rPr>
              <a:t>Приоритетные направления </a:t>
            </a:r>
            <a:r>
              <a:rPr lang="ru-RU" sz="3200" dirty="0" smtClean="0">
                <a:effectLst/>
              </a:rPr>
              <a:t>развития </a:t>
            </a:r>
            <a:r>
              <a:rPr lang="ru-RU" sz="3200" dirty="0">
                <a:effectLst/>
              </a:rPr>
              <a:t>транспортно-коммуникационной инфраструктуры автономного округа</a:t>
            </a:r>
            <a:r>
              <a:rPr lang="ru-RU" sz="3200" dirty="0" smtClean="0">
                <a:effectLst/>
              </a:rPr>
              <a:t>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492896"/>
            <a:ext cx="8229600" cy="41764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07504" y="1772816"/>
            <a:ext cx="8928992" cy="5085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совершенствование экономических механизмов организации транспортного обслуживания населения и дорожной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деятельности:</a:t>
            </a:r>
          </a:p>
          <a:p>
            <a:pPr algn="just"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принципа субсидирования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принципу стимулирования экономической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деятельности;</a:t>
            </a:r>
          </a:p>
          <a:p>
            <a:pPr algn="just"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предоставления субсидии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воздушного транспорта на возмещение недополученных доходов, связанных с осуществлением воздушной перевозки пассажиров по специальным тарифам по субсидируемым межмуниципальным маршрутам в границах автономного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округа;</a:t>
            </a:r>
          </a:p>
          <a:p>
            <a:pPr algn="just"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возмещения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затрат, связанных с приобретением организациями транспорта специальной техники и оборудования в целях обеспечения транспортной безопасности, возмещения части затрат перевозчикам на обновление автобусного парка, задействованного на перевозке пассажиров по маршрутам регулярных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перевозок;</a:t>
            </a:r>
          </a:p>
          <a:p>
            <a:pPr algn="just"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механизмов привлечения инвестиций в объекты дорожного строительства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(МЧП,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инфраструктурная ипотека,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КЖЦ).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99672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599" y="260648"/>
            <a:ext cx="8229600" cy="1584176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sz="3200" dirty="0" smtClean="0">
                <a:effectLst/>
              </a:rPr>
              <a:t>Приоритетные направления </a:t>
            </a:r>
            <a:r>
              <a:rPr lang="ru-RU" sz="3200" dirty="0" smtClean="0">
                <a:effectLst/>
              </a:rPr>
              <a:t>развития </a:t>
            </a:r>
            <a:r>
              <a:rPr lang="ru-RU" sz="3200" dirty="0">
                <a:effectLst/>
              </a:rPr>
              <a:t>транспортно-коммуникационной инфраструктуры автономного округа</a:t>
            </a:r>
            <a:r>
              <a:rPr lang="ru-RU" sz="3200" dirty="0" smtClean="0">
                <a:effectLst/>
              </a:rPr>
              <a:t>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492896"/>
            <a:ext cx="8229600" cy="41764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58816" y="2276872"/>
            <a:ext cx="8433663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2000" dirty="0"/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использования интеллектуальных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технологий: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автоматизированной системы весогабаритного контроля на автомобильных дорогах регионального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применения системы автоматической фото-видео-фиксации административных правонарушений правил дорожного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модернизация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Единой региональной информационной системы управления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транспортом.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069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628800"/>
            <a:ext cx="7910623" cy="1872208"/>
          </a:xfrm>
        </p:spPr>
        <p:txBody>
          <a:bodyPr/>
          <a:lstStyle/>
          <a:p>
            <a:r>
              <a:rPr lang="ru-RU" sz="6000" dirty="0" smtClean="0">
                <a:effectLst/>
              </a:rPr>
              <a:t>Спасибо за внимание!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700808"/>
            <a:ext cx="8136904" cy="3240360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866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599" y="260648"/>
            <a:ext cx="8229600" cy="720080"/>
          </a:xfrm>
        </p:spPr>
        <p:txBody>
          <a:bodyPr/>
          <a:lstStyle/>
          <a:p>
            <a:pPr>
              <a:lnSpc>
                <a:spcPts val="4000"/>
              </a:lnSpc>
            </a:pP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492896"/>
            <a:ext cx="8229600" cy="4104456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58817" y="1196752"/>
            <a:ext cx="8229600" cy="56166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algn="just"/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совокупность средств, предназначенных для перемещения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людей и грузов из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места в другое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Транспортный комплекс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отрасль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материального производства, которая осуществляет предоставление услуг экономическим агентам по перевозке пассажиров и грузов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Транспортно-коммуникационная инфраструктура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совокупность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всех имеющихся в регионе (стране) основных видов транспорта, автомобильных и железных дорог, морских и речных портов, аэропортов, перевалочных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пунктов,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иных зданий и сооружений, относящихся к транспортному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комплексу, а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информационные системы управления транспортным комплексом,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т.п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592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599" y="260648"/>
            <a:ext cx="8229600" cy="1584176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sz="3200" dirty="0" smtClean="0">
                <a:effectLst/>
              </a:rPr>
              <a:t>Состав транспортно-коммуникационной инфраструктуры: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492896"/>
            <a:ext cx="8229600" cy="4104456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58816" y="2348880"/>
            <a:ext cx="8685183" cy="4104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транспортные средства;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автомобильные и железные дороги;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транспортно-пересадочные узлы (вокзалы, аэропорты, порты и т.д.);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объекты придорожного сервиса;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остановочные пункты;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пешеходные переходы;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парковки, гаражи, и пр. объекты;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системы управления транспортным комплексом;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информационное обеспечение, и т.д.</a:t>
            </a:r>
          </a:p>
          <a:p>
            <a:endParaRPr lang="ru-RU" sz="1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612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173" y="188031"/>
            <a:ext cx="8964488" cy="1584176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sz="3200" dirty="0" smtClean="0">
                <a:effectLst/>
              </a:rPr>
              <a:t>Характеристика транспортно-коммуникационной инфраструктуры </a:t>
            </a:r>
            <a:r>
              <a:rPr lang="ru-RU" sz="3200" dirty="0" smtClean="0">
                <a:effectLst/>
              </a:rPr>
              <a:t>Ханты-Мансийского автономного округа - Югры: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680520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58817" y="1772816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00"/>
              </a:spcBef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843,5 тыс. ед.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автотранспорта;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100"/>
              </a:spcBef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годовой объем перевозок пассажиров – более 39 млн.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пассажиров;</a:t>
            </a:r>
          </a:p>
          <a:p>
            <a:pPr marL="0" indent="0" algn="just">
              <a:spcBef>
                <a:spcPts val="100"/>
              </a:spcBef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аэропортов, 2 посадочные площадки и более 80 вертолетных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площадок;</a:t>
            </a:r>
          </a:p>
          <a:p>
            <a:pPr marL="0" indent="0" algn="just">
              <a:spcBef>
                <a:spcPts val="100"/>
              </a:spcBef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ежегодный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обслуживаемых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аэропортах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пассажиров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1,5 млн. человек, грузовых перевозок – более 7 тыс.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тонн;</a:t>
            </a:r>
          </a:p>
          <a:p>
            <a:pPr marL="0" indent="0" algn="just">
              <a:spcBef>
                <a:spcPts val="100"/>
              </a:spcBef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протяженность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внутренних водных путей -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5 тыс.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км,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годовой объем перевозок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пассажиров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300 тыс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доставки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промышленных и народно-хозяйственных грузов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Программе северного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завоза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тыс.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тонн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10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эксплуатационная длина сети железных дорог общего пользования – 1 118 км.</a:t>
            </a:r>
          </a:p>
          <a:p>
            <a:pPr marL="0" indent="0" algn="just">
              <a:spcBef>
                <a:spcPts val="10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железнодорожных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вокзалов 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административных зданий, со встроенными пассажирскими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помещениями.</a:t>
            </a:r>
          </a:p>
          <a:p>
            <a:pPr marL="0" indent="0" algn="just">
              <a:spcBef>
                <a:spcPts val="10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18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поездов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основных направлений, годовой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перевозок пассажиров – более 2 млн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грузов -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свыше 12 млн.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тонн.</a:t>
            </a:r>
          </a:p>
        </p:txBody>
      </p:sp>
    </p:spTree>
    <p:extLst>
      <p:ext uri="{BB962C8B-B14F-4D97-AF65-F5344CB8AC3E}">
        <p14:creationId xmlns:p14="http://schemas.microsoft.com/office/powerpoint/2010/main" val="1397148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1" cy="2016224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sz="3200" dirty="0" smtClean="0">
                <a:effectLst/>
              </a:rPr>
              <a:t>Приоритетные мероприятия по развитию </a:t>
            </a:r>
            <a:r>
              <a:rPr lang="ru-RU" sz="3200" dirty="0" smtClean="0">
                <a:effectLst/>
              </a:rPr>
              <a:t>транспортно-коммуникационной инфраструктуры в Ханты-Мансийском автономном округе - Югре: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492896"/>
            <a:ext cx="8229600" cy="4104456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58817" y="2492896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 Строительство автомобильной дороги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г.Тюмень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п.Нижняя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Тавда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п.Междуреченский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г.Урай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г.Нягань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п.Приобье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участке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г.Тюмень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п.Нижняя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Тавда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п.Междуреченский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VIII пусковой комплекс: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Куминский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Тынкуль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 Строительство второго мостового перехода через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р.Обь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районе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г.Сургут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 Реконструкция автомобильных дорог «г.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Югорск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Таежный», «г. Советский -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Ловинское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м/р. IV пусковой комплекс», участков автомобильной дороги «Сургут – Нижневартовск» (км 18 - км 34, км 181 - км 193 и км 198 - км 212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663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141" y="188640"/>
            <a:ext cx="8568951" cy="1008112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sz="3200" dirty="0" smtClean="0">
                <a:effectLst/>
              </a:rPr>
              <a:t>Целевые показатели </a:t>
            </a:r>
            <a:r>
              <a:rPr lang="ru-RU" sz="3200" dirty="0">
                <a:effectLst/>
              </a:rPr>
              <a:t>регионального проекта «Дорожная сеть</a:t>
            </a:r>
            <a:r>
              <a:rPr lang="ru-RU" sz="3200" dirty="0" smtClean="0">
                <a:effectLst/>
              </a:rPr>
              <a:t>»: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492896"/>
            <a:ext cx="8229600" cy="4104456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58817" y="1844824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lvl="0" algn="just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324021"/>
              </p:ext>
            </p:extLst>
          </p:nvPr>
        </p:nvGraphicFramePr>
        <p:xfrm>
          <a:off x="611560" y="1260571"/>
          <a:ext cx="8076858" cy="54113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64496"/>
                <a:gridCol w="1296144"/>
                <a:gridCol w="1224136"/>
                <a:gridCol w="1092082"/>
              </a:tblGrid>
              <a:tr h="188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 показатель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Базовое значение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Целевое значение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5657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доли автомобильных дорог регионального значения, соответствующих нормативным требованиям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84,50%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89,76%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+ 5,26%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5657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доли автомобильных дорог городских агломераций, соответствующих нормативным требованиям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81,33%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88,20%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+ 6,87%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7543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Снижение доли автомобильных дорог регионального и межмуниципального значения, работающих в режиме перегрузки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13,39%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3,35%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- 10,04%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7543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Уменьшение количества мест концентрации дорожно-транспортных происшествий (аварийно-опасных участков) на дорожной сети в 2 раза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- 50%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5657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Уменьшение количества погибших в дорожно-транспортных происшествиях, человек на 100 тыс. населения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-9,29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5657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доли контрактов, предусматривающих использование новых технологий и материалов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+ 70%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5657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доли контрактов, предусматривающих выполнение работ на принципах контракта жизненного цикла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+ 60%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8901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141" y="188640"/>
            <a:ext cx="8568951" cy="2016224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sz="3200" dirty="0" smtClean="0">
                <a:effectLst/>
              </a:rPr>
              <a:t>Основные мероприятия </a:t>
            </a:r>
            <a:r>
              <a:rPr lang="ru-RU" sz="3200" dirty="0" smtClean="0">
                <a:effectLst/>
              </a:rPr>
              <a:t>региональных проектов «</a:t>
            </a:r>
            <a:r>
              <a:rPr lang="ru-RU" sz="3200" dirty="0">
                <a:effectLst/>
              </a:rPr>
              <a:t>Общесистемные меры развития дорожного хозяйства</a:t>
            </a:r>
            <a:r>
              <a:rPr lang="ru-RU" sz="3200" dirty="0" smtClean="0">
                <a:effectLst/>
              </a:rPr>
              <a:t>» и «</a:t>
            </a:r>
            <a:r>
              <a:rPr lang="ru-RU" sz="3200" dirty="0">
                <a:effectLst/>
              </a:rPr>
              <a:t>Безопасность дорожного движения</a:t>
            </a:r>
            <a:r>
              <a:rPr lang="ru-RU" sz="3200" dirty="0" smtClean="0">
                <a:effectLst/>
              </a:rPr>
              <a:t>»: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132856"/>
            <a:ext cx="8589640" cy="4536504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интеллектуального транспортного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комплекса;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новых технических требований и стандартов обустройства автомобильных дорог,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направленных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устранение мест концентрации дорожно-транспортных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происшествий;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роведение социальных кампаний, направленных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привлечение внимания населения к основным факторам риска в дорожном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движении;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роведение окружных соревнований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отрядов юных инспекторов движения «Безопасное колесо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квалификации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сотрудников пожарно-спасательных подразделений МЧС, принимающих участие в ликвидации дорожно-транспортных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происшествий;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вовлечения детей и молодежи в деятельность по профилактике дорожно-транспортного травматизма, включая развитие детско-юношеских автошкол, отрядов юных инспекторов движения и пр.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58817" y="1844824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lvl="0" algn="just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879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141" y="188640"/>
            <a:ext cx="8568951" cy="2016224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sz="3200" dirty="0" smtClean="0">
                <a:effectLst/>
              </a:rPr>
              <a:t>Основные мероприятия </a:t>
            </a:r>
            <a:r>
              <a:rPr lang="ru-RU" sz="3200" dirty="0" smtClean="0">
                <a:effectLst/>
              </a:rPr>
              <a:t>в рамках реализации межрегиональных соглашений с Ямало-Ненецким автономным округом и Свердловской областью: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492896"/>
            <a:ext cx="8589640" cy="41764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 автомобильной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дороги по маршруту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Нягань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Андра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Белоярский – Надым – Салехард» со строительством мостового перехода через реку Обь в Октябрьском районе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строительство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автомобильной дороги по маршруту «Радужный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Вынгапуровский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Ноябрьск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 участков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автомобильной дороги по маршруту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п.Куминский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п.Карабашка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д. Герасимовка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г.Тавда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58817" y="1844824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lvl="0" algn="just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471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599" y="260648"/>
            <a:ext cx="8229600" cy="2016224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sz="3200" dirty="0" smtClean="0">
                <a:effectLst/>
              </a:rPr>
              <a:t>Основные </a:t>
            </a:r>
            <a:r>
              <a:rPr lang="ru-RU" sz="3200" dirty="0" smtClean="0">
                <a:effectLst/>
              </a:rPr>
              <a:t>тенденции </a:t>
            </a:r>
            <a:r>
              <a:rPr lang="ru-RU" sz="3200" dirty="0" smtClean="0">
                <a:effectLst/>
              </a:rPr>
              <a:t>развития транспортно-коммуникационной инфраструктуры в Ханты-Мансийском автономном округе - Югре: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492896"/>
            <a:ext cx="8229600" cy="4104456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51520" y="2348880"/>
            <a:ext cx="8640960" cy="44644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457200" lvl="0" indent="-457200" algn="just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протяженности сети автомобильных дорог общего пользования и приведение существующей сети автомобильных дорог в нормативное состояние;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транзитного потенциала автономного округа за счет строительства и расширения магистральных транспортных коридоров;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национального проекта «Безопасные и качественные автомобильные дороги»;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интеллектуального транспортного комплекса;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Сокращение мест концентрации дорожно-транспортных происшествий (аварийно-опасных участков) и количества погибших в дорожно-транспортных происшествиях;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межрегиональных проектов по строительству и реконструкции автомобильных дорог.</a:t>
            </a:r>
          </a:p>
          <a:p>
            <a:pPr marL="457200" indent="-457200" algn="just">
              <a:buFont typeface="+mj-lt"/>
              <a:buAutoNum type="arabicPeriod"/>
            </a:pPr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1909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1032</TotalTime>
  <Words>708</Words>
  <Application>Microsoft Office PowerPoint</Application>
  <PresentationFormat>Экран (4:3)</PresentationFormat>
  <Paragraphs>117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Исполнительная</vt:lpstr>
      <vt:lpstr>         Основные тенденции и проблемы развития транспортно-коммуникационной инфраструктуры в ХМАО - Югре</vt:lpstr>
      <vt:lpstr>Презентация PowerPoint</vt:lpstr>
      <vt:lpstr>Состав транспортно-коммуникационной инфраструктуры:</vt:lpstr>
      <vt:lpstr>Характеристика транспортно-коммуникационной инфраструктуры Ханты-Мансийского автономного округа - Югры:</vt:lpstr>
      <vt:lpstr>Приоритетные мероприятия по развитию транспортно-коммуникационной инфраструктуры в Ханты-Мансийском автономном округе - Югре:</vt:lpstr>
      <vt:lpstr>Целевые показатели регионального проекта «Дорожная сеть»:</vt:lpstr>
      <vt:lpstr>Основные мероприятия региональных проектов «Общесистемные меры развития дорожного хозяйства» и «Безопасность дорожного движения»:</vt:lpstr>
      <vt:lpstr>Основные мероприятия в рамках реализации межрегиональных соглашений с Ямало-Ненецким автономным округом и Свердловской областью:</vt:lpstr>
      <vt:lpstr>Основные тенденции развития транспортно-коммуникационной инфраструктуры в Ханты-Мансийском автономном округе - Югре:</vt:lpstr>
      <vt:lpstr>Основные проблемы развития транспортно-коммуникационной инфраструктуры в Ханты-Мансийском автономном округе - Югре:</vt:lpstr>
      <vt:lpstr>Приоритетные направления развития транспортно-коммуникационной инфраструктуры автономного округа:</vt:lpstr>
      <vt:lpstr>Приоритетные направления развития транспортно-коммуникационной инфраструктуры автономного округа:</vt:lpstr>
      <vt:lpstr>Приоритетные направления развития транспортно-коммуникационной инфраструктуры автономного округа: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Экономическая стратегия рационализации и модернизации транспортно-коммуникационной инфраструктуры северного региона</dc:title>
  <dc:creator>Евгения</dc:creator>
  <cp:lastModifiedBy>Евгения</cp:lastModifiedBy>
  <cp:revision>103</cp:revision>
  <dcterms:created xsi:type="dcterms:W3CDTF">2018-10-15T03:53:04Z</dcterms:created>
  <dcterms:modified xsi:type="dcterms:W3CDTF">2020-05-26T16:14:41Z</dcterms:modified>
</cp:coreProperties>
</file>