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8" r:id="rId9"/>
    <p:sldId id="263" r:id="rId10"/>
    <p:sldId id="262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0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6AB365-5913-4DF0-9969-567B2043E165}" type="doc">
      <dgm:prSet loTypeId="urn:microsoft.com/office/officeart/2005/8/layout/pyramid2" loCatId="pyramid" qsTypeId="urn:microsoft.com/office/officeart/2005/8/quickstyle/3d1" qsCatId="3D" csTypeId="urn:microsoft.com/office/officeart/2005/8/colors/accent1_2" csCatId="accent1" phldr="1"/>
      <dgm:spPr/>
    </dgm:pt>
    <dgm:pt modelId="{D56FB430-9C82-4D56-AC3B-2D6973B18771}">
      <dgm:prSet phldrT="[Текст]" custT="1"/>
      <dgm:spPr/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Усиления роли государства в обеспечении национальной продовольственной безопасности и в системе мировой продовольственной безопасности (цель</a:t>
          </a:r>
          <a:r>
            <a:rPr lang="ru-RU" sz="1600" dirty="0" smtClean="0"/>
            <a:t> </a:t>
          </a: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– ликвидация голода)</a:t>
          </a:r>
          <a:endParaRPr lang="ru-RU" sz="1100" dirty="0"/>
        </a:p>
      </dgm:t>
    </dgm:pt>
    <dgm:pt modelId="{4206528C-5462-4135-9084-F1DCA6481545}" type="parTrans" cxnId="{B0F72AE1-4B12-469A-BDD9-895F3C60E189}">
      <dgm:prSet/>
      <dgm:spPr/>
      <dgm:t>
        <a:bodyPr/>
        <a:lstStyle/>
        <a:p>
          <a:endParaRPr lang="ru-RU" sz="2800"/>
        </a:p>
      </dgm:t>
    </dgm:pt>
    <dgm:pt modelId="{A3706552-26E9-4FA0-8E43-412E648AE180}" type="sibTrans" cxnId="{B0F72AE1-4B12-469A-BDD9-895F3C60E189}">
      <dgm:prSet/>
      <dgm:spPr/>
      <dgm:t>
        <a:bodyPr/>
        <a:lstStyle/>
        <a:p>
          <a:endParaRPr lang="ru-RU" sz="2800"/>
        </a:p>
      </dgm:t>
    </dgm:pt>
    <dgm:pt modelId="{9B79785B-42CB-4A1F-88FD-52DB4C5B9348}">
      <dgm:prSet phldrT="[Текст]" custT="1"/>
      <dgm:spPr/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Решение проблемы мировой продовольственной безопасности на глобальном уровне </a:t>
          </a:r>
          <a:br>
            <a:rPr lang="ru-RU" sz="1100" dirty="0" smtClean="0">
              <a:latin typeface="Times New Roman" pitchFamily="18" charset="0"/>
              <a:cs typeface="Times New Roman" pitchFamily="18" charset="0"/>
            </a:rPr>
          </a:b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(мировая «война» с голодом)</a:t>
          </a:r>
          <a:endParaRPr lang="ru-RU" sz="1100" dirty="0"/>
        </a:p>
      </dgm:t>
    </dgm:pt>
    <dgm:pt modelId="{54B6FA72-EFD4-4BB4-9631-F5E39CEB6EDA}" type="parTrans" cxnId="{507BAD90-B0C0-49AA-B57A-3CBBA02053C6}">
      <dgm:prSet/>
      <dgm:spPr/>
      <dgm:t>
        <a:bodyPr/>
        <a:lstStyle/>
        <a:p>
          <a:endParaRPr lang="ru-RU" sz="2800"/>
        </a:p>
      </dgm:t>
    </dgm:pt>
    <dgm:pt modelId="{FCFEB116-53B5-452F-8CBA-56ABDE2D499A}" type="sibTrans" cxnId="{507BAD90-B0C0-49AA-B57A-3CBBA02053C6}">
      <dgm:prSet/>
      <dgm:spPr/>
      <dgm:t>
        <a:bodyPr/>
        <a:lstStyle/>
        <a:p>
          <a:endParaRPr lang="ru-RU" sz="2800"/>
        </a:p>
      </dgm:t>
    </dgm:pt>
    <dgm:pt modelId="{7B4B20CE-B2B7-4D60-B858-EFBB0108A578}">
      <dgm:prSet phldrT="[Текст]" custT="1"/>
      <dgm:spPr/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Индивидуальное решение продовольственной проблемы </a:t>
          </a:r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индивидуально</a:t>
          </a:r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1100" dirty="0"/>
        </a:p>
      </dgm:t>
    </dgm:pt>
    <dgm:pt modelId="{DF6AB879-5064-43BB-898D-EAC5582DC65F}" type="parTrans" cxnId="{984DC25A-69C5-401C-976F-25E7FFD0AFCC}">
      <dgm:prSet/>
      <dgm:spPr/>
      <dgm:t>
        <a:bodyPr/>
        <a:lstStyle/>
        <a:p>
          <a:endParaRPr lang="ru-RU" sz="2800"/>
        </a:p>
      </dgm:t>
    </dgm:pt>
    <dgm:pt modelId="{72F2D134-852D-41E1-A3AA-01D1E8217461}" type="sibTrans" cxnId="{984DC25A-69C5-401C-976F-25E7FFD0AFCC}">
      <dgm:prSet/>
      <dgm:spPr/>
      <dgm:t>
        <a:bodyPr/>
        <a:lstStyle/>
        <a:p>
          <a:endParaRPr lang="ru-RU" sz="2800"/>
        </a:p>
      </dgm:t>
    </dgm:pt>
    <dgm:pt modelId="{8BBD353F-AA76-4877-A050-9E1B120B2406}">
      <dgm:prSet phldrT="[Текст]" custT="1"/>
      <dgm:spPr/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Формирование мировой системы продовольственного обеспечения </a:t>
          </a:r>
          <a:br>
            <a:rPr lang="ru-RU" sz="1100" dirty="0" smtClean="0">
              <a:latin typeface="Times New Roman" pitchFamily="18" charset="0"/>
              <a:cs typeface="Times New Roman" pitchFamily="18" charset="0"/>
            </a:rPr>
          </a:b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(объединения для помощи голодающим)</a:t>
          </a:r>
          <a:endParaRPr lang="ru-RU" sz="1100" dirty="0"/>
        </a:p>
      </dgm:t>
    </dgm:pt>
    <dgm:pt modelId="{11272A08-FF19-4170-88EB-369068CCC333}" type="parTrans" cxnId="{13AB71F4-1C9F-4BC6-8D6C-609E72F98CA6}">
      <dgm:prSet/>
      <dgm:spPr/>
      <dgm:t>
        <a:bodyPr/>
        <a:lstStyle/>
        <a:p>
          <a:endParaRPr lang="ru-RU" sz="2800"/>
        </a:p>
      </dgm:t>
    </dgm:pt>
    <dgm:pt modelId="{1F9E9D6E-95B5-4445-AB74-3BA7C901F3B6}" type="sibTrans" cxnId="{13AB71F4-1C9F-4BC6-8D6C-609E72F98CA6}">
      <dgm:prSet/>
      <dgm:spPr/>
      <dgm:t>
        <a:bodyPr/>
        <a:lstStyle/>
        <a:p>
          <a:endParaRPr lang="ru-RU" sz="2800"/>
        </a:p>
      </dgm:t>
    </dgm:pt>
    <dgm:pt modelId="{9D61730A-AB46-4AB3-B7BF-59605DA085BA}">
      <dgm:prSet phldrT="[Текст]" custT="1"/>
      <dgm:spPr/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Локальное решение продовольственной проблемы</a:t>
          </a:r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община)</a:t>
          </a:r>
          <a:endParaRPr lang="ru-RU" sz="1100" dirty="0"/>
        </a:p>
      </dgm:t>
    </dgm:pt>
    <dgm:pt modelId="{81F94444-82CB-4028-ABFC-2D3D8D3CE4DF}" type="parTrans" cxnId="{B0BA32FD-D777-4BB2-BEE8-EEA7DD52AD7E}">
      <dgm:prSet/>
      <dgm:spPr/>
      <dgm:t>
        <a:bodyPr/>
        <a:lstStyle/>
        <a:p>
          <a:endParaRPr lang="ru-RU" sz="2800"/>
        </a:p>
      </dgm:t>
    </dgm:pt>
    <dgm:pt modelId="{E1B1FC7A-12FF-43EC-9363-C72E9D82802C}" type="sibTrans" cxnId="{B0BA32FD-D777-4BB2-BEE8-EEA7DD52AD7E}">
      <dgm:prSet/>
      <dgm:spPr/>
      <dgm:t>
        <a:bodyPr/>
        <a:lstStyle/>
        <a:p>
          <a:endParaRPr lang="ru-RU" sz="2800"/>
        </a:p>
      </dgm:t>
    </dgm:pt>
    <dgm:pt modelId="{AE7316F1-D55D-44CE-8FFD-A4B0B4169F0F}">
      <dgm:prSet phldrT="[Текст]" custT="1"/>
      <dgm:spPr/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Зарождение мировой системы продовольственного обеспечения </a:t>
          </a:r>
          <a:br>
            <a:rPr lang="ru-RU" sz="1100" dirty="0" smtClean="0">
              <a:latin typeface="Times New Roman" pitchFamily="18" charset="0"/>
              <a:cs typeface="Times New Roman" pitchFamily="18" charset="0"/>
            </a:rPr>
          </a:b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(открытые экономики)</a:t>
          </a:r>
          <a:endParaRPr lang="ru-RU" sz="1100" dirty="0"/>
        </a:p>
      </dgm:t>
    </dgm:pt>
    <dgm:pt modelId="{F12B8231-26A5-4166-AA8A-CED107A4EFA2}" type="parTrans" cxnId="{EAB5B333-8BF8-418B-9037-29EEEC25BD16}">
      <dgm:prSet/>
      <dgm:spPr/>
      <dgm:t>
        <a:bodyPr/>
        <a:lstStyle/>
        <a:p>
          <a:endParaRPr lang="ru-RU" sz="2800"/>
        </a:p>
      </dgm:t>
    </dgm:pt>
    <dgm:pt modelId="{37316476-B1B7-47E7-90C7-EC39EA62B453}" type="sibTrans" cxnId="{EAB5B333-8BF8-418B-9037-29EEEC25BD16}">
      <dgm:prSet/>
      <dgm:spPr/>
      <dgm:t>
        <a:bodyPr/>
        <a:lstStyle/>
        <a:p>
          <a:endParaRPr lang="ru-RU" sz="2800"/>
        </a:p>
      </dgm:t>
    </dgm:pt>
    <dgm:pt modelId="{86273DE4-3248-4852-A382-09FE12F7E3AE}" type="pres">
      <dgm:prSet presAssocID="{386AB365-5913-4DF0-9969-567B2043E165}" presName="compositeShape" presStyleCnt="0">
        <dgm:presLayoutVars>
          <dgm:dir/>
          <dgm:resizeHandles/>
        </dgm:presLayoutVars>
      </dgm:prSet>
      <dgm:spPr/>
    </dgm:pt>
    <dgm:pt modelId="{8A6AE3F2-909D-49FF-97A9-FBDEF1CB0C70}" type="pres">
      <dgm:prSet presAssocID="{386AB365-5913-4DF0-9969-567B2043E165}" presName="pyramid" presStyleLbl="node1" presStyleIdx="0" presStyleCnt="1" custAng="10800000" custScaleX="62827" custScaleY="88060" custLinFactNeighborX="-15406" custLinFactNeighborY="-2985"/>
      <dgm:spPr/>
    </dgm:pt>
    <dgm:pt modelId="{524052EA-BF88-466D-B78D-D1588216B771}" type="pres">
      <dgm:prSet presAssocID="{386AB365-5913-4DF0-9969-567B2043E165}" presName="theList" presStyleCnt="0"/>
      <dgm:spPr/>
    </dgm:pt>
    <dgm:pt modelId="{AE315B97-17B8-4EFB-8906-FDE5F75AFAFD}" type="pres">
      <dgm:prSet presAssocID="{D56FB430-9C82-4D56-AC3B-2D6973B18771}" presName="aNode" presStyleLbl="fgAcc1" presStyleIdx="0" presStyleCnt="6" custScaleX="192551" custScaleY="557340" custLinFactY="-214038" custLinFactNeighborX="21528" custLinFactNeighborY="-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BA2938-E37B-4DAF-9B29-9116524CF1B2}" type="pres">
      <dgm:prSet presAssocID="{D56FB430-9C82-4D56-AC3B-2D6973B18771}" presName="aSpace" presStyleCnt="0"/>
      <dgm:spPr/>
    </dgm:pt>
    <dgm:pt modelId="{ECCFE267-6C6E-4A45-A181-8FA826DC747B}" type="pres">
      <dgm:prSet presAssocID="{9B79785B-42CB-4A1F-88FD-52DB4C5B9348}" presName="aNode" presStyleLbl="fgAcc1" presStyleIdx="1" presStyleCnt="6" custScaleX="192551" custScaleY="385020" custLinFactY="-153929" custLinFactNeighborX="21528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B3610E-7231-4CD5-A567-E7F574FCB817}" type="pres">
      <dgm:prSet presAssocID="{9B79785B-42CB-4A1F-88FD-52DB4C5B9348}" presName="aSpace" presStyleCnt="0"/>
      <dgm:spPr/>
    </dgm:pt>
    <dgm:pt modelId="{FCCBED67-96F6-4B27-9175-46021416C66C}" type="pres">
      <dgm:prSet presAssocID="{8BBD353F-AA76-4877-A050-9E1B120B2406}" presName="aNode" presStyleLbl="fgAcc1" presStyleIdx="2" presStyleCnt="6" custScaleX="192551" custScaleY="385020" custLinFactY="-100000" custLinFactNeighborX="22028" custLinFactNeighborY="-131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D952FC-E925-48D9-8E1C-EC3AFEEC30E4}" type="pres">
      <dgm:prSet presAssocID="{8BBD353F-AA76-4877-A050-9E1B120B2406}" presName="aSpace" presStyleCnt="0"/>
      <dgm:spPr/>
    </dgm:pt>
    <dgm:pt modelId="{3696FA49-FF59-4371-900F-673FB26A8345}" type="pres">
      <dgm:prSet presAssocID="{AE7316F1-D55D-44CE-8FFD-A4B0B4169F0F}" presName="aNode" presStyleLbl="fgAcc1" presStyleIdx="3" presStyleCnt="6" custScaleX="192551" custScaleY="385020" custLinFactY="-10223" custLinFactNeighborX="2202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86341-8729-4E2E-A389-D86646C82FED}" type="pres">
      <dgm:prSet presAssocID="{AE7316F1-D55D-44CE-8FFD-A4B0B4169F0F}" presName="aSpace" presStyleCnt="0"/>
      <dgm:spPr/>
    </dgm:pt>
    <dgm:pt modelId="{EEB435E9-4B25-41A4-AE40-152F51CFC94F}" type="pres">
      <dgm:prSet presAssocID="{9D61730A-AB46-4AB3-B7BF-59605DA085BA}" presName="aNode" presStyleLbl="fgAcc1" presStyleIdx="4" presStyleCnt="6" custScaleX="192551" custScaleY="385020" custLinFactY="58500" custLinFactNeighborX="2202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65AC39-11C8-4E10-BB41-0E3890FEAF4D}" type="pres">
      <dgm:prSet presAssocID="{9D61730A-AB46-4AB3-B7BF-59605DA085BA}" presName="aSpace" presStyleCnt="0"/>
      <dgm:spPr/>
    </dgm:pt>
    <dgm:pt modelId="{831340C3-2025-489F-87DC-05C90FC24C68}" type="pres">
      <dgm:prSet presAssocID="{7B4B20CE-B2B7-4D60-B858-EFBB0108A578}" presName="aNode" presStyleLbl="fgAcc1" presStyleIdx="5" presStyleCnt="6" custScaleX="192551" custScaleY="471924" custLinFactY="139723" custLinFactNeighborX="22529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39A40-EA7A-4298-AAA5-F6E21C75C007}" type="pres">
      <dgm:prSet presAssocID="{7B4B20CE-B2B7-4D60-B858-EFBB0108A578}" presName="aSpace" presStyleCnt="0"/>
      <dgm:spPr/>
    </dgm:pt>
  </dgm:ptLst>
  <dgm:cxnLst>
    <dgm:cxn modelId="{EAB5B333-8BF8-418B-9037-29EEEC25BD16}" srcId="{386AB365-5913-4DF0-9969-567B2043E165}" destId="{AE7316F1-D55D-44CE-8FFD-A4B0B4169F0F}" srcOrd="3" destOrd="0" parTransId="{F12B8231-26A5-4166-AA8A-CED107A4EFA2}" sibTransId="{37316476-B1B7-47E7-90C7-EC39EA62B453}"/>
    <dgm:cxn modelId="{E4867FF6-8CA8-4EB4-B116-7CAAB5338788}" type="presOf" srcId="{8BBD353F-AA76-4877-A050-9E1B120B2406}" destId="{FCCBED67-96F6-4B27-9175-46021416C66C}" srcOrd="0" destOrd="0" presId="urn:microsoft.com/office/officeart/2005/8/layout/pyramid2"/>
    <dgm:cxn modelId="{CA266660-D084-49EA-9342-50A4DF674C95}" type="presOf" srcId="{9B79785B-42CB-4A1F-88FD-52DB4C5B9348}" destId="{ECCFE267-6C6E-4A45-A181-8FA826DC747B}" srcOrd="0" destOrd="0" presId="urn:microsoft.com/office/officeart/2005/8/layout/pyramid2"/>
    <dgm:cxn modelId="{B0F72AE1-4B12-469A-BDD9-895F3C60E189}" srcId="{386AB365-5913-4DF0-9969-567B2043E165}" destId="{D56FB430-9C82-4D56-AC3B-2D6973B18771}" srcOrd="0" destOrd="0" parTransId="{4206528C-5462-4135-9084-F1DCA6481545}" sibTransId="{A3706552-26E9-4FA0-8E43-412E648AE180}"/>
    <dgm:cxn modelId="{13AB71F4-1C9F-4BC6-8D6C-609E72F98CA6}" srcId="{386AB365-5913-4DF0-9969-567B2043E165}" destId="{8BBD353F-AA76-4877-A050-9E1B120B2406}" srcOrd="2" destOrd="0" parTransId="{11272A08-FF19-4170-88EB-369068CCC333}" sibTransId="{1F9E9D6E-95B5-4445-AB74-3BA7C901F3B6}"/>
    <dgm:cxn modelId="{82013D99-B5E4-43FD-A5D8-1131E3B1DF1B}" type="presOf" srcId="{7B4B20CE-B2B7-4D60-B858-EFBB0108A578}" destId="{831340C3-2025-489F-87DC-05C90FC24C68}" srcOrd="0" destOrd="0" presId="urn:microsoft.com/office/officeart/2005/8/layout/pyramid2"/>
    <dgm:cxn modelId="{BA222F15-4EC8-46C7-9967-15BFECFA61CF}" type="presOf" srcId="{AE7316F1-D55D-44CE-8FFD-A4B0B4169F0F}" destId="{3696FA49-FF59-4371-900F-673FB26A8345}" srcOrd="0" destOrd="0" presId="urn:microsoft.com/office/officeart/2005/8/layout/pyramid2"/>
    <dgm:cxn modelId="{984DC25A-69C5-401C-976F-25E7FFD0AFCC}" srcId="{386AB365-5913-4DF0-9969-567B2043E165}" destId="{7B4B20CE-B2B7-4D60-B858-EFBB0108A578}" srcOrd="5" destOrd="0" parTransId="{DF6AB879-5064-43BB-898D-EAC5582DC65F}" sibTransId="{72F2D134-852D-41E1-A3AA-01D1E8217461}"/>
    <dgm:cxn modelId="{36FAA546-A3AD-4CC5-832D-1AC498FE2FDA}" type="presOf" srcId="{9D61730A-AB46-4AB3-B7BF-59605DA085BA}" destId="{EEB435E9-4B25-41A4-AE40-152F51CFC94F}" srcOrd="0" destOrd="0" presId="urn:microsoft.com/office/officeart/2005/8/layout/pyramid2"/>
    <dgm:cxn modelId="{2F93D678-5459-4352-996E-1B11541D7393}" type="presOf" srcId="{D56FB430-9C82-4D56-AC3B-2D6973B18771}" destId="{AE315B97-17B8-4EFB-8906-FDE5F75AFAFD}" srcOrd="0" destOrd="0" presId="urn:microsoft.com/office/officeart/2005/8/layout/pyramid2"/>
    <dgm:cxn modelId="{507BAD90-B0C0-49AA-B57A-3CBBA02053C6}" srcId="{386AB365-5913-4DF0-9969-567B2043E165}" destId="{9B79785B-42CB-4A1F-88FD-52DB4C5B9348}" srcOrd="1" destOrd="0" parTransId="{54B6FA72-EFD4-4BB4-9631-F5E39CEB6EDA}" sibTransId="{FCFEB116-53B5-452F-8CBA-56ABDE2D499A}"/>
    <dgm:cxn modelId="{B0BA32FD-D777-4BB2-BEE8-EEA7DD52AD7E}" srcId="{386AB365-5913-4DF0-9969-567B2043E165}" destId="{9D61730A-AB46-4AB3-B7BF-59605DA085BA}" srcOrd="4" destOrd="0" parTransId="{81F94444-82CB-4028-ABFC-2D3D8D3CE4DF}" sibTransId="{E1B1FC7A-12FF-43EC-9363-C72E9D82802C}"/>
    <dgm:cxn modelId="{73049BA5-F321-4EFC-8368-1D7C551080F2}" type="presOf" srcId="{386AB365-5913-4DF0-9969-567B2043E165}" destId="{86273DE4-3248-4852-A382-09FE12F7E3AE}" srcOrd="0" destOrd="0" presId="urn:microsoft.com/office/officeart/2005/8/layout/pyramid2"/>
    <dgm:cxn modelId="{E6AC65D1-8F3A-41F7-9B7B-9FACA275900E}" type="presParOf" srcId="{86273DE4-3248-4852-A382-09FE12F7E3AE}" destId="{8A6AE3F2-909D-49FF-97A9-FBDEF1CB0C70}" srcOrd="0" destOrd="0" presId="urn:microsoft.com/office/officeart/2005/8/layout/pyramid2"/>
    <dgm:cxn modelId="{4DFD1D92-A75C-4265-8A55-F8734603030A}" type="presParOf" srcId="{86273DE4-3248-4852-A382-09FE12F7E3AE}" destId="{524052EA-BF88-466D-B78D-D1588216B771}" srcOrd="1" destOrd="0" presId="urn:microsoft.com/office/officeart/2005/8/layout/pyramid2"/>
    <dgm:cxn modelId="{22ACA22B-47EA-4159-87CA-DF537AB41E96}" type="presParOf" srcId="{524052EA-BF88-466D-B78D-D1588216B771}" destId="{AE315B97-17B8-4EFB-8906-FDE5F75AFAFD}" srcOrd="0" destOrd="0" presId="urn:microsoft.com/office/officeart/2005/8/layout/pyramid2"/>
    <dgm:cxn modelId="{3259EAEC-BD6D-4FF4-8D07-0D54A193D621}" type="presParOf" srcId="{524052EA-BF88-466D-B78D-D1588216B771}" destId="{28BA2938-E37B-4DAF-9B29-9116524CF1B2}" srcOrd="1" destOrd="0" presId="urn:microsoft.com/office/officeart/2005/8/layout/pyramid2"/>
    <dgm:cxn modelId="{975BEAD9-751C-4C70-81C5-726193330437}" type="presParOf" srcId="{524052EA-BF88-466D-B78D-D1588216B771}" destId="{ECCFE267-6C6E-4A45-A181-8FA826DC747B}" srcOrd="2" destOrd="0" presId="urn:microsoft.com/office/officeart/2005/8/layout/pyramid2"/>
    <dgm:cxn modelId="{535301E0-6BAC-4937-AC35-8F61D4AA1B39}" type="presParOf" srcId="{524052EA-BF88-466D-B78D-D1588216B771}" destId="{B0B3610E-7231-4CD5-A567-E7F574FCB817}" srcOrd="3" destOrd="0" presId="urn:microsoft.com/office/officeart/2005/8/layout/pyramid2"/>
    <dgm:cxn modelId="{1D1628C9-07F7-48A1-B45D-1884D656FB43}" type="presParOf" srcId="{524052EA-BF88-466D-B78D-D1588216B771}" destId="{FCCBED67-96F6-4B27-9175-46021416C66C}" srcOrd="4" destOrd="0" presId="urn:microsoft.com/office/officeart/2005/8/layout/pyramid2"/>
    <dgm:cxn modelId="{302B5F63-CE1F-4696-BA33-1A91445339A1}" type="presParOf" srcId="{524052EA-BF88-466D-B78D-D1588216B771}" destId="{C2D952FC-E925-48D9-8E1C-EC3AFEEC30E4}" srcOrd="5" destOrd="0" presId="urn:microsoft.com/office/officeart/2005/8/layout/pyramid2"/>
    <dgm:cxn modelId="{F287C67F-18EA-4A52-A575-4202C183CA46}" type="presParOf" srcId="{524052EA-BF88-466D-B78D-D1588216B771}" destId="{3696FA49-FF59-4371-900F-673FB26A8345}" srcOrd="6" destOrd="0" presId="urn:microsoft.com/office/officeart/2005/8/layout/pyramid2"/>
    <dgm:cxn modelId="{A97D7681-0547-4B78-AEA6-DB6C7188A236}" type="presParOf" srcId="{524052EA-BF88-466D-B78D-D1588216B771}" destId="{AAC86341-8729-4E2E-A389-D86646C82FED}" srcOrd="7" destOrd="0" presId="urn:microsoft.com/office/officeart/2005/8/layout/pyramid2"/>
    <dgm:cxn modelId="{860EE77F-23B9-4F36-99E2-6C00426B87DD}" type="presParOf" srcId="{524052EA-BF88-466D-B78D-D1588216B771}" destId="{EEB435E9-4B25-41A4-AE40-152F51CFC94F}" srcOrd="8" destOrd="0" presId="urn:microsoft.com/office/officeart/2005/8/layout/pyramid2"/>
    <dgm:cxn modelId="{4CCB5BCA-27FC-4E31-9B7C-B3E5EFFF34B0}" type="presParOf" srcId="{524052EA-BF88-466D-B78D-D1588216B771}" destId="{5765AC39-11C8-4E10-BB41-0E3890FEAF4D}" srcOrd="9" destOrd="0" presId="urn:microsoft.com/office/officeart/2005/8/layout/pyramid2"/>
    <dgm:cxn modelId="{B98CFAF1-8EEB-4923-8AB3-9CD85E7570F7}" type="presParOf" srcId="{524052EA-BF88-466D-B78D-D1588216B771}" destId="{831340C3-2025-489F-87DC-05C90FC24C68}" srcOrd="10" destOrd="0" presId="urn:microsoft.com/office/officeart/2005/8/layout/pyramid2"/>
    <dgm:cxn modelId="{0BCCD939-5D5C-48E1-8FBB-53A7B1368760}" type="presParOf" srcId="{524052EA-BF88-466D-B78D-D1588216B771}" destId="{22239A40-EA7A-4298-AAA5-F6E21C75C007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6AE3F2-909D-49FF-97A9-FBDEF1CB0C70}">
      <dsp:nvSpPr>
        <dsp:cNvPr id="0" name=""/>
        <dsp:cNvSpPr/>
      </dsp:nvSpPr>
      <dsp:spPr>
        <a:xfrm rot="10800000">
          <a:off x="0" y="144012"/>
          <a:ext cx="1840627" cy="4248486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315B97-17B8-4EFB-8906-FDE5F75AFAFD}">
      <dsp:nvSpPr>
        <dsp:cNvPr id="0" name=""/>
        <dsp:cNvSpPr/>
      </dsp:nvSpPr>
      <dsp:spPr>
        <a:xfrm>
          <a:off x="900393" y="117488"/>
          <a:ext cx="3666728" cy="81271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Усиления роли государства в обеспечении национальной продовольственной безопасности и в системе мировой продовольственной безопасности (цель</a:t>
          </a:r>
          <a:r>
            <a:rPr lang="ru-RU" sz="1600" kern="1200" dirty="0" smtClean="0"/>
            <a:t> </a:t>
          </a: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– ликвидация голода)</a:t>
          </a:r>
          <a:endParaRPr lang="ru-RU" sz="1100" kern="1200" dirty="0"/>
        </a:p>
      </dsp:txBody>
      <dsp:txXfrm>
        <a:off x="900393" y="117488"/>
        <a:ext cx="3666728" cy="812711"/>
      </dsp:txXfrm>
    </dsp:sp>
    <dsp:sp modelId="{ECCFE267-6C6E-4A45-A181-8FA826DC747B}">
      <dsp:nvSpPr>
        <dsp:cNvPr id="0" name=""/>
        <dsp:cNvSpPr/>
      </dsp:nvSpPr>
      <dsp:spPr>
        <a:xfrm>
          <a:off x="900393" y="1054305"/>
          <a:ext cx="3666728" cy="5614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Решение проблемы мировой продовольственной безопасности на глобальном уровне </a:t>
          </a:r>
          <a:br>
            <a:rPr lang="ru-RU" sz="11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(мировая «война» с голодом)</a:t>
          </a:r>
          <a:endParaRPr lang="ru-RU" sz="1100" kern="1200" dirty="0"/>
        </a:p>
      </dsp:txBody>
      <dsp:txXfrm>
        <a:off x="900393" y="1054305"/>
        <a:ext cx="3666728" cy="561435"/>
      </dsp:txXfrm>
    </dsp:sp>
    <dsp:sp modelId="{FCCBED67-96F6-4B27-9175-46021416C66C}">
      <dsp:nvSpPr>
        <dsp:cNvPr id="0" name=""/>
        <dsp:cNvSpPr/>
      </dsp:nvSpPr>
      <dsp:spPr>
        <a:xfrm>
          <a:off x="909915" y="1725081"/>
          <a:ext cx="3666728" cy="5614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Формирование мировой системы продовольственного обеспечения </a:t>
          </a:r>
          <a:br>
            <a:rPr lang="ru-RU" sz="11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(объединения для помощи голодающим)</a:t>
          </a:r>
          <a:endParaRPr lang="ru-RU" sz="1100" kern="1200" dirty="0"/>
        </a:p>
      </dsp:txBody>
      <dsp:txXfrm>
        <a:off x="909915" y="1725081"/>
        <a:ext cx="3666728" cy="561435"/>
      </dsp:txXfrm>
    </dsp:sp>
    <dsp:sp modelId="{3696FA49-FF59-4371-900F-673FB26A8345}">
      <dsp:nvSpPr>
        <dsp:cNvPr id="0" name=""/>
        <dsp:cNvSpPr/>
      </dsp:nvSpPr>
      <dsp:spPr>
        <a:xfrm>
          <a:off x="909915" y="2441410"/>
          <a:ext cx="3666728" cy="5614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Зарождение мировой системы продовольственного обеспечения </a:t>
          </a:r>
          <a:br>
            <a:rPr lang="ru-RU" sz="11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(открытые экономики)</a:t>
          </a:r>
          <a:endParaRPr lang="ru-RU" sz="1100" kern="1200" dirty="0"/>
        </a:p>
      </dsp:txBody>
      <dsp:txXfrm>
        <a:off x="909915" y="2441410"/>
        <a:ext cx="3666728" cy="561435"/>
      </dsp:txXfrm>
    </dsp:sp>
    <dsp:sp modelId="{EEB435E9-4B25-41A4-AE40-152F51CFC94F}">
      <dsp:nvSpPr>
        <dsp:cNvPr id="0" name=""/>
        <dsp:cNvSpPr/>
      </dsp:nvSpPr>
      <dsp:spPr>
        <a:xfrm>
          <a:off x="909915" y="3157739"/>
          <a:ext cx="3666728" cy="5614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Локальное решение продовольственной проблемы</a:t>
          </a:r>
          <a:r>
            <a:rPr lang="en-US" sz="11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община)</a:t>
          </a:r>
          <a:endParaRPr lang="ru-RU" sz="1100" kern="1200" dirty="0"/>
        </a:p>
      </dsp:txBody>
      <dsp:txXfrm>
        <a:off x="909915" y="3157739"/>
        <a:ext cx="3666728" cy="561435"/>
      </dsp:txXfrm>
    </dsp:sp>
    <dsp:sp modelId="{831340C3-2025-489F-87DC-05C90FC24C68}">
      <dsp:nvSpPr>
        <dsp:cNvPr id="0" name=""/>
        <dsp:cNvSpPr/>
      </dsp:nvSpPr>
      <dsp:spPr>
        <a:xfrm>
          <a:off x="919455" y="3874068"/>
          <a:ext cx="3666728" cy="6881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Индивидуальное решение продовольственной проблемы </a:t>
          </a:r>
          <a:r>
            <a:rPr lang="en-US" sz="11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индивидуально</a:t>
          </a:r>
          <a:r>
            <a:rPr lang="en-US" sz="1100" kern="12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1100" kern="1200" dirty="0"/>
        </a:p>
      </dsp:txBody>
      <dsp:txXfrm>
        <a:off x="919455" y="3874068"/>
        <a:ext cx="3666728" cy="688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anchor="ctr">
            <a:noAutofit/>
          </a:bodyPr>
          <a:lstStyle/>
          <a:p>
            <a:r>
              <a:rPr lang="ru-RU" sz="1200" dirty="0" smtClean="0"/>
              <a:t>ФГБОУ ВО «ЮГОРСКИЙ государственный университет»</a:t>
            </a:r>
            <a:endParaRPr lang="ru-RU" sz="1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ru-RU" sz="2400" dirty="0" smtClean="0"/>
              <a:t>Отчет Академического аспиранта</a:t>
            </a:r>
            <a:br>
              <a:rPr lang="ru-RU" sz="2400" dirty="0" smtClean="0"/>
            </a:br>
            <a:r>
              <a:rPr lang="ru-RU" sz="2400" dirty="0" smtClean="0"/>
              <a:t>Санникова Дмитрия Васильевича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504415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83543038"/>
              </p:ext>
            </p:extLst>
          </p:nvPr>
        </p:nvGraphicFramePr>
        <p:xfrm>
          <a:off x="457200" y="1752601"/>
          <a:ext cx="8229600" cy="4852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400"/>
                <a:gridCol w="3312368"/>
                <a:gridCol w="792088"/>
                <a:gridCol w="867544"/>
                <a:gridCol w="1371600"/>
                <a:gridCol w="1371600"/>
              </a:tblGrid>
              <a:tr h="488703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 (Основной текст)"/>
                        </a:rPr>
                        <a:t>№ п/п</a:t>
                      </a:r>
                      <a:endParaRPr lang="ru-RU" sz="1400" b="1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 (Основной текст)"/>
                        </a:rPr>
                        <a:t>Задачи</a:t>
                      </a:r>
                      <a:endParaRPr lang="ru-RU" sz="1400" b="1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 (Основной текст)"/>
                        </a:rPr>
                        <a:t>Срок реализации</a:t>
                      </a:r>
                      <a:endParaRPr lang="ru-RU" sz="1400" b="1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 (Основной текст)"/>
                        </a:rPr>
                        <a:t>Результат</a:t>
                      </a:r>
                      <a:endParaRPr lang="ru-RU" sz="1400" b="1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3018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План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Факт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План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Факт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943076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5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Оценка показателей, характеризующих продовольственную безопасность России и её </a:t>
                      </a:r>
                      <a:r>
                        <a:rPr lang="ru-RU" sz="1400" b="0" dirty="0" smtClean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регионов</a:t>
                      </a:r>
                      <a:endParaRPr lang="ru-RU" sz="1400" b="0" dirty="0">
                        <a:effectLst/>
                        <a:latin typeface="Century Gothic (Основной текст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2019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Выступление с докладом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96959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6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Разработка альтернативной методики оценки уровня продовольственной безопасности северного региона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2019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Выступление с докладом, публикация статьи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1092395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7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Разработка имитационной модели продовольственной безопасности северного региона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2019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Имитационная модель, публикация статьи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905957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8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Поиск путей повышения уровня продовольственной безопасности региона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Century Gothic (Основной текст)"/>
                        </a:rPr>
                        <a:t>2020</a:t>
                      </a:r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Публикация статьи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99277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600" dirty="0"/>
              <a:t>ФГБОУ ВО «ЮГОРСКИЙ государственный университет»</a:t>
            </a:r>
          </a:p>
        </p:txBody>
      </p:sp>
    </p:spTree>
    <p:extLst>
      <p:ext uri="{BB962C8B-B14F-4D97-AF65-F5344CB8AC3E}">
        <p14:creationId xmlns="" xmlns:p14="http://schemas.microsoft.com/office/powerpoint/2010/main" val="1819362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информация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57359628"/>
              </p:ext>
            </p:extLst>
          </p:nvPr>
        </p:nvGraphicFramePr>
        <p:xfrm>
          <a:off x="323528" y="1772815"/>
          <a:ext cx="8496943" cy="4752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5720"/>
                <a:gridCol w="5441223"/>
              </a:tblGrid>
              <a:tr h="3825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ФИО аспиранта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Санников Дмитрий Васильевич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920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Год обучения,</a:t>
                      </a:r>
                      <a:r>
                        <a:rPr lang="ru-RU" sz="2000" baseline="0" dirty="0" smtClean="0">
                          <a:effectLst/>
                        </a:rPr>
                        <a:t> год обучения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2017, </a:t>
                      </a: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015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Наименование </a:t>
                      </a:r>
                      <a:r>
                        <a:rPr lang="ru-RU" sz="2000" dirty="0">
                          <a:effectLst/>
                        </a:rPr>
                        <a:t>направления подготовки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38.06.01 ЭКОНОМИКА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920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Образовательная </a:t>
                      </a:r>
                      <a:r>
                        <a:rPr lang="ru-RU" sz="2000" dirty="0">
                          <a:effectLst/>
                        </a:rPr>
                        <a:t>программа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Экономика и управление народным хозяйством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920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Научный </a:t>
                      </a:r>
                      <a:r>
                        <a:rPr lang="ru-RU" sz="2000" dirty="0">
                          <a:effectLst/>
                        </a:rPr>
                        <a:t>руководитель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Исламутдинов</a:t>
                      </a:r>
                      <a:r>
                        <a:rPr lang="ru-RU" sz="2000" dirty="0">
                          <a:effectLst/>
                        </a:rPr>
                        <a:t> В. Ф., д.э.н., доцент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923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Научная </a:t>
                      </a:r>
                      <a:r>
                        <a:rPr lang="ru-RU" sz="2000" dirty="0">
                          <a:effectLst/>
                        </a:rPr>
                        <a:t>школа ЮГУ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Региональные особенности развития экономики северных территорий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96458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Научный проект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53379763"/>
              </p:ext>
            </p:extLst>
          </p:nvPr>
        </p:nvGraphicFramePr>
        <p:xfrm>
          <a:off x="457200" y="1752600"/>
          <a:ext cx="8229600" cy="470073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30624"/>
                <a:gridCol w="5698976"/>
              </a:tblGrid>
              <a:tr h="1000157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Тема проекта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СОВЕРШЕНСТВОВАНИЕ СИСТЕМЫ ОЦЕНКИ ПРОДОВОЛЬСТВЕННОЙ БЕЗОПАСНОСТИ В СЕВЕРНОМ РЕГИОНЕ</a:t>
                      </a:r>
                    </a:p>
                  </a:txBody>
                  <a:tcPr anchor="ctr"/>
                </a:tc>
              </a:tr>
              <a:tr h="1000157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Предметная область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Economics, Econometrics and Finance (all); Strategy and Management; Geography, Planning and Development; Public Administration</a:t>
                      </a:r>
                      <a:endParaRPr lang="ru-RU" b="0" dirty="0"/>
                    </a:p>
                  </a:txBody>
                  <a:tcPr anchor="ctr"/>
                </a:tc>
              </a:tr>
              <a:tr h="1000157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Цель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Разработка системы оценки и обеспечения продовольственной безопасности северного региона</a:t>
                      </a:r>
                      <a:endParaRPr lang="ru-RU" b="0" dirty="0"/>
                    </a:p>
                  </a:txBody>
                  <a:tcPr anchor="ctr"/>
                </a:tc>
              </a:tr>
              <a:tr h="70011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Объект исследования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Система продовольственной безопасности северного региона</a:t>
                      </a:r>
                      <a:endParaRPr lang="ru-RU" b="0" dirty="0"/>
                    </a:p>
                  </a:txBody>
                  <a:tcPr anchor="ctr"/>
                </a:tc>
              </a:tr>
              <a:tr h="1000157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Предмет исследования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Управленческие отношения с сфере обеспечения продовольственной безопасности</a:t>
                      </a:r>
                      <a:endParaRPr lang="ru-RU" b="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3022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ОТЧЁТ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19213779"/>
              </p:ext>
            </p:extLst>
          </p:nvPr>
        </p:nvGraphicFramePr>
        <p:xfrm>
          <a:off x="457200" y="1752601"/>
          <a:ext cx="8363272" cy="4827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755"/>
                <a:gridCol w="3366170"/>
                <a:gridCol w="804954"/>
                <a:gridCol w="804954"/>
                <a:gridCol w="1317197"/>
                <a:gridCol w="1547242"/>
              </a:tblGrid>
              <a:tr h="506467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п/п</a:t>
                      </a:r>
                      <a:endParaRPr lang="ru-RU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Задачи</a:t>
                      </a:r>
                      <a:endParaRPr lang="ru-RU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Срок реализации</a:t>
                      </a:r>
                      <a:endParaRPr lang="ru-RU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Результат</a:t>
                      </a:r>
                      <a:endParaRPr lang="ru-RU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6577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План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Факт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План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Факт</a:t>
                      </a:r>
                      <a:endParaRPr lang="ru-RU" sz="1400" dirty="0"/>
                    </a:p>
                  </a:txBody>
                  <a:tcPr anchor="ctr"/>
                </a:tc>
              </a:tr>
              <a:tr h="80387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1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Изучение сущности понятия продовольственной безопасности и комплекса критериев ее </a:t>
                      </a:r>
                      <a:r>
                        <a:rPr lang="ru-RU" sz="1400" dirty="0" smtClean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оценки</a:t>
                      </a:r>
                      <a:endParaRPr lang="ru-RU" sz="1400" dirty="0">
                        <a:effectLst/>
                        <a:latin typeface="Century Gothic (Основной текст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2018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2017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Публикация статьи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Статья Вестник</a:t>
                      </a:r>
                      <a:r>
                        <a:rPr lang="ru-RU" sz="1400" baseline="0" dirty="0" smtClean="0">
                          <a:latin typeface="Century Gothic (Основной текст)"/>
                        </a:rPr>
                        <a:t> ЮГУ</a:t>
                      </a:r>
                      <a:r>
                        <a:rPr lang="en-US" sz="1400" baseline="0" dirty="0" smtClean="0">
                          <a:latin typeface="Century Gothic (Основной текст)"/>
                        </a:rPr>
                        <a:t> (</a:t>
                      </a:r>
                      <a:r>
                        <a:rPr lang="ru-RU" sz="1400" dirty="0" smtClean="0">
                          <a:latin typeface="Century Gothic (Основной текст)"/>
                        </a:rPr>
                        <a:t>РИНЦ</a:t>
                      </a:r>
                      <a:r>
                        <a:rPr lang="en-US" sz="1400" dirty="0" smtClean="0">
                          <a:latin typeface="Century Gothic (Основной текст)"/>
                        </a:rPr>
                        <a:t>)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100483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2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Анализ механизмов обеспечения продовольственной безопасности в северных странах </a:t>
                      </a:r>
                      <a:r>
                        <a:rPr lang="ru-RU" sz="1400" dirty="0" smtClean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мира</a:t>
                      </a:r>
                      <a:endParaRPr lang="ru-RU" sz="1400" dirty="0">
                        <a:effectLst/>
                        <a:latin typeface="Century Gothic (Основной текст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2018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mtClean="0">
                          <a:latin typeface="Century Gothic (Основной текст)"/>
                        </a:rPr>
                        <a:t>2018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Публикация статьи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entury Gothic (Основной текст)"/>
                        </a:rPr>
                        <a:t>Статья РИНЦ</a:t>
                      </a:r>
                    </a:p>
                  </a:txBody>
                  <a:tcPr anchor="ctr"/>
                </a:tc>
              </a:tr>
              <a:tr h="113210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3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Изучение эволюции концепции продовольственной безопасности в </a:t>
                      </a:r>
                      <a:r>
                        <a:rPr lang="ru-RU" sz="1400" dirty="0" smtClean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России</a:t>
                      </a:r>
                      <a:endParaRPr lang="ru-RU" sz="1400" dirty="0">
                        <a:effectLst/>
                        <a:latin typeface="Century Gothic (Основной текст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2018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2018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Выступление с докладом, публикация статьи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Региональный конкурс,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статья</a:t>
                      </a:r>
                      <a:r>
                        <a:rPr lang="ru-RU" sz="1400" baseline="0" dirty="0" smtClean="0">
                          <a:latin typeface="Century Gothic (Основной текст)"/>
                        </a:rPr>
                        <a:t> </a:t>
                      </a:r>
                      <a:r>
                        <a:rPr lang="en-US" sz="1400" baseline="0" dirty="0" err="1" smtClean="0">
                          <a:latin typeface="Century Gothic (Основной текст)"/>
                        </a:rPr>
                        <a:t>WoS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93888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4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Рассмотрение институциональной среды продовольственной </a:t>
                      </a:r>
                      <a:r>
                        <a:rPr lang="ru-RU" sz="1400" dirty="0" smtClean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безопасности</a:t>
                      </a:r>
                      <a:endParaRPr lang="ru-RU" sz="1400" dirty="0">
                        <a:effectLst/>
                        <a:latin typeface="Century Gothic (Основной текст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2018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2018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Выступление с докладом, публикация статьи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 Gothic (Основной текст)"/>
                        </a:rPr>
                        <a:t>Конференция ВМУ-2018</a:t>
                      </a:r>
                      <a:endParaRPr lang="en-US" sz="1400" dirty="0" smtClean="0">
                        <a:latin typeface="Century Gothic (Основной текст)"/>
                      </a:endParaRPr>
                    </a:p>
                    <a:p>
                      <a:pPr algn="ctr"/>
                      <a:r>
                        <a:rPr lang="en-US" sz="1400" dirty="0" smtClean="0">
                          <a:latin typeface="Century Gothic (Основной текст)"/>
                        </a:rPr>
                        <a:t>c</a:t>
                      </a:r>
                      <a:r>
                        <a:rPr lang="ru-RU" sz="1400" dirty="0" err="1" smtClean="0">
                          <a:latin typeface="Century Gothic (Основной текст)"/>
                        </a:rPr>
                        <a:t>татья</a:t>
                      </a:r>
                      <a:r>
                        <a:rPr lang="ru-RU" sz="1400" dirty="0" smtClean="0">
                          <a:latin typeface="Century Gothic (Основной текст)"/>
                        </a:rPr>
                        <a:t> РИНЦ</a:t>
                      </a:r>
                      <a:endParaRPr lang="ru-RU" sz="140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4892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№ 1 Изучение сущности понятия продовольственной безопасности и комплекса критериев ее оценки</a:t>
            </a:r>
            <a:endParaRPr lang="ru-RU" sz="24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4114800" cy="477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</a:tblGrid>
              <a:tr h="596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ГРУППЫ ИНДИКАТОРОВ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6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Физическая доступность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6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Экономическая доступность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6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Обеспеченность населения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6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Достаточность потребления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6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Качество продовольствия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6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Устойчивость продовольственной системы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6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Эффективность продовольственной системы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148064" y="3429000"/>
            <a:ext cx="3563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Вестник Югорского государственного университета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48924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№ 2 Анализ механизмов обеспечения продовольственной безопасности в северных странах мира</a:t>
            </a: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752600"/>
            <a:ext cx="4114800" cy="43735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Канада:</a:t>
            </a:r>
          </a:p>
          <a:p>
            <a:pPr lvl="1"/>
            <a:r>
              <a:rPr lang="ru-RU" dirty="0" smtClean="0"/>
              <a:t>субсидирования поставок продуктов питания;</a:t>
            </a:r>
          </a:p>
          <a:p>
            <a:pPr lvl="1"/>
            <a:r>
              <a:rPr lang="ru-RU" dirty="0" smtClean="0"/>
              <a:t>продовольственные банки (около 450).</a:t>
            </a:r>
          </a:p>
          <a:p>
            <a:r>
              <a:rPr lang="ru-RU" dirty="0" smtClean="0"/>
              <a:t>Финляндия:</a:t>
            </a:r>
          </a:p>
          <a:p>
            <a:pPr lvl="1"/>
            <a:r>
              <a:rPr lang="ru-RU" dirty="0" smtClean="0"/>
              <a:t>профилактика заболеваний, угрожающих здоровью животных и растений.</a:t>
            </a:r>
          </a:p>
          <a:p>
            <a:r>
              <a:rPr lang="ru-RU" dirty="0" smtClean="0"/>
              <a:t>Швеция:</a:t>
            </a:r>
          </a:p>
          <a:p>
            <a:pPr lvl="1"/>
            <a:r>
              <a:rPr lang="ru-RU" dirty="0" smtClean="0"/>
              <a:t>механизация с/</a:t>
            </a:r>
            <a:r>
              <a:rPr lang="ru-RU" dirty="0" err="1" smtClean="0"/>
              <a:t>х</a:t>
            </a:r>
            <a:r>
              <a:rPr lang="ru-RU" dirty="0" smtClean="0"/>
              <a:t> производства;</a:t>
            </a:r>
          </a:p>
          <a:p>
            <a:pPr lvl="1"/>
            <a:r>
              <a:rPr lang="ru-RU" dirty="0" err="1" smtClean="0"/>
              <a:t>эко-продукция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4941168"/>
            <a:ext cx="3285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Статья в электронном журнале РИНЦ</a:t>
            </a:r>
            <a:endParaRPr lang="ru-RU" dirty="0"/>
          </a:p>
        </p:txBody>
      </p:sp>
      <p:pic>
        <p:nvPicPr>
          <p:cNvPr id="3076" name="Picture 4" descr="C:\Users\Гость_2\Desktop\Поездка\Документы\1920px-Flag_of_Canada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060848"/>
            <a:ext cx="864096" cy="504056"/>
          </a:xfrm>
          <a:prstGeom prst="rect">
            <a:avLst/>
          </a:prstGeom>
          <a:noFill/>
        </p:spPr>
      </p:pic>
      <p:pic>
        <p:nvPicPr>
          <p:cNvPr id="9" name="Picture 4" descr="C:\Users\Гость_2\Desktop\Поездка\Документы\1920px-Flag_of_Canada.svg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536907" y="2780928"/>
            <a:ext cx="806489" cy="504056"/>
          </a:xfrm>
          <a:prstGeom prst="rect">
            <a:avLst/>
          </a:prstGeom>
          <a:noFill/>
        </p:spPr>
      </p:pic>
      <p:pic>
        <p:nvPicPr>
          <p:cNvPr id="10" name="Picture 4" descr="C:\Users\Гость_2\Desktop\Поездка\Документы\1920px-Flag_of_Canada.svg.pn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527625" y="3573016"/>
            <a:ext cx="825053" cy="50405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444208" y="2132856"/>
            <a:ext cx="12987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– 9 место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444208" y="2843644"/>
            <a:ext cx="1426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– 11 место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57374" y="3573016"/>
            <a:ext cx="1426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– 11 место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48924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№ 3 Изучение эволюции концепции продовольственной безопасности в России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51521" y="1700808"/>
          <a:ext cx="4608511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148064" y="2276872"/>
          <a:ext cx="3600400" cy="3486125"/>
        </p:xfrm>
        <a:graphic>
          <a:graphicData uri="http://schemas.openxmlformats.org/drawingml/2006/table">
            <a:tbl>
              <a:tblPr/>
              <a:tblGrid>
                <a:gridCol w="3600400"/>
              </a:tblGrid>
              <a:tr h="3486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Региональный конкурс в рамках всероссийского молодежного научного форума «Наука будущего – наука молодых» (1 место)</a:t>
                      </a:r>
                    </a:p>
                    <a:p>
                      <a:pPr algn="ctr" fontAlgn="ctr"/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International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conference "Economy in the modern world" (ICEMW 2018), Advances in Economics, Business and Management Research, Volume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Web of science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48924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№ 1 Рассмотрение институциональной среды продовольственной безопасности</a:t>
            </a: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752600"/>
            <a:ext cx="4834880" cy="43735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Институциональные ловушки:</a:t>
            </a:r>
          </a:p>
          <a:p>
            <a:pPr lvl="1"/>
            <a:r>
              <a:rPr lang="ru-RU" dirty="0" smtClean="0"/>
              <a:t>«ловушка» </a:t>
            </a:r>
            <a:r>
              <a:rPr lang="ru-RU" dirty="0" err="1" smtClean="0"/>
              <a:t>квази-отечественного</a:t>
            </a:r>
            <a:r>
              <a:rPr lang="ru-RU" dirty="0" smtClean="0"/>
              <a:t> производства;</a:t>
            </a:r>
          </a:p>
          <a:p>
            <a:pPr lvl="1"/>
            <a:r>
              <a:rPr lang="ru-RU" dirty="0" smtClean="0"/>
              <a:t>«ловушка» </a:t>
            </a:r>
            <a:r>
              <a:rPr lang="ru-RU" dirty="0" err="1" smtClean="0"/>
              <a:t>демотивации</a:t>
            </a:r>
            <a:r>
              <a:rPr lang="ru-RU" dirty="0" smtClean="0"/>
              <a:t> сельскохозяйственного труда.</a:t>
            </a:r>
          </a:p>
          <a:p>
            <a:pPr lvl="1"/>
            <a:r>
              <a:rPr lang="ru-RU" dirty="0" smtClean="0"/>
              <a:t>иные.</a:t>
            </a:r>
          </a:p>
          <a:p>
            <a:r>
              <a:rPr lang="ru-RU" dirty="0" smtClean="0"/>
              <a:t>Институциональные вакуумы:</a:t>
            </a:r>
          </a:p>
          <a:p>
            <a:pPr lvl="1"/>
            <a:r>
              <a:rPr lang="ru-RU" dirty="0" smtClean="0"/>
              <a:t>«вакуум»  финансирования частных НИР;</a:t>
            </a:r>
          </a:p>
          <a:p>
            <a:pPr lvl="1"/>
            <a:r>
              <a:rPr lang="ru-RU" dirty="0" smtClean="0"/>
              <a:t>«вакуум»  </a:t>
            </a:r>
            <a:r>
              <a:rPr lang="ru-RU" dirty="0" err="1" smtClean="0"/>
              <a:t>некомпенсации</a:t>
            </a:r>
            <a:r>
              <a:rPr lang="ru-RU" dirty="0" smtClean="0"/>
              <a:t> транспортных расходов.</a:t>
            </a:r>
          </a:p>
          <a:p>
            <a:endParaRPr lang="ru-RU" dirty="0" smtClean="0"/>
          </a:p>
        </p:txBody>
      </p:sp>
      <p:pic>
        <p:nvPicPr>
          <p:cNvPr id="4" name="Рисунок 3" descr="C:\Users\acer1\Google Диск\Преподавание\Документы\Конференция ноябрь 2016\Vzglyad_molodykh_uchenykh-2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276872"/>
            <a:ext cx="2018371" cy="221471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228184" y="4581128"/>
            <a:ext cx="21419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trike="sngStrike" dirty="0" smtClean="0"/>
              <a:t>23 ноября 2018 г.</a:t>
            </a:r>
          </a:p>
          <a:p>
            <a:pPr algn="ctr"/>
            <a:r>
              <a:rPr lang="ru-RU" dirty="0" smtClean="0"/>
              <a:t>8 декабря 2018 г.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48924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ОТЧЁТ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46091060"/>
              </p:ext>
            </p:extLst>
          </p:nvPr>
        </p:nvGraphicFramePr>
        <p:xfrm>
          <a:off x="457200" y="1752600"/>
          <a:ext cx="8229600" cy="4861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400"/>
                <a:gridCol w="4320480"/>
                <a:gridCol w="1296144"/>
                <a:gridCol w="1152128"/>
                <a:gridCol w="946448"/>
              </a:tblGrid>
              <a:tr h="27788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№ п/п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Показатели результативности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Единица измерения</a:t>
                      </a: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Century Gothic (Основной текст)"/>
                        </a:rPr>
                        <a:t>2018 год</a:t>
                      </a:r>
                      <a:endParaRPr lang="ru-RU" sz="1200" b="1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2778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План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Факт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1136801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1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Количество опубликованных (принятых к публикации) результатов диссертационного исследования в изданиях, индексируемых в базах данных </a:t>
                      </a:r>
                      <a:r>
                        <a:rPr lang="ru-RU" sz="1200" b="0" dirty="0" err="1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Web</a:t>
                      </a: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0" dirty="0" err="1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of</a:t>
                      </a: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0" dirty="0" err="1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Science</a:t>
                      </a: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 и (или) </a:t>
                      </a:r>
                      <a:r>
                        <a:rPr lang="ru-RU" sz="1200" b="0" dirty="0" err="1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Scopus</a:t>
                      </a: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 (не менее одной публикации в год, включая публикации в соавторстве)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количество публикаций (единиц)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1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1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1047149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2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Количество очных докладов, представленных на международных и всероссийских конференциях, симпозиумах и иных научных мероприятиях по теме диссертационного исследования (не менее одного мероприятия в год)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количество докладов (единиц)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2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2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752412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3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Количество проведенных научных семинаров ФГБОУ ВО «Югорский государственный университет» (не менее одного научного семинара в год)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количество семинаров (единиц)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1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1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944606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4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Количество подготовленных и поданных заявок на получение научных грантов, выполнение прикладных научно-исследовательских работ, оказание научно-технических услуг (не менее одной заявки в год)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количество заявок (единиц)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1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1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  <a:tr h="408015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5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Объем привлеченных денежных средств на проведение диссертационного исследования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entury Gothic (Основной текст)"/>
                          <a:ea typeface="Calibri"/>
                          <a:cs typeface="Times New Roman"/>
                        </a:rPr>
                        <a:t>тыс. рублей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Century Gothic (Основной текст)"/>
                        </a:rPr>
                        <a:t>0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smtClean="0">
                          <a:latin typeface="Century Gothic (Основной текст)"/>
                        </a:rPr>
                        <a:t>250</a:t>
                      </a:r>
                      <a:endParaRPr lang="ru-RU" sz="1200" b="0" dirty="0">
                        <a:latin typeface="Century Gothic (Основной текст)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12839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262</TotalTime>
  <Words>703</Words>
  <Application>Microsoft Office PowerPoint</Application>
  <PresentationFormat>Экран (4:3)</PresentationFormat>
  <Paragraphs>164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Аптека</vt:lpstr>
      <vt:lpstr>Отчет Академического аспиранта Санникова Дмитрия Васильевича</vt:lpstr>
      <vt:lpstr>Общая информация</vt:lpstr>
      <vt:lpstr>Научный проект</vt:lpstr>
      <vt:lpstr>ОТЧЁТ</vt:lpstr>
      <vt:lpstr>№ 1 Изучение сущности понятия продовольственной безопасности и комплекса критериев ее оценки</vt:lpstr>
      <vt:lpstr>№ 2 Анализ механизмов обеспечения продовольственной безопасности в северных странах мира</vt:lpstr>
      <vt:lpstr>№ 3 Изучение эволюции концепции продовольственной безопасности в России</vt:lpstr>
      <vt:lpstr>№ 1 Рассмотрение институциональной среды продовольственной безопасности</vt:lpstr>
      <vt:lpstr>ОТЧЁТ</vt:lpstr>
      <vt:lpstr>ПЛАН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Академического аспиранта Санникова Дмитрия Васильевича</dc:title>
  <dc:creator>Дмитрий Санников</dc:creator>
  <cp:lastModifiedBy>Гость_2</cp:lastModifiedBy>
  <cp:revision>23</cp:revision>
  <dcterms:created xsi:type="dcterms:W3CDTF">2018-11-28T21:45:41Z</dcterms:created>
  <dcterms:modified xsi:type="dcterms:W3CDTF">2018-12-10T17:52:57Z</dcterms:modified>
</cp:coreProperties>
</file>