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4.xml" ContentType="application/vnd.openxmlformats-officedocument.drawingml.chartshapes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34"/>
  </p:notesMasterIdLst>
  <p:sldIdLst>
    <p:sldId id="259" r:id="rId3"/>
    <p:sldId id="379" r:id="rId4"/>
    <p:sldId id="262" r:id="rId5"/>
    <p:sldId id="270" r:id="rId6"/>
    <p:sldId id="263" r:id="rId7"/>
    <p:sldId id="271" r:id="rId8"/>
    <p:sldId id="320" r:id="rId9"/>
    <p:sldId id="341" r:id="rId10"/>
    <p:sldId id="342" r:id="rId11"/>
    <p:sldId id="384" r:id="rId12"/>
    <p:sldId id="322" r:id="rId13"/>
    <p:sldId id="321" r:id="rId14"/>
    <p:sldId id="376" r:id="rId15"/>
    <p:sldId id="378" r:id="rId16"/>
    <p:sldId id="377" r:id="rId17"/>
    <p:sldId id="343" r:id="rId18"/>
    <p:sldId id="319" r:id="rId19"/>
    <p:sldId id="325" r:id="rId20"/>
    <p:sldId id="381" r:id="rId21"/>
    <p:sldId id="329" r:id="rId22"/>
    <p:sldId id="332" r:id="rId23"/>
    <p:sldId id="333" r:id="rId24"/>
    <p:sldId id="386" r:id="rId25"/>
    <p:sldId id="387" r:id="rId26"/>
    <p:sldId id="354" r:id="rId27"/>
    <p:sldId id="373" r:id="rId28"/>
    <p:sldId id="359" r:id="rId29"/>
    <p:sldId id="362" r:id="rId30"/>
    <p:sldId id="382" r:id="rId31"/>
    <p:sldId id="295" r:id="rId32"/>
    <p:sldId id="38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9EA-49D7-A658-F91BBCA452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9EA-49D7-A658-F91BBCA452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9EA-49D7-A658-F91BBCA452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9EA-49D7-A658-F91BBCA452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9EA-49D7-A658-F91BBCA452D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16.8</c:v>
                </c:pt>
                <c:pt idx="2">
                  <c:v>36</c:v>
                </c:pt>
                <c:pt idx="3">
                  <c:v>10.4</c:v>
                </c:pt>
                <c:pt idx="4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C-4BEE-8327-B8DC9D793A7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42999742448763E-2"/>
          <c:y val="1.8773555903718625E-2"/>
          <c:w val="0.87073608617594256"/>
          <c:h val="0.603686635944700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ошибки истощения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3260092510023132E-3"/>
                  <c:y val="0.1560095961784605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5,8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FC4-4311-986E-1998334CB62C}"/>
                </c:ext>
              </c:extLst>
            </c:dLbl>
            <c:dLbl>
              <c:idx val="1"/>
              <c:layout>
                <c:manualLayout>
                  <c:x val="-1.2518590584343651E-2"/>
                  <c:y val="0.1499119803547135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5,5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FC4-4311-986E-1998334CB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5.8</c:v>
                </c:pt>
                <c:pt idx="1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C4-4311-986E-1998334CB6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ошибки асимметрии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050494930111309E-3"/>
                  <c:y val="0.323909384476265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C4-4311-986E-1998334CB62C}"/>
                </c:ext>
              </c:extLst>
            </c:dLbl>
            <c:dLbl>
              <c:idx val="1"/>
              <c:layout>
                <c:manualLayout>
                  <c:x val="5.0631893775744952E-3"/>
                  <c:y val="0.2079615581408514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6,3*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FC4-4311-986E-1998334CB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5.2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C4-4311-986E-1998334CB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863744"/>
        <c:axId val="180865280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время</c:v>
                </c:pt>
              </c:strCache>
            </c:strRef>
          </c:tx>
          <c:dLbls>
            <c:dLbl>
              <c:idx val="0"/>
              <c:layout>
                <c:manualLayout>
                  <c:x val="-6.8354851481054052E-2"/>
                  <c:y val="-0.454213003110294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C4-4311-986E-1998334CB62C}"/>
                </c:ext>
              </c:extLst>
            </c:dLbl>
            <c:dLbl>
              <c:idx val="1"/>
              <c:layout>
                <c:manualLayout>
                  <c:x val="-4.2322478823733037E-2"/>
                  <c:y val="-0.1191670424456854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132,0**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FC4-4311-986E-1998334CB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120.9</c:v>
                </c:pt>
                <c:pt idx="1">
                  <c:v>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FC4-4311-986E-1998334CB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875264"/>
        <c:axId val="180876800"/>
      </c:lineChart>
      <c:catAx>
        <c:axId val="1808637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ru-RU"/>
          </a:p>
        </c:txPr>
        <c:crossAx val="1808652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086528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80863744"/>
        <c:crosses val="autoZero"/>
        <c:crossBetween val="between"/>
      </c:valAx>
      <c:catAx>
        <c:axId val="180875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876800"/>
        <c:crosses val="autoZero"/>
        <c:auto val="0"/>
        <c:lblAlgn val="ctr"/>
        <c:lblOffset val="100"/>
        <c:noMultiLvlLbl val="0"/>
      </c:catAx>
      <c:valAx>
        <c:axId val="180876800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80875264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1.8459389529127863E-2"/>
          <c:y val="0.89400921658986177"/>
          <c:w val="0.98048733011667222"/>
          <c:h val="9.6774193548387094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8617594254938E-2"/>
          <c:y val="0.10138248847926268"/>
          <c:w val="0.85098743267504484"/>
          <c:h val="0.603686635944700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ошибки истощения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9271684413327168E-3"/>
                  <c:y val="0.146675069143174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6,4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563-4729-AC5A-9E083E5BB487}"/>
                </c:ext>
              </c:extLst>
            </c:dLbl>
            <c:dLbl>
              <c:idx val="1"/>
              <c:layout>
                <c:manualLayout>
                  <c:x val="-1.0041522701267241E-3"/>
                  <c:y val="0.1599314573799194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6,6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563-4729-AC5A-9E083E5BB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6.4</c:v>
                </c:pt>
                <c:pt idx="1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63-4729-AC5A-9E083E5BB48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ошибки асимметрии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2866981273751584E-3"/>
                  <c:y val="0.122090946754860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63-4729-AC5A-9E083E5BB487}"/>
                </c:ext>
              </c:extLst>
            </c:dLbl>
            <c:dLbl>
              <c:idx val="1"/>
              <c:layout>
                <c:manualLayout>
                  <c:x val="-1.6729668103110582E-4"/>
                  <c:y val="0.1458311176299089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6,9*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563-4729-AC5A-9E083E5BB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6.2</c:v>
                </c:pt>
                <c:pt idx="1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63-4729-AC5A-9E083E5BB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453120"/>
        <c:axId val="21845465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время</c:v>
                </c:pt>
              </c:strCache>
            </c:strRef>
          </c:tx>
          <c:spPr>
            <a:ln w="666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4.9055022786690536E-2"/>
                  <c:y val="-0.254466283230867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63-4729-AC5A-9E083E5BB487}"/>
                </c:ext>
              </c:extLst>
            </c:dLbl>
            <c:dLbl>
              <c:idx val="1"/>
              <c:layout>
                <c:manualLayout>
                  <c:x val="-3.2896982364869806E-2"/>
                  <c:y val="-0.1191670424456854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121,0**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563-4729-AC5A-9E083E5BB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115.4</c:v>
                </c:pt>
                <c:pt idx="1">
                  <c:v>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563-4729-AC5A-9E083E5BB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456448"/>
        <c:axId val="218457984"/>
      </c:lineChart>
      <c:catAx>
        <c:axId val="2184531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454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845465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453120"/>
        <c:crosses val="autoZero"/>
        <c:crossBetween val="between"/>
      </c:valAx>
      <c:catAx>
        <c:axId val="218456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457984"/>
        <c:crosses val="autoZero"/>
        <c:auto val="0"/>
        <c:lblAlgn val="ctr"/>
        <c:lblOffset val="100"/>
        <c:noMultiLvlLbl val="0"/>
      </c:catAx>
      <c:valAx>
        <c:axId val="218457984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45644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400921658986177"/>
          <c:w val="0.99939427063764597"/>
          <c:h val="9.6774193548387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8617594254938E-2"/>
          <c:y val="0.10138248847926268"/>
          <c:w val="0.85098743267504484"/>
          <c:h val="0.603686635944700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ошибки истощения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7310733336211773E-3"/>
                  <c:y val="0.1420984179745269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4,1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7FE-42EC-AE3F-8A1CA7330899}"/>
                </c:ext>
              </c:extLst>
            </c:dLbl>
            <c:dLbl>
              <c:idx val="1"/>
              <c:layout>
                <c:manualLayout>
                  <c:x val="6.08588764492072E-3"/>
                  <c:y val="0.1657699452340377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3,9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7FE-42EC-AE3F-8A1CA7330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FE-42EC-AE3F-8A1CA733089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ошибки асимметрии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034709804501852E-3"/>
                  <c:y val="0.209804909813301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4,0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7FE-42EC-AE3F-8A1CA7330899}"/>
                </c:ext>
              </c:extLst>
            </c:dLbl>
            <c:dLbl>
              <c:idx val="1"/>
              <c:layout>
                <c:manualLayout>
                  <c:x val="3.0081761352723745E-3"/>
                  <c:y val="0.16995199265153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FE-42EC-AE3F-8A1CA7330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FE-42EC-AE3F-8A1CA7330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818304"/>
        <c:axId val="180819840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время</c:v>
                </c:pt>
              </c:strCache>
            </c:strRef>
          </c:tx>
          <c:dLbls>
            <c:dLbl>
              <c:idx val="0"/>
              <c:layout>
                <c:manualLayout>
                  <c:x val="-6.1622347741807235E-2"/>
                  <c:y val="-0.455506607929515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FE-42EC-AE3F-8A1CA7330899}"/>
                </c:ext>
              </c:extLst>
            </c:dLbl>
            <c:dLbl>
              <c:idx val="1"/>
              <c:layout>
                <c:manualLayout>
                  <c:x val="-9.5576645910816858E-3"/>
                  <c:y val="-0.1277907662423254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118,4*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7FE-42EC-AE3F-8A1CA73308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110.8</c:v>
                </c:pt>
                <c:pt idx="1">
                  <c:v>118.4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7FE-42EC-AE3F-8A1CA7330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821376"/>
        <c:axId val="180827264"/>
      </c:lineChart>
      <c:catAx>
        <c:axId val="1808183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800"/>
            </a:pPr>
            <a:endParaRPr lang="ru-RU"/>
          </a:p>
        </c:txPr>
        <c:crossAx val="1808198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0819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80818304"/>
        <c:crosses val="autoZero"/>
        <c:crossBetween val="between"/>
      </c:valAx>
      <c:catAx>
        <c:axId val="180821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827264"/>
        <c:crosses val="autoZero"/>
        <c:auto val="0"/>
        <c:lblAlgn val="ctr"/>
        <c:lblOffset val="100"/>
        <c:noMultiLvlLbl val="0"/>
      </c:catAx>
      <c:valAx>
        <c:axId val="180827264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80821376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1.5619068319560033E-2"/>
          <c:y val="0.89400921658986177"/>
          <c:w val="0.96158038948297708"/>
          <c:h val="9.6774193548387094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8617594254938E-2"/>
          <c:y val="0.10138248847926268"/>
          <c:w val="0.85098743267504484"/>
          <c:h val="0.603686635944700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ошибки истощения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496742180926961E-3"/>
                  <c:y val="0.1528364443132218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>
                        <a:solidFill>
                          <a:schemeClr val="accent6"/>
                        </a:solidFill>
                      </a:defRPr>
                    </a:pPr>
                    <a:r>
                      <a:rPr lang="en-US">
                        <a:solidFill>
                          <a:schemeClr val="accent6"/>
                        </a:solidFill>
                      </a:rPr>
                      <a:t>6,2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199-4165-A483-5DD3F1286AD3}"/>
                </c:ext>
              </c:extLst>
            </c:dLbl>
            <c:dLbl>
              <c:idx val="1"/>
              <c:layout>
                <c:manualLayout>
                  <c:x val="-6.9581648503159932E-3"/>
                  <c:y val="0.16477372839788365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800">
                        <a:solidFill>
                          <a:schemeClr val="accent6"/>
                        </a:solidFill>
                      </a:defRPr>
                    </a:pPr>
                    <a:r>
                      <a:rPr lang="en-US">
                        <a:solidFill>
                          <a:schemeClr val="accent6"/>
                        </a:solidFill>
                      </a:rPr>
                      <a:t>6,4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199-4165-A483-5DD3F1286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6.2</c:v>
                </c:pt>
                <c:pt idx="1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99-4165-A483-5DD3F1286AD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ошибки асимметрии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081388440049588E-3"/>
                  <c:y val="0.175535139960567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99-4165-A483-5DD3F1286AD3}"/>
                </c:ext>
              </c:extLst>
            </c:dLbl>
            <c:dLbl>
              <c:idx val="1"/>
              <c:layout>
                <c:manualLayout>
                  <c:x val="2.1960713379844295E-3"/>
                  <c:y val="0.1551293997255966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6,7*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199-4165-A483-5DD3F1286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5.9</c:v>
                </c:pt>
                <c:pt idx="1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99-4165-A483-5DD3F1286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715648"/>
        <c:axId val="21871718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время</c:v>
                </c:pt>
              </c:strCache>
            </c:strRef>
          </c:tx>
          <c:dLbls>
            <c:dLbl>
              <c:idx val="0"/>
              <c:layout>
                <c:manualLayout>
                  <c:x val="-5.8031683468916725E-2"/>
                  <c:y val="-0.210970543560554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99-4165-A483-5DD3F1286AD3}"/>
                </c:ext>
              </c:extLst>
            </c:dLbl>
            <c:dLbl>
              <c:idx val="1"/>
              <c:layout>
                <c:manualLayout>
                  <c:x val="-4.0078310910650762E-2"/>
                  <c:y val="-0.1665993733162209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123,5*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199-4165-A483-5DD3F1286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116.7</c:v>
                </c:pt>
                <c:pt idx="1">
                  <c:v>123.5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199-4165-A483-5DD3F1286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731264"/>
        <c:axId val="218732800"/>
      </c:lineChart>
      <c:catAx>
        <c:axId val="2187156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187171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8717184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18715648"/>
        <c:crosses val="autoZero"/>
        <c:crossBetween val="between"/>
      </c:valAx>
      <c:catAx>
        <c:axId val="218731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732800"/>
        <c:crosses val="autoZero"/>
        <c:auto val="0"/>
        <c:lblAlgn val="ctr"/>
        <c:lblOffset val="100"/>
        <c:noMultiLvlLbl val="0"/>
      </c:catAx>
      <c:valAx>
        <c:axId val="218732800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18731264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"/>
          <c:y val="0.89400921658986177"/>
          <c:w val="0.99939427063764597"/>
          <c:h val="9.6774193548387094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менее 10 лет</c:v>
                </c:pt>
              </c:strCache>
            </c:strRef>
          </c:tx>
          <c:spPr>
            <a:ln w="76200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14102798576935832"/>
                  <c:y val="-2.8368794326241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DD-404E-89CB-708109D92A05}"/>
                </c:ext>
              </c:extLst>
            </c:dLbl>
            <c:dLbl>
              <c:idx val="1"/>
              <c:layout>
                <c:manualLayout>
                  <c:x val="-1.4271417169714134E-4"/>
                  <c:y val="4.964539007092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DD-404E-89CB-708109D92A05}"/>
                </c:ext>
              </c:extLst>
            </c:dLbl>
            <c:dLbl>
              <c:idx val="2"/>
              <c:layout>
                <c:manualLayout>
                  <c:x val="-9.1527755208017897E-2"/>
                  <c:y val="0.106382978723404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DD-404E-89CB-708109D92A05}"/>
                </c:ext>
              </c:extLst>
            </c:dLbl>
            <c:dLbl>
              <c:idx val="3"/>
              <c:layout>
                <c:manualLayout>
                  <c:x val="-5.722988194899601E-2"/>
                  <c:y val="6.3829787234042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DD-404E-89CB-708109D92A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206.6</c:v>
                </c:pt>
                <c:pt idx="1">
                  <c:v>210.8</c:v>
                </c:pt>
                <c:pt idx="2">
                  <c:v>228.8</c:v>
                </c:pt>
                <c:pt idx="3">
                  <c:v>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DD-404E-89CB-708109D92A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свыше 10 лет</c:v>
                </c:pt>
              </c:strCache>
            </c:strRef>
          </c:tx>
          <c:spPr>
            <a:ln w="76200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14099950289895657"/>
                  <c:y val="-9.5744680851063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DD-404E-89CB-708109D92A05}"/>
                </c:ext>
              </c:extLst>
            </c:dLbl>
            <c:dLbl>
              <c:idx val="1"/>
              <c:layout>
                <c:manualLayout>
                  <c:x val="-0.11818172551027811"/>
                  <c:y val="-0.113475177304964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DD-404E-89CB-708109D92A05}"/>
                </c:ext>
              </c:extLst>
            </c:dLbl>
            <c:dLbl>
              <c:idx val="2"/>
              <c:layout>
                <c:manualLayout>
                  <c:x val="-0.22860531676249909"/>
                  <c:y val="-0.255319148936170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DD-404E-89CB-708109D92A05}"/>
                </c:ext>
              </c:extLst>
            </c:dLbl>
            <c:dLbl>
              <c:idx val="3"/>
              <c:layout>
                <c:manualLayout>
                  <c:x val="-0.19049973346029711"/>
                  <c:y val="-1.4184397163120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DD-404E-89CB-708109D92A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216</c:v>
                </c:pt>
                <c:pt idx="1">
                  <c:v>244.7</c:v>
                </c:pt>
                <c:pt idx="2">
                  <c:v>238.1</c:v>
                </c:pt>
                <c:pt idx="3">
                  <c:v>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DD-404E-89CB-708109D92A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20480648"/>
        <c:axId val="320477040"/>
      </c:lineChart>
      <c:catAx>
        <c:axId val="3204806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477040"/>
        <c:crosses val="autoZero"/>
        <c:auto val="1"/>
        <c:lblAlgn val="ctr"/>
        <c:lblOffset val="100"/>
        <c:noMultiLvlLbl val="0"/>
      </c:catAx>
      <c:valAx>
        <c:axId val="320477040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480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правый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DC-4A94-A430-309D6682A81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DC-4A94-A430-309D6682A81A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DC-4A94-A430-309D6682A81A}"/>
                </c:ext>
              </c:extLst>
            </c:dLbl>
            <c:dLbl>
              <c:idx val="3"/>
              <c:layout>
                <c:manualLayout>
                  <c:x val="0"/>
                  <c:y val="-5.2863436123348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DC-4A94-A430-309D6682A81A}"/>
                </c:ext>
              </c:extLst>
            </c:dLbl>
            <c:dLbl>
              <c:idx val="4"/>
              <c:layout>
                <c:manualLayout>
                  <c:x val="3.205128205128205E-3"/>
                  <c:y val="-4.1116005873715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DC-4A94-A430-309D6682A81A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DC-4A94-A430-309D6682A8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Х1</c:v>
                </c:pt>
                <c:pt idx="1">
                  <c:v>Х2</c:v>
                </c:pt>
                <c:pt idx="2">
                  <c:v>Х3</c:v>
                </c:pt>
                <c:pt idx="3">
                  <c:v>Х4</c:v>
                </c:pt>
                <c:pt idx="4">
                  <c:v>Х5</c:v>
                </c:pt>
                <c:pt idx="5">
                  <c:v>Х6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57.9</c:v>
                </c:pt>
                <c:pt idx="1">
                  <c:v>41.5</c:v>
                </c:pt>
                <c:pt idx="2">
                  <c:v>36.700000000000003</c:v>
                </c:pt>
                <c:pt idx="3">
                  <c:v>26.8</c:v>
                </c:pt>
                <c:pt idx="4">
                  <c:v>21.2</c:v>
                </c:pt>
                <c:pt idx="5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DC-4A94-A430-309D6682A8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левый</c:v>
                </c:pt>
              </c:strCache>
            </c:strRef>
          </c:tx>
          <c:spPr>
            <a:pattFill prst="openDmnd">
              <a:fgClr>
                <a:schemeClr val="tx1"/>
              </a:fgClr>
              <a:bgClr>
                <a:schemeClr val="bg1"/>
              </a:bgClr>
            </a:pattFill>
          </c:spPr>
          <c:invertIfNegative val="0"/>
          <c:dLbls>
            <c:dLbl>
              <c:idx val="2"/>
              <c:layout>
                <c:manualLayout>
                  <c:x val="9.6153846153845569E-3"/>
                  <c:y val="-3.524229074889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DC-4A94-A430-309D6682A8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Х1</c:v>
                </c:pt>
                <c:pt idx="1">
                  <c:v>Х2</c:v>
                </c:pt>
                <c:pt idx="2">
                  <c:v>Х3</c:v>
                </c:pt>
                <c:pt idx="3">
                  <c:v>Х4</c:v>
                </c:pt>
                <c:pt idx="4">
                  <c:v>Х5</c:v>
                </c:pt>
                <c:pt idx="5">
                  <c:v>Х6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36.799999999999997</c:v>
                </c:pt>
                <c:pt idx="1">
                  <c:v>39</c:v>
                </c:pt>
                <c:pt idx="2">
                  <c:v>36.700000000000003</c:v>
                </c:pt>
                <c:pt idx="3">
                  <c:v>53.7</c:v>
                </c:pt>
                <c:pt idx="4">
                  <c:v>60.6</c:v>
                </c:pt>
                <c:pt idx="5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DC-4A94-A430-309D6682A8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симметричный</c:v>
                </c:pt>
              </c:strCache>
            </c:strRef>
          </c:tx>
          <c:spPr>
            <a:pattFill prst="smCheck">
              <a:fgClr>
                <a:schemeClr val="tx1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Х1</c:v>
                </c:pt>
                <c:pt idx="1">
                  <c:v>Х2</c:v>
                </c:pt>
                <c:pt idx="2">
                  <c:v>Х3</c:v>
                </c:pt>
                <c:pt idx="3">
                  <c:v>Х4</c:v>
                </c:pt>
                <c:pt idx="4">
                  <c:v>Х5</c:v>
                </c:pt>
                <c:pt idx="5">
                  <c:v>Х6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5.3</c:v>
                </c:pt>
                <c:pt idx="1">
                  <c:v>19.5</c:v>
                </c:pt>
                <c:pt idx="2">
                  <c:v>26.6</c:v>
                </c:pt>
                <c:pt idx="3">
                  <c:v>19.5</c:v>
                </c:pt>
                <c:pt idx="4">
                  <c:v>18.2</c:v>
                </c:pt>
                <c:pt idx="5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0DC-4A94-A430-309D6682A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3305472"/>
        <c:axId val="113307008"/>
      </c:barChart>
      <c:catAx>
        <c:axId val="113305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3307008"/>
        <c:crosses val="autoZero"/>
        <c:auto val="1"/>
        <c:lblAlgn val="ctr"/>
        <c:lblOffset val="100"/>
        <c:noMultiLvlLbl val="0"/>
      </c:catAx>
      <c:valAx>
        <c:axId val="113307008"/>
        <c:scaling>
          <c:orientation val="minMax"/>
          <c:max val="61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33054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правый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Х1</c:v>
                </c:pt>
                <c:pt idx="1">
                  <c:v>Х2</c:v>
                </c:pt>
                <c:pt idx="2">
                  <c:v>Х3</c:v>
                </c:pt>
                <c:pt idx="3">
                  <c:v>Х4</c:v>
                </c:pt>
                <c:pt idx="4">
                  <c:v>Х5</c:v>
                </c:pt>
                <c:pt idx="5">
                  <c:v>Х6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32.799999999999997</c:v>
                </c:pt>
                <c:pt idx="1">
                  <c:v>28.2</c:v>
                </c:pt>
                <c:pt idx="2">
                  <c:v>37</c:v>
                </c:pt>
                <c:pt idx="3">
                  <c:v>35.700000000000003</c:v>
                </c:pt>
                <c:pt idx="4">
                  <c:v>27.8</c:v>
                </c:pt>
                <c:pt idx="5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B-471E-B566-911009BF26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левый</c:v>
                </c:pt>
              </c:strCache>
            </c:strRef>
          </c:tx>
          <c:spPr>
            <a:pattFill prst="openDmnd">
              <a:fgClr>
                <a:schemeClr val="tx1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Х1</c:v>
                </c:pt>
                <c:pt idx="1">
                  <c:v>Х2</c:v>
                </c:pt>
                <c:pt idx="2">
                  <c:v>Х3</c:v>
                </c:pt>
                <c:pt idx="3">
                  <c:v>Х4</c:v>
                </c:pt>
                <c:pt idx="4">
                  <c:v>Х5</c:v>
                </c:pt>
                <c:pt idx="5">
                  <c:v>Х6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61</c:v>
                </c:pt>
                <c:pt idx="1">
                  <c:v>59</c:v>
                </c:pt>
                <c:pt idx="2">
                  <c:v>48.1</c:v>
                </c:pt>
                <c:pt idx="3">
                  <c:v>52.4</c:v>
                </c:pt>
                <c:pt idx="4">
                  <c:v>61</c:v>
                </c:pt>
                <c:pt idx="5">
                  <c:v>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FB-471E-B566-911009BF26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симметричный</c:v>
                </c:pt>
              </c:strCache>
            </c:strRef>
          </c:tx>
          <c:spPr>
            <a:pattFill prst="smCheck">
              <a:fgClr>
                <a:schemeClr val="tx1"/>
              </a:fgClr>
              <a:bgClr>
                <a:schemeClr val="bg1"/>
              </a:bgClr>
            </a:patt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Х1</c:v>
                </c:pt>
                <c:pt idx="1">
                  <c:v>Х2</c:v>
                </c:pt>
                <c:pt idx="2">
                  <c:v>Х3</c:v>
                </c:pt>
                <c:pt idx="3">
                  <c:v>Х4</c:v>
                </c:pt>
                <c:pt idx="4">
                  <c:v>Х5</c:v>
                </c:pt>
                <c:pt idx="5">
                  <c:v>Х6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6.2</c:v>
                </c:pt>
                <c:pt idx="1">
                  <c:v>12.8</c:v>
                </c:pt>
                <c:pt idx="2">
                  <c:v>14.9</c:v>
                </c:pt>
                <c:pt idx="3">
                  <c:v>11.9</c:v>
                </c:pt>
                <c:pt idx="4">
                  <c:v>11.2</c:v>
                </c:pt>
                <c:pt idx="5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FB-471E-B566-911009BF2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3493888"/>
        <c:axId val="113495424"/>
      </c:barChart>
      <c:catAx>
        <c:axId val="113493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3495424"/>
        <c:crosses val="autoZero"/>
        <c:auto val="1"/>
        <c:lblAlgn val="ctr"/>
        <c:lblOffset val="100"/>
        <c:noMultiLvlLbl val="0"/>
      </c:catAx>
      <c:valAx>
        <c:axId val="113495424"/>
        <c:scaling>
          <c:orientation val="minMax"/>
          <c:max val="62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34938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оленеводы</c:v>
                </c:pt>
              </c:strCache>
            </c:strRef>
          </c:tx>
          <c:spPr>
            <a:ln w="76200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10635154106453522"/>
                  <c:y val="6.0478782424008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39-4783-A20D-AE0F704A30F1}"/>
                </c:ext>
              </c:extLst>
            </c:dLbl>
            <c:dLbl>
              <c:idx val="1"/>
              <c:layout>
                <c:manualLayout>
                  <c:x val="-2.3633675792119799E-3"/>
                  <c:y val="-8.0638376565344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39-4783-A20D-AE0F704A30F1}"/>
                </c:ext>
              </c:extLst>
            </c:dLbl>
            <c:dLbl>
              <c:idx val="2"/>
              <c:layout>
                <c:manualLayout>
                  <c:x val="-2.836041095054272E-2"/>
                  <c:y val="-9.7438038349791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39-4783-A20D-AE0F704A30F1}"/>
                </c:ext>
              </c:extLst>
            </c:dLbl>
            <c:dLbl>
              <c:idx val="3"/>
              <c:layout>
                <c:manualLayout>
                  <c:x val="-5.672082190108544E-2"/>
                  <c:y val="0.11423770013423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39-4783-A20D-AE0F704A30F1}"/>
                </c:ext>
              </c:extLst>
            </c:dLbl>
            <c:dLbl>
              <c:idx val="4"/>
              <c:layout>
                <c:manualLayout>
                  <c:x val="-3.3087146108966507E-2"/>
                  <c:y val="0.10415790306357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39-4783-A20D-AE0F704A3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16-19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40.6</c:v>
                </c:pt>
                <c:pt idx="1">
                  <c:v>39.9</c:v>
                </c:pt>
                <c:pt idx="2">
                  <c:v>39.700000000000003</c:v>
                </c:pt>
                <c:pt idx="3">
                  <c:v>37.4</c:v>
                </c:pt>
                <c:pt idx="4">
                  <c:v>36.4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39-4783-A20D-AE0F704A30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нефтяники</c:v>
                </c:pt>
              </c:strCache>
            </c:strRef>
          </c:tx>
          <c:spPr>
            <a:ln w="76200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12053174653980657"/>
                  <c:y val="-6.383871478089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039-4783-A20D-AE0F704A30F1}"/>
                </c:ext>
              </c:extLst>
            </c:dLbl>
            <c:dLbl>
              <c:idx val="1"/>
              <c:layout>
                <c:manualLayout>
                  <c:x val="-4.4903984005026015E-2"/>
                  <c:y val="0.1209575648480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39-4783-A20D-AE0F704A30F1}"/>
                </c:ext>
              </c:extLst>
            </c:dLbl>
            <c:dLbl>
              <c:idx val="2"/>
              <c:layout>
                <c:manualLayout>
                  <c:x val="-4.7267351584237949E-2"/>
                  <c:y val="0.10415790306357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39-4783-A20D-AE0F704A30F1}"/>
                </c:ext>
              </c:extLst>
            </c:dLbl>
            <c:dLbl>
              <c:idx val="3"/>
              <c:layout>
                <c:manualLayout>
                  <c:x val="-7.0901027376356882E-2"/>
                  <c:y val="-0.10415790306357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039-4783-A20D-AE0F704A30F1}"/>
                </c:ext>
              </c:extLst>
            </c:dLbl>
            <c:dLbl>
              <c:idx val="4"/>
              <c:layout>
                <c:manualLayout>
                  <c:x val="-6.1447557059509224E-2"/>
                  <c:y val="-9.4078105992902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39-4783-A20D-AE0F704A3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16-19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34.799999999999997</c:v>
                </c:pt>
                <c:pt idx="1">
                  <c:v>36.4</c:v>
                </c:pt>
                <c:pt idx="2">
                  <c:v>36.299999999999997</c:v>
                </c:pt>
                <c:pt idx="3">
                  <c:v>38</c:v>
                </c:pt>
                <c:pt idx="4">
                  <c:v>39.4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39-4783-A20D-AE0F704A30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4197968"/>
        <c:axId val="444207808"/>
      </c:lineChart>
      <c:catAx>
        <c:axId val="4441979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4207808"/>
        <c:crosses val="autoZero"/>
        <c:auto val="1"/>
        <c:lblAlgn val="ctr"/>
        <c:lblOffset val="100"/>
        <c:noMultiLvlLbl val="0"/>
      </c:catAx>
      <c:valAx>
        <c:axId val="444207808"/>
        <c:scaling>
          <c:orientation val="minMax"/>
          <c:min val="34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419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l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полярная ночь</c:v>
                </c:pt>
              </c:strCache>
            </c:strRef>
          </c:tx>
          <c:spPr>
            <a:ln w="76200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7.7908519792834974E-2"/>
                  <c:y val="0.107517835420459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C5-4453-BB7A-F3CF0B167285}"/>
                </c:ext>
              </c:extLst>
            </c:dLbl>
            <c:dLbl>
              <c:idx val="1"/>
              <c:layout>
                <c:manualLayout>
                  <c:x val="-7.5545151773819402E-2"/>
                  <c:y val="-0.110877767777349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C5-4453-BB7A-F3CF0B167285}"/>
                </c:ext>
              </c:extLst>
            </c:dLbl>
            <c:dLbl>
              <c:idx val="2"/>
              <c:layout>
                <c:manualLayout>
                  <c:x val="-6.3728311678741337E-2"/>
                  <c:y val="-0.100797970706681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C5-4453-BB7A-F3CF0B167285}"/>
                </c:ext>
              </c:extLst>
            </c:dLbl>
            <c:dLbl>
              <c:idx val="3"/>
              <c:layout>
                <c:manualLayout>
                  <c:x val="-7.0818415735788287E-2"/>
                  <c:y val="0.151196956060021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C5-4453-BB7A-F3CF0B167285}"/>
                </c:ext>
              </c:extLst>
            </c:dLbl>
            <c:dLbl>
              <c:idx val="4"/>
              <c:layout>
                <c:manualLayout>
                  <c:x val="-5.4217895459858556E-2"/>
                  <c:y val="8.0638376565344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C5-4453-BB7A-F3CF0B167285}"/>
                </c:ext>
              </c:extLst>
            </c:dLbl>
            <c:spPr>
              <a:noFill/>
              <a:ln w="762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и старше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32.200000000000003</c:v>
                </c:pt>
                <c:pt idx="1">
                  <c:v>35.6</c:v>
                </c:pt>
                <c:pt idx="2">
                  <c:v>35.799999999999997</c:v>
                </c:pt>
                <c:pt idx="3">
                  <c:v>35.700000000000003</c:v>
                </c:pt>
                <c:pt idx="4">
                  <c:v>33.799999999999997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C5-4453-BB7A-F3CF0B1672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полярный день</c:v>
                </c:pt>
              </c:strCache>
            </c:strRef>
          </c:tx>
          <c:spPr>
            <a:ln w="76200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11019212693258837"/>
                  <c:y val="-6.0478782424008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C5-4453-BB7A-F3CF0B167285}"/>
                </c:ext>
              </c:extLst>
            </c:dLbl>
            <c:dLbl>
              <c:idx val="1"/>
              <c:layout>
                <c:manualLayout>
                  <c:x val="-4.4017822400150959E-2"/>
                  <c:y val="0.12095756484801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C5-4453-BB7A-F3CF0B167285}"/>
                </c:ext>
              </c:extLst>
            </c:dLbl>
            <c:dLbl>
              <c:idx val="2"/>
              <c:layout>
                <c:manualLayout>
                  <c:x val="-6.3728311678741337E-2"/>
                  <c:y val="0.127677429561796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C5-4453-BB7A-F3CF0B167285}"/>
                </c:ext>
              </c:extLst>
            </c:dLbl>
            <c:dLbl>
              <c:idx val="3"/>
              <c:layout>
                <c:manualLayout>
                  <c:x val="3.7896513138930409E-2"/>
                  <c:y val="-4.3679120639561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C5-4453-BB7A-F3CF0B167285}"/>
                </c:ext>
              </c:extLst>
            </c:dLbl>
            <c:dLbl>
              <c:idx val="4"/>
              <c:layout>
                <c:manualLayout>
                  <c:x val="-3.7674319326749202E-2"/>
                  <c:y val="-9.743803834979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C5-4453-BB7A-F3CF0B1672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 и старше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37</c:v>
                </c:pt>
                <c:pt idx="1">
                  <c:v>34</c:v>
                </c:pt>
                <c:pt idx="2">
                  <c:v>35.4</c:v>
                </c:pt>
                <c:pt idx="3">
                  <c:v>37.299999999999997</c:v>
                </c:pt>
                <c:pt idx="4">
                  <c:v>35.200000000000003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C5-4453-BB7A-F3CF0B16728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1537936"/>
        <c:axId val="571536296"/>
      </c:lineChart>
      <c:catAx>
        <c:axId val="5715379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1536296"/>
        <c:crosses val="autoZero"/>
        <c:auto val="1"/>
        <c:lblAlgn val="ctr"/>
        <c:lblOffset val="100"/>
        <c:noMultiLvlLbl val="0"/>
      </c:catAx>
      <c:valAx>
        <c:axId val="571536296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153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вахты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2774718699347146E-2"/>
                  <c:y val="-9.6989966555183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BD-4005-B281-3D8E25379235}"/>
                </c:ext>
              </c:extLst>
            </c:dLbl>
            <c:dLbl>
              <c:idx val="1"/>
              <c:layout>
                <c:manualLayout>
                  <c:x val="-9.109887479738869E-3"/>
                  <c:y val="-9.030100334448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BD-4005-B281-3D8E25379235}"/>
                </c:ext>
              </c:extLst>
            </c:dLbl>
            <c:dLbl>
              <c:idx val="2"/>
              <c:layout>
                <c:manualLayout>
                  <c:x val="1.5183145799564782E-3"/>
                  <c:y val="-7.35785953177257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BD-4005-B281-3D8E25379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6.8</c:v>
                </c:pt>
                <c:pt idx="1">
                  <c:v>21.6</c:v>
                </c:pt>
                <c:pt idx="2">
                  <c:v>71.599999999999994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BD-4005-B281-3D8E253792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Завершение вахты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9738089539434216E-2"/>
                  <c:y val="-9.6989966555184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BD-4005-B281-3D8E25379235}"/>
                </c:ext>
              </c:extLst>
            </c:dLbl>
            <c:dLbl>
              <c:idx val="1"/>
              <c:layout>
                <c:manualLayout>
                  <c:x val="0"/>
                  <c:y val="-6.6889632107023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BD-4005-B281-3D8E25379235}"/>
                </c:ext>
              </c:extLst>
            </c:dLbl>
            <c:dLbl>
              <c:idx val="2"/>
              <c:layout>
                <c:manualLayout>
                  <c:x val="9.109887479738869E-3"/>
                  <c:y val="-7.692307692307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BD-4005-B281-3D8E253792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5.7</c:v>
                </c:pt>
                <c:pt idx="1">
                  <c:v>51.1</c:v>
                </c:pt>
                <c:pt idx="2">
                  <c:v>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BD-4005-B281-3D8E253792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608376576"/>
        <c:axId val="608378216"/>
        <c:axId val="0"/>
      </c:bar3DChart>
      <c:catAx>
        <c:axId val="60837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8378216"/>
        <c:crosses val="autoZero"/>
        <c:auto val="1"/>
        <c:lblAlgn val="ctr"/>
        <c:lblOffset val="100"/>
        <c:noMultiLvlLbl val="0"/>
      </c:catAx>
      <c:valAx>
        <c:axId val="608378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837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</c:v>
                </c:pt>
                <c:pt idx="1">
                  <c:v>15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5-4EBD-8B2A-EC0DA85668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Высокий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16.2</c:v>
                </c:pt>
                <c:pt idx="1">
                  <c:v>17.100000000000001</c:v>
                </c:pt>
                <c:pt idx="2">
                  <c:v>41</c:v>
                </c:pt>
                <c:pt idx="3">
                  <c:v>9.5</c:v>
                </c:pt>
                <c:pt idx="4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35-4EBD-8B2A-EC0DA85668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548610080"/>
        <c:axId val="548610736"/>
        <c:axId val="0"/>
      </c:bar3DChart>
      <c:catAx>
        <c:axId val="54861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610736"/>
        <c:crosses val="autoZero"/>
        <c:auto val="1"/>
        <c:lblAlgn val="ctr"/>
        <c:lblOffset val="100"/>
        <c:noMultiLvlLbl val="0"/>
      </c:catAx>
      <c:valAx>
        <c:axId val="548610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861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 sz="20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нефтяники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Лист1!$A$2:$A$10</c:f>
              <c:strCache>
                <c:ptCount val="9"/>
                <c:pt idx="0">
                  <c:v>Ориентировка во времени</c:v>
                </c:pt>
                <c:pt idx="1">
                  <c:v>Ориентировка в месте</c:v>
                </c:pt>
                <c:pt idx="2">
                  <c:v>Восприятие</c:v>
                </c:pt>
                <c:pt idx="3">
                  <c:v>Концентрация внимания и счет</c:v>
                </c:pt>
                <c:pt idx="4">
                  <c:v>Память</c:v>
                </c:pt>
                <c:pt idx="5">
                  <c:v>Речь</c:v>
                </c:pt>
                <c:pt idx="6">
                  <c:v>3-х этапная команда</c:v>
                </c:pt>
                <c:pt idx="7">
                  <c:v>Чтение</c:v>
                </c:pt>
                <c:pt idx="8">
                  <c:v>Копирование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4.5199999999999996</c:v>
                </c:pt>
                <c:pt idx="1">
                  <c:v>4.46</c:v>
                </c:pt>
                <c:pt idx="2">
                  <c:v>2.99</c:v>
                </c:pt>
                <c:pt idx="3">
                  <c:v>4.2300000000000004</c:v>
                </c:pt>
                <c:pt idx="4">
                  <c:v>2.16</c:v>
                </c:pt>
                <c:pt idx="5">
                  <c:v>2.02</c:v>
                </c:pt>
                <c:pt idx="6">
                  <c:v>0.8</c:v>
                </c:pt>
                <c:pt idx="7">
                  <c:v>2.91</c:v>
                </c:pt>
                <c:pt idx="8">
                  <c:v>2.0499999999999998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494-482B-960D-461E191941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оленеводы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Лист1!$A$2:$A$10</c:f>
              <c:strCache>
                <c:ptCount val="9"/>
                <c:pt idx="0">
                  <c:v>Ориентировка во времени</c:v>
                </c:pt>
                <c:pt idx="1">
                  <c:v>Ориентировка в месте</c:v>
                </c:pt>
                <c:pt idx="2">
                  <c:v>Восприятие</c:v>
                </c:pt>
                <c:pt idx="3">
                  <c:v>Концентрация внимания и счет</c:v>
                </c:pt>
                <c:pt idx="4">
                  <c:v>Память</c:v>
                </c:pt>
                <c:pt idx="5">
                  <c:v>Речь</c:v>
                </c:pt>
                <c:pt idx="6">
                  <c:v>3-х этапная команда</c:v>
                </c:pt>
                <c:pt idx="7">
                  <c:v>Чтение</c:v>
                </c:pt>
                <c:pt idx="8">
                  <c:v>Копирование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4.3</c:v>
                </c:pt>
                <c:pt idx="1">
                  <c:v>3.7</c:v>
                </c:pt>
                <c:pt idx="2">
                  <c:v>2.9</c:v>
                </c:pt>
                <c:pt idx="3">
                  <c:v>2.9</c:v>
                </c:pt>
                <c:pt idx="4">
                  <c:v>1.9</c:v>
                </c:pt>
                <c:pt idx="5">
                  <c:v>1.8</c:v>
                </c:pt>
                <c:pt idx="6">
                  <c:v>0.7</c:v>
                </c:pt>
                <c:pt idx="7">
                  <c:v>2.6</c:v>
                </c:pt>
                <c:pt idx="8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494-482B-960D-461E19194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  <a:effectLst/>
          </c:spPr>
        </c:dropLines>
        <c:smooth val="0"/>
        <c:axId val="260893704"/>
        <c:axId val="260897968"/>
      </c:lineChart>
      <c:catAx>
        <c:axId val="26089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897968"/>
        <c:crosses val="autoZero"/>
        <c:auto val="1"/>
        <c:lblAlgn val="ctr"/>
        <c:lblOffset val="100"/>
        <c:noMultiLvlLbl val="0"/>
      </c:catAx>
      <c:valAx>
        <c:axId val="26089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Ус.ед</a:t>
                </a:r>
                <a:r>
                  <a:rPr lang="ru-RU" dirty="0"/>
                  <a:t>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89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славяне</c:v>
                </c:pt>
                <c:pt idx="1">
                  <c:v>ненцы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26.14</c:v>
                </c:pt>
                <c:pt idx="1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4-4305-9068-59BBFA8836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21072080"/>
        <c:axId val="321070768"/>
      </c:barChart>
      <c:catAx>
        <c:axId val="32107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070768"/>
        <c:crosses val="autoZero"/>
        <c:auto val="1"/>
        <c:lblAlgn val="ctr"/>
        <c:lblOffset val="100"/>
        <c:noMultiLvlLbl val="0"/>
      </c:catAx>
      <c:valAx>
        <c:axId val="32107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07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5043631944882E-2"/>
          <c:y val="0.14219249292867517"/>
          <c:w val="0.90136973117234243"/>
          <c:h val="0.7374683383023723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оленеводы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367732013134044E-2"/>
                  <c:y val="-0.116504854368932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037-4A6A-812C-45044304AA65}"/>
                </c:ext>
              </c:extLst>
            </c:dLbl>
            <c:dLbl>
              <c:idx val="1"/>
              <c:layout>
                <c:manualLayout>
                  <c:x val="-4.1755631518059347E-2"/>
                  <c:y val="-0.17799352750809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37-4A6A-812C-45044304AA65}"/>
                </c:ext>
              </c:extLst>
            </c:dLbl>
            <c:dLbl>
              <c:idx val="2"/>
              <c:layout>
                <c:manualLayout>
                  <c:x val="6.9591915265021865E-17"/>
                  <c:y val="-0.12621359223300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37-4A6A-812C-45044304AA65}"/>
                </c:ext>
              </c:extLst>
            </c:dLbl>
            <c:dLbl>
              <c:idx val="3"/>
              <c:layout>
                <c:manualLayout>
                  <c:x val="-6.2633447277088972E-2"/>
                  <c:y val="-0.28478964401294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37-4A6A-812C-45044304AA65}"/>
                </c:ext>
              </c:extLst>
            </c:dLbl>
            <c:dLbl>
              <c:idx val="4"/>
              <c:layout>
                <c:manualLayout>
                  <c:x val="-6.0735464026268088E-2"/>
                  <c:y val="-5.8252427184466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37-4A6A-812C-45044304AA65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629B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16-19 лет</c:v>
                </c:pt>
                <c:pt idx="1">
                  <c:v>20-29 лет</c:v>
                </c:pt>
                <c:pt idx="2">
                  <c:v>30-39 лет</c:v>
                </c:pt>
                <c:pt idx="3">
                  <c:v>40-49 лет</c:v>
                </c:pt>
                <c:pt idx="4">
                  <c:v>50-59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219.7</c:v>
                </c:pt>
                <c:pt idx="1">
                  <c:v>219</c:v>
                </c:pt>
                <c:pt idx="2">
                  <c:v>251.4</c:v>
                </c:pt>
                <c:pt idx="3">
                  <c:v>246.1</c:v>
                </c:pt>
                <c:pt idx="4">
                  <c:v>303.60000000000002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37-4A6A-812C-45044304AA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нефтяники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5919330032835131E-2"/>
                  <c:y val="-3.236245954692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037-4A6A-812C-45044304AA65}"/>
                </c:ext>
              </c:extLst>
            </c:dLbl>
            <c:dLbl>
              <c:idx val="1"/>
              <c:layout>
                <c:manualLayout>
                  <c:x val="3.7959665016417555E-3"/>
                  <c:y val="5.8252427184466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037-4A6A-812C-45044304AA65}"/>
                </c:ext>
              </c:extLst>
            </c:dLbl>
            <c:dLbl>
              <c:idx val="2"/>
              <c:layout>
                <c:manualLayout>
                  <c:x val="-0.1271648778049988"/>
                  <c:y val="-7.4433656957928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37-4A6A-812C-45044304AA65}"/>
                </c:ext>
              </c:extLst>
            </c:dLbl>
            <c:dLbl>
              <c:idx val="3"/>
              <c:layout>
                <c:manualLayout>
                  <c:x val="6.6429413778730725E-2"/>
                  <c:y val="-3.2362459546925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037-4A6A-812C-45044304AA65}"/>
                </c:ext>
              </c:extLst>
            </c:dLbl>
            <c:dLbl>
              <c:idx val="4"/>
              <c:layout>
                <c:manualLayout>
                  <c:x val="0"/>
                  <c:y val="5.1779935275080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37-4A6A-812C-45044304AA65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16-19 лет</c:v>
                </c:pt>
                <c:pt idx="1">
                  <c:v>20-29 лет</c:v>
                </c:pt>
                <c:pt idx="2">
                  <c:v>30-39 лет</c:v>
                </c:pt>
                <c:pt idx="3">
                  <c:v>40-49 лет</c:v>
                </c:pt>
                <c:pt idx="4">
                  <c:v>50-59 лет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205.2</c:v>
                </c:pt>
                <c:pt idx="1">
                  <c:v>214.8</c:v>
                </c:pt>
                <c:pt idx="2">
                  <c:v>212.5</c:v>
                </c:pt>
                <c:pt idx="3">
                  <c:v>205.3</c:v>
                </c:pt>
                <c:pt idx="4">
                  <c:v>257.10000000000002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37-4A6A-812C-45044304A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778368"/>
        <c:axId val="567775744"/>
      </c:lineChart>
      <c:catAx>
        <c:axId val="56777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775744"/>
        <c:crosses val="autoZero"/>
        <c:auto val="1"/>
        <c:lblAlgn val="ctr"/>
        <c:lblOffset val="100"/>
        <c:noMultiLvlLbl val="0"/>
      </c:catAx>
      <c:valAx>
        <c:axId val="567775744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77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06113030432143"/>
          <c:y val="2.8733022449863671E-2"/>
          <c:w val="0.6811634726996032"/>
          <c:h val="9.1008077873760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опыт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490397656134855"/>
                  <c:y val="-2.351952649822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7B-4A71-BAA2-037F485D69D9}"/>
                </c:ext>
              </c:extLst>
            </c:dLbl>
            <c:dLbl>
              <c:idx val="1"/>
              <c:layout>
                <c:manualLayout>
                  <c:x val="5.7075327037967222E-2"/>
                  <c:y val="1.3439729427557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7B-4A71-BAA2-037F485D69D9}"/>
                </c:ext>
              </c:extLst>
            </c:dLbl>
            <c:dLbl>
              <c:idx val="2"/>
              <c:layout>
                <c:manualLayout>
                  <c:x val="-3.6685419771300458E-2"/>
                  <c:y val="7.7278444208455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7B-4A71-BAA2-037F485D69D9}"/>
                </c:ext>
              </c:extLst>
            </c:dLbl>
            <c:dLbl>
              <c:idx val="3"/>
              <c:layout>
                <c:manualLayout>
                  <c:x val="-6.2682463142631276E-2"/>
                  <c:y val="8.06383765653448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7B-4A71-BAA2-037F485D69D9}"/>
                </c:ext>
              </c:extLst>
            </c:dLbl>
            <c:dLbl>
              <c:idx val="4"/>
              <c:layout>
                <c:manualLayout>
                  <c:x val="-4.1249696670145344E-2"/>
                  <c:y val="0.131037361918685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7B-4A71-BAA2-037F485D69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16-19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103</c:v>
                </c:pt>
                <c:pt idx="1">
                  <c:v>105</c:v>
                </c:pt>
                <c:pt idx="2">
                  <c:v>120.8</c:v>
                </c:pt>
                <c:pt idx="3">
                  <c:v>121.2</c:v>
                </c:pt>
                <c:pt idx="4">
                  <c:v>150.9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7B-4A71-BAA2-037F485D69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опыт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2673597722830209E-2"/>
                  <c:y val="-0.13439729427557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7B-4A71-BAA2-037F485D69D9}"/>
                </c:ext>
              </c:extLst>
            </c:dLbl>
            <c:dLbl>
              <c:idx val="1"/>
              <c:layout>
                <c:manualLayout>
                  <c:x val="-7.8310277783153817E-2"/>
                  <c:y val="-0.104157903063570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7B-4A71-BAA2-037F485D69D9}"/>
                </c:ext>
              </c:extLst>
            </c:dLbl>
            <c:dLbl>
              <c:idx val="2"/>
              <c:layout>
                <c:manualLayout>
                  <c:x val="-6.7125594191549634E-2"/>
                  <c:y val="-0.100797970706681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7B-4A71-BAA2-037F485D69D9}"/>
                </c:ext>
              </c:extLst>
            </c:dLbl>
            <c:dLbl>
              <c:idx val="3"/>
              <c:layout>
                <c:manualLayout>
                  <c:x val="-0.10021274030051615"/>
                  <c:y val="-0.137757226632464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7B-4A71-BAA2-037F485D69D9}"/>
                </c:ext>
              </c:extLst>
            </c:dLbl>
            <c:dLbl>
              <c:idx val="4"/>
              <c:layout>
                <c:manualLayout>
                  <c:x val="-8.171054962625296E-2"/>
                  <c:y val="-4.70390529964511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7B-4A71-BAA2-037F485D69D9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16-19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111.2</c:v>
                </c:pt>
                <c:pt idx="1">
                  <c:v>114</c:v>
                </c:pt>
                <c:pt idx="2">
                  <c:v>130.6</c:v>
                </c:pt>
                <c:pt idx="3">
                  <c:v>124.8</c:v>
                </c:pt>
                <c:pt idx="4">
                  <c:v>152.69999999999999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77B-4A71-BAA2-037F485D69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5203600"/>
        <c:axId val="655205568"/>
      </c:lineChart>
      <c:catAx>
        <c:axId val="65520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5205568"/>
        <c:crosses val="autoZero"/>
        <c:auto val="1"/>
        <c:lblAlgn val="ctr"/>
        <c:lblOffset val="100"/>
        <c:noMultiLvlLbl val="0"/>
      </c:catAx>
      <c:valAx>
        <c:axId val="655205568"/>
        <c:scaling>
          <c:orientation val="minMax"/>
          <c:max val="16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520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35824186294403"/>
          <c:y val="5.5064793782167436E-2"/>
          <c:w val="0.43924600758361854"/>
          <c:h val="8.705214350456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опыт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762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2717880665546764E-2"/>
                  <c:y val="3.0239391212004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80B-4F28-B41D-85140E1E8C46}"/>
                </c:ext>
              </c:extLst>
            </c:dLbl>
            <c:dLbl>
              <c:idx val="1"/>
              <c:layout>
                <c:manualLayout>
                  <c:x val="-3.0723784247203127E-2"/>
                  <c:y val="0.11087776777734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80B-4F28-B41D-85140E1E8C46}"/>
                </c:ext>
              </c:extLst>
            </c:dLbl>
            <c:dLbl>
              <c:idx val="2"/>
              <c:layout>
                <c:manualLayout>
                  <c:x val="7.7991144627515441E-2"/>
                  <c:y val="-2.6879458855114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0B-4F28-B41D-85140E1E8C46}"/>
                </c:ext>
              </c:extLst>
            </c:dLbl>
            <c:dLbl>
              <c:idx val="3"/>
              <c:layout>
                <c:manualLayout>
                  <c:x val="7.5627776608499897E-2"/>
                  <c:y val="-1.679966178444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80B-4F28-B41D-85140E1E8C46}"/>
                </c:ext>
              </c:extLst>
            </c:dLbl>
            <c:dLbl>
              <c:idx val="4"/>
              <c:layout>
                <c:manualLayout>
                  <c:x val="-2.1270312171140598E-2"/>
                  <c:y val="0.100797970706681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0B-4F28-B41D-85140E1E8C46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16-19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102.4</c:v>
                </c:pt>
                <c:pt idx="1">
                  <c:v>105.2</c:v>
                </c:pt>
                <c:pt idx="2">
                  <c:v>101.2</c:v>
                </c:pt>
                <c:pt idx="3">
                  <c:v>108.8</c:v>
                </c:pt>
                <c:pt idx="4">
                  <c:v>125.6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0B-4F28-B41D-85140E1E8C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опыт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762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903992361296836E-2"/>
                  <c:y val="-0.13103736191868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0B-4F28-B41D-85140E1E8C46}"/>
                </c:ext>
              </c:extLst>
            </c:dLbl>
            <c:dLbl>
              <c:idx val="1"/>
              <c:layout>
                <c:manualLayout>
                  <c:x val="-6.853767255145303E-2"/>
                  <c:y val="-0.11759763249112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0B-4F28-B41D-85140E1E8C46}"/>
                </c:ext>
              </c:extLst>
            </c:dLbl>
            <c:dLbl>
              <c:idx val="2"/>
              <c:layout>
                <c:manualLayout>
                  <c:x val="-7.5627776608499897E-2"/>
                  <c:y val="-0.15119695606002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0B-4F28-B41D-85140E1E8C46}"/>
                </c:ext>
              </c:extLst>
            </c:dLbl>
            <c:dLbl>
              <c:idx val="3"/>
              <c:layout>
                <c:manualLayout>
                  <c:x val="-0.12762187302684366"/>
                  <c:y val="-0.15119695606002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0B-4F28-B41D-85140E1E8C46}"/>
                </c:ext>
              </c:extLst>
            </c:dLbl>
            <c:dLbl>
              <c:idx val="4"/>
              <c:layout>
                <c:manualLayout>
                  <c:x val="-0.14416544915995302"/>
                  <c:y val="-5.0398985353340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0B-4F28-B41D-85140E1E8C46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16-19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108</c:v>
                </c:pt>
                <c:pt idx="1">
                  <c:v>109.6</c:v>
                </c:pt>
                <c:pt idx="2">
                  <c:v>109.9</c:v>
                </c:pt>
                <c:pt idx="3">
                  <c:v>118.5</c:v>
                </c:pt>
                <c:pt idx="4">
                  <c:v>138.5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0B-4F28-B41D-85140E1E8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7336664"/>
        <c:axId val="657330760"/>
      </c:lineChart>
      <c:catAx>
        <c:axId val="65733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7330760"/>
        <c:crosses val="autoZero"/>
        <c:auto val="1"/>
        <c:lblAlgn val="ctr"/>
        <c:lblOffset val="100"/>
        <c:noMultiLvlLbl val="0"/>
      </c:catAx>
      <c:valAx>
        <c:axId val="657330760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7336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17512203446164"/>
          <c:y val="5.1704861425278067E-2"/>
          <c:w val="0.4392460893237734"/>
          <c:h val="8.705214350456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64230688381402E-2"/>
          <c:y val="0.1013824095275359"/>
          <c:w val="0.87073608617594256"/>
          <c:h val="0.603686635944700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ошибки истощения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9549419318703202E-5"/>
                  <c:y val="0.1480222168251655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3,8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AC6-4A3C-81AF-58091655D333}"/>
                </c:ext>
              </c:extLst>
            </c:dLbl>
            <c:dLbl>
              <c:idx val="1"/>
              <c:layout>
                <c:manualLayout>
                  <c:x val="-5.656264375602094E-3"/>
                  <c:y val="0.2022398843548321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3,5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AC6-4A3C-81AF-58091655D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3.8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C6-4A3C-81AF-58091655D33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ошибки асимметрии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6807823602710528E-3"/>
                  <c:y val="0.18318139560478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C6-4A3C-81AF-58091655D333}"/>
                </c:ext>
              </c:extLst>
            </c:dLbl>
            <c:dLbl>
              <c:idx val="1"/>
              <c:layout>
                <c:manualLayout>
                  <c:x val="-2.1512227728898023E-4"/>
                  <c:y val="0.156277861643805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C6-4A3C-81AF-58091655D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C6-4A3C-81AF-58091655D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529408"/>
        <c:axId val="18053529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время</c:v>
                </c:pt>
              </c:strCache>
            </c:strRef>
          </c:tx>
          <c:spPr>
            <a:ln w="444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7AC6-4A3C-81AF-58091655D33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7-7AC6-4A3C-81AF-58091655D333}"/>
              </c:ext>
            </c:extLst>
          </c:dPt>
          <c:dLbls>
            <c:dLbl>
              <c:idx val="0"/>
              <c:layout>
                <c:manualLayout>
                  <c:x val="-6.3764680522056222E-2"/>
                  <c:y val="-0.481378704313943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C6-4A3C-81AF-58091655D333}"/>
                </c:ext>
              </c:extLst>
            </c:dLbl>
            <c:dLbl>
              <c:idx val="1"/>
              <c:layout>
                <c:manualLayout>
                  <c:x val="-4.3118304274070998E-2"/>
                  <c:y val="-0.1579751870223270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129,7*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AC6-4A3C-81AF-58091655D3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122.2</c:v>
                </c:pt>
                <c:pt idx="1">
                  <c:v>129.69999999999999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AC6-4A3C-81AF-58091655D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538368"/>
        <c:axId val="180536832"/>
      </c:lineChart>
      <c:catAx>
        <c:axId val="1805294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535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053529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529408"/>
        <c:crosses val="autoZero"/>
        <c:crossBetween val="between"/>
      </c:valAx>
      <c:valAx>
        <c:axId val="1805368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538368"/>
        <c:crosses val="max"/>
        <c:crossBetween val="between"/>
      </c:valAx>
      <c:catAx>
        <c:axId val="180538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536832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400921658986177"/>
          <c:w val="0.99939427075036735"/>
          <c:h val="9.6774193548387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8617594254938E-2"/>
          <c:y val="0.11398963730569948"/>
          <c:w val="0.85098743267504484"/>
          <c:h val="0.5544041450777201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ошибки истощения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5.731074400127904E-3"/>
                  <c:y val="0.177340669097458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4,2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CEE-4C1E-A9FF-C4710403CC76}"/>
                </c:ext>
              </c:extLst>
            </c:dLbl>
            <c:dLbl>
              <c:idx val="1"/>
              <c:layout>
                <c:manualLayout>
                  <c:x val="7.313228329078254E-3"/>
                  <c:y val="0.1221832787542747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4,1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CEE-4C1E-A9FF-C4710403C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4.2</c:v>
                </c:pt>
                <c:pt idx="1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EE-4C1E-A9FF-C4710403CC7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ошибки асимметрии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8034709804501852E-3"/>
                  <c:y val="0.131004658007172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EE-4C1E-A9FF-C4710403CC76}"/>
                </c:ext>
              </c:extLst>
            </c:dLbl>
            <c:dLbl>
              <c:idx val="1"/>
              <c:layout>
                <c:manualLayout>
                  <c:x val="4.6506244223006536E-3"/>
                  <c:y val="0.1676899909467018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>
                        <a:solidFill>
                          <a:schemeClr val="accent6"/>
                        </a:solidFill>
                      </a:rPr>
                      <a:t>4,5*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CEE-4C1E-A9FF-C4710403C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3.9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EE-4C1E-A9FF-C4710403C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48448"/>
        <c:axId val="179049984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время</c:v>
                </c:pt>
              </c:strCache>
            </c:strRef>
          </c:tx>
          <c:spPr>
            <a:ln w="666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5.4441019196026272E-2"/>
                  <c:y val="-0.419803731430122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EE-4C1E-A9FF-C4710403CC76}"/>
                </c:ext>
              </c:extLst>
            </c:dLbl>
            <c:dLbl>
              <c:idx val="1"/>
              <c:layout>
                <c:manualLayout>
                  <c:x val="-3.8282978774205535E-2"/>
                  <c:y val="-0.139168614285908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111,6*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CEE-4C1E-A9FF-C4710403C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1 опыт</c:v>
                </c:pt>
                <c:pt idx="1">
                  <c:v>2 опыт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103.8</c:v>
                </c:pt>
                <c:pt idx="1">
                  <c:v>111.6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CEE-4C1E-A9FF-C4710403C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051520"/>
        <c:axId val="179057408"/>
      </c:lineChart>
      <c:catAx>
        <c:axId val="1790484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0499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9049984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048448"/>
        <c:crosses val="autoZero"/>
        <c:crossBetween val="between"/>
      </c:valAx>
      <c:catAx>
        <c:axId val="179051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9057408"/>
        <c:crosses val="autoZero"/>
        <c:auto val="0"/>
        <c:lblAlgn val="ctr"/>
        <c:lblOffset val="100"/>
        <c:noMultiLvlLbl val="0"/>
      </c:catAx>
      <c:valAx>
        <c:axId val="179057408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05152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082901554404147"/>
          <c:w val="0.99939427063764597"/>
          <c:h val="0.10880829015544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CBAD2-26A7-4889-A8EC-4BDDB6147762}" type="doc">
      <dgm:prSet loTypeId="urn:microsoft.com/office/officeart/2005/8/layout/pyramid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2266293-AB9C-415F-A58B-E951D250AE83}">
      <dgm:prSet phldrT="[Текст]"/>
      <dgm:spPr/>
      <dgm:t>
        <a:bodyPr/>
        <a:lstStyle/>
        <a:p>
          <a:r>
            <a:rPr lang="ru-RU" b="1">
              <a:ln/>
            </a:rPr>
            <a:t>Молодой возраст - депрессивность, матовый фон настроения. </a:t>
          </a:r>
          <a:endParaRPr lang="ru-RU" dirty="0"/>
        </a:p>
      </dgm:t>
    </dgm:pt>
    <dgm:pt modelId="{DC0EE3E2-C715-448E-95AB-1863B53144B0}" type="parTrans" cxnId="{92A72593-E6F0-4DBD-B9C7-872F566324C6}">
      <dgm:prSet/>
      <dgm:spPr/>
      <dgm:t>
        <a:bodyPr/>
        <a:lstStyle/>
        <a:p>
          <a:endParaRPr lang="ru-RU"/>
        </a:p>
      </dgm:t>
    </dgm:pt>
    <dgm:pt modelId="{9EB0A881-324A-42AB-9742-1D0D257A7651}" type="sibTrans" cxnId="{92A72593-E6F0-4DBD-B9C7-872F566324C6}">
      <dgm:prSet/>
      <dgm:spPr/>
      <dgm:t>
        <a:bodyPr/>
        <a:lstStyle/>
        <a:p>
          <a:endParaRPr lang="ru-RU"/>
        </a:p>
      </dgm:t>
    </dgm:pt>
    <dgm:pt modelId="{BECA3AD3-CAB1-4DA7-BE0E-6E79AE5DEBDE}">
      <dgm:prSet phldrT="[Текст]"/>
      <dgm:spPr/>
      <dgm:t>
        <a:bodyPr/>
        <a:lstStyle/>
        <a:p>
          <a:r>
            <a:rPr lang="ru-RU" b="1">
              <a:ln/>
            </a:rPr>
            <a:t>Зрелый возраст -  оживленность, активный фон настроения.</a:t>
          </a:r>
          <a:endParaRPr lang="ru-RU" dirty="0"/>
        </a:p>
      </dgm:t>
    </dgm:pt>
    <dgm:pt modelId="{8567F6B9-7CAB-4474-A0D7-65BE52657464}" type="parTrans" cxnId="{FF8684DA-A9BB-4B29-96D0-0E6B266561F3}">
      <dgm:prSet/>
      <dgm:spPr/>
      <dgm:t>
        <a:bodyPr/>
        <a:lstStyle/>
        <a:p>
          <a:endParaRPr lang="ru-RU"/>
        </a:p>
      </dgm:t>
    </dgm:pt>
    <dgm:pt modelId="{1FAA9BBE-E1B4-45DE-AF80-06C4D743BD9B}" type="sibTrans" cxnId="{FF8684DA-A9BB-4B29-96D0-0E6B266561F3}">
      <dgm:prSet/>
      <dgm:spPr/>
      <dgm:t>
        <a:bodyPr/>
        <a:lstStyle/>
        <a:p>
          <a:endParaRPr lang="ru-RU"/>
        </a:p>
      </dgm:t>
    </dgm:pt>
    <dgm:pt modelId="{5CC85955-42E8-4CE6-83E8-4EB717A74703}">
      <dgm:prSet phldrT="[Текст]"/>
      <dgm:spPr/>
      <dgm:t>
        <a:bodyPr/>
        <a:lstStyle/>
        <a:p>
          <a:r>
            <a:rPr lang="ru-RU" b="1">
              <a:ln/>
            </a:rPr>
            <a:t>Риск по депрессии – молодые возрастные группы.</a:t>
          </a:r>
          <a:endParaRPr lang="ru-RU" dirty="0"/>
        </a:p>
      </dgm:t>
    </dgm:pt>
    <dgm:pt modelId="{02D041FF-4796-44FD-8CE1-23AE0F57F3A5}" type="parTrans" cxnId="{F5F6A221-33E8-42F2-A540-5C8CA6D6A1B6}">
      <dgm:prSet/>
      <dgm:spPr/>
      <dgm:t>
        <a:bodyPr/>
        <a:lstStyle/>
        <a:p>
          <a:endParaRPr lang="ru-RU"/>
        </a:p>
      </dgm:t>
    </dgm:pt>
    <dgm:pt modelId="{0F7F9A71-E082-4465-9114-6AE3A5E9BF69}" type="sibTrans" cxnId="{F5F6A221-33E8-42F2-A540-5C8CA6D6A1B6}">
      <dgm:prSet/>
      <dgm:spPr/>
      <dgm:t>
        <a:bodyPr/>
        <a:lstStyle/>
        <a:p>
          <a:endParaRPr lang="ru-RU"/>
        </a:p>
      </dgm:t>
    </dgm:pt>
    <dgm:pt modelId="{0C452570-86E4-47B8-84EB-06CFBCB32460}" type="pres">
      <dgm:prSet presAssocID="{353CBAD2-26A7-4889-A8EC-4BDDB6147762}" presName="compositeShape" presStyleCnt="0">
        <dgm:presLayoutVars>
          <dgm:dir/>
          <dgm:resizeHandles/>
        </dgm:presLayoutVars>
      </dgm:prSet>
      <dgm:spPr/>
    </dgm:pt>
    <dgm:pt modelId="{BBBB98C1-128D-4AD8-AC43-69E39239E068}" type="pres">
      <dgm:prSet presAssocID="{353CBAD2-26A7-4889-A8EC-4BDDB6147762}" presName="pyramid" presStyleLbl="node1" presStyleIdx="0" presStyleCnt="1"/>
      <dgm:spPr/>
    </dgm:pt>
    <dgm:pt modelId="{CD9B2F70-51AF-46B3-ACCB-CC03C9EA4AD7}" type="pres">
      <dgm:prSet presAssocID="{353CBAD2-26A7-4889-A8EC-4BDDB6147762}" presName="theList" presStyleCnt="0"/>
      <dgm:spPr/>
    </dgm:pt>
    <dgm:pt modelId="{F28CE51A-A80B-4F6E-998C-98B6B5ADC1A7}" type="pres">
      <dgm:prSet presAssocID="{72266293-AB9C-415F-A58B-E951D250AE83}" presName="aNode" presStyleLbl="fgAcc1" presStyleIdx="0" presStyleCnt="3">
        <dgm:presLayoutVars>
          <dgm:bulletEnabled val="1"/>
        </dgm:presLayoutVars>
      </dgm:prSet>
      <dgm:spPr/>
    </dgm:pt>
    <dgm:pt modelId="{00BCE38B-2CD0-46C2-B4E8-C883AD6DAF4A}" type="pres">
      <dgm:prSet presAssocID="{72266293-AB9C-415F-A58B-E951D250AE83}" presName="aSpace" presStyleCnt="0"/>
      <dgm:spPr/>
    </dgm:pt>
    <dgm:pt modelId="{6C497B72-754E-48AD-B33E-834E2310050C}" type="pres">
      <dgm:prSet presAssocID="{BECA3AD3-CAB1-4DA7-BE0E-6E79AE5DEBDE}" presName="aNode" presStyleLbl="fgAcc1" presStyleIdx="1" presStyleCnt="3">
        <dgm:presLayoutVars>
          <dgm:bulletEnabled val="1"/>
        </dgm:presLayoutVars>
      </dgm:prSet>
      <dgm:spPr/>
    </dgm:pt>
    <dgm:pt modelId="{4FE91073-4815-4048-9D0D-943ED4E57EC1}" type="pres">
      <dgm:prSet presAssocID="{BECA3AD3-CAB1-4DA7-BE0E-6E79AE5DEBDE}" presName="aSpace" presStyleCnt="0"/>
      <dgm:spPr/>
    </dgm:pt>
    <dgm:pt modelId="{2F8E1C98-6377-44ED-8C92-31BC32346539}" type="pres">
      <dgm:prSet presAssocID="{5CC85955-42E8-4CE6-83E8-4EB717A74703}" presName="aNode" presStyleLbl="fgAcc1" presStyleIdx="2" presStyleCnt="3">
        <dgm:presLayoutVars>
          <dgm:bulletEnabled val="1"/>
        </dgm:presLayoutVars>
      </dgm:prSet>
      <dgm:spPr/>
    </dgm:pt>
    <dgm:pt modelId="{25766B4C-9351-45BC-83DC-51821EC2181E}" type="pres">
      <dgm:prSet presAssocID="{5CC85955-42E8-4CE6-83E8-4EB717A74703}" presName="aSpace" presStyleCnt="0"/>
      <dgm:spPr/>
    </dgm:pt>
  </dgm:ptLst>
  <dgm:cxnLst>
    <dgm:cxn modelId="{F5F6A221-33E8-42F2-A540-5C8CA6D6A1B6}" srcId="{353CBAD2-26A7-4889-A8EC-4BDDB6147762}" destId="{5CC85955-42E8-4CE6-83E8-4EB717A74703}" srcOrd="2" destOrd="0" parTransId="{02D041FF-4796-44FD-8CE1-23AE0F57F3A5}" sibTransId="{0F7F9A71-E082-4465-9114-6AE3A5E9BF69}"/>
    <dgm:cxn modelId="{A5FB1678-D2D7-42CF-824A-E9DFE9E6C04C}" type="presOf" srcId="{5CC85955-42E8-4CE6-83E8-4EB717A74703}" destId="{2F8E1C98-6377-44ED-8C92-31BC32346539}" srcOrd="0" destOrd="0" presId="urn:microsoft.com/office/officeart/2005/8/layout/pyramid2"/>
    <dgm:cxn modelId="{92A72593-E6F0-4DBD-B9C7-872F566324C6}" srcId="{353CBAD2-26A7-4889-A8EC-4BDDB6147762}" destId="{72266293-AB9C-415F-A58B-E951D250AE83}" srcOrd="0" destOrd="0" parTransId="{DC0EE3E2-C715-448E-95AB-1863B53144B0}" sibTransId="{9EB0A881-324A-42AB-9742-1D0D257A7651}"/>
    <dgm:cxn modelId="{FF8684DA-A9BB-4B29-96D0-0E6B266561F3}" srcId="{353CBAD2-26A7-4889-A8EC-4BDDB6147762}" destId="{BECA3AD3-CAB1-4DA7-BE0E-6E79AE5DEBDE}" srcOrd="1" destOrd="0" parTransId="{8567F6B9-7CAB-4474-A0D7-65BE52657464}" sibTransId="{1FAA9BBE-E1B4-45DE-AF80-06C4D743BD9B}"/>
    <dgm:cxn modelId="{A22C49E0-1C9C-4976-AF1F-1A11C88A6410}" type="presOf" srcId="{BECA3AD3-CAB1-4DA7-BE0E-6E79AE5DEBDE}" destId="{6C497B72-754E-48AD-B33E-834E2310050C}" srcOrd="0" destOrd="0" presId="urn:microsoft.com/office/officeart/2005/8/layout/pyramid2"/>
    <dgm:cxn modelId="{96C602E4-3F86-40FD-901A-51D92C8F44C1}" type="presOf" srcId="{72266293-AB9C-415F-A58B-E951D250AE83}" destId="{F28CE51A-A80B-4F6E-998C-98B6B5ADC1A7}" srcOrd="0" destOrd="0" presId="urn:microsoft.com/office/officeart/2005/8/layout/pyramid2"/>
    <dgm:cxn modelId="{E1F3E6ED-C917-49EA-B5F8-133F2A388E12}" type="presOf" srcId="{353CBAD2-26A7-4889-A8EC-4BDDB6147762}" destId="{0C452570-86E4-47B8-84EB-06CFBCB32460}" srcOrd="0" destOrd="0" presId="urn:microsoft.com/office/officeart/2005/8/layout/pyramid2"/>
    <dgm:cxn modelId="{4335FFEB-DE19-4646-91A3-AF64C883E303}" type="presParOf" srcId="{0C452570-86E4-47B8-84EB-06CFBCB32460}" destId="{BBBB98C1-128D-4AD8-AC43-69E39239E068}" srcOrd="0" destOrd="0" presId="urn:microsoft.com/office/officeart/2005/8/layout/pyramid2"/>
    <dgm:cxn modelId="{56FDD5B1-6153-445E-A823-00F7BCE15D40}" type="presParOf" srcId="{0C452570-86E4-47B8-84EB-06CFBCB32460}" destId="{CD9B2F70-51AF-46B3-ACCB-CC03C9EA4AD7}" srcOrd="1" destOrd="0" presId="urn:microsoft.com/office/officeart/2005/8/layout/pyramid2"/>
    <dgm:cxn modelId="{74B0F939-1AA8-4096-BA0E-6696FA3C3F6F}" type="presParOf" srcId="{CD9B2F70-51AF-46B3-ACCB-CC03C9EA4AD7}" destId="{F28CE51A-A80B-4F6E-998C-98B6B5ADC1A7}" srcOrd="0" destOrd="0" presId="urn:microsoft.com/office/officeart/2005/8/layout/pyramid2"/>
    <dgm:cxn modelId="{E480AEE9-ED71-45F0-9C59-63B1DCEF9345}" type="presParOf" srcId="{CD9B2F70-51AF-46B3-ACCB-CC03C9EA4AD7}" destId="{00BCE38B-2CD0-46C2-B4E8-C883AD6DAF4A}" srcOrd="1" destOrd="0" presId="urn:microsoft.com/office/officeart/2005/8/layout/pyramid2"/>
    <dgm:cxn modelId="{B62C5C23-83CD-4EEA-9C55-4D8A3E254414}" type="presParOf" srcId="{CD9B2F70-51AF-46B3-ACCB-CC03C9EA4AD7}" destId="{6C497B72-754E-48AD-B33E-834E2310050C}" srcOrd="2" destOrd="0" presId="urn:microsoft.com/office/officeart/2005/8/layout/pyramid2"/>
    <dgm:cxn modelId="{3842A86D-3FB2-4E9A-AD7E-29AEC6A21E61}" type="presParOf" srcId="{CD9B2F70-51AF-46B3-ACCB-CC03C9EA4AD7}" destId="{4FE91073-4815-4048-9D0D-943ED4E57EC1}" srcOrd="3" destOrd="0" presId="urn:microsoft.com/office/officeart/2005/8/layout/pyramid2"/>
    <dgm:cxn modelId="{D0192F58-AE12-47D5-990E-9E818C5A5208}" type="presParOf" srcId="{CD9B2F70-51AF-46B3-ACCB-CC03C9EA4AD7}" destId="{2F8E1C98-6377-44ED-8C92-31BC32346539}" srcOrd="4" destOrd="0" presId="urn:microsoft.com/office/officeart/2005/8/layout/pyramid2"/>
    <dgm:cxn modelId="{26CA0F93-F395-4C6D-851A-9E546FFD850C}" type="presParOf" srcId="{CD9B2F70-51AF-46B3-ACCB-CC03C9EA4AD7}" destId="{25766B4C-9351-45BC-83DC-51821EC2181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9048F9-85FA-41F0-B32D-6900FE3A2E4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AD83E39-DFE0-44C2-929E-73F335813978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1"/>
              </a:solidFill>
            </a:rPr>
            <a:t>Старший возраст - ухудшение эмоционального фона</a:t>
          </a:r>
          <a:endParaRPr lang="ru-RU" dirty="0">
            <a:solidFill>
              <a:schemeClr val="accent1"/>
            </a:solidFill>
          </a:endParaRPr>
        </a:p>
      </dgm:t>
    </dgm:pt>
    <dgm:pt modelId="{59FE4A53-F9A5-42EC-A64A-4F7BD8C7E76A}" type="parTrans" cxnId="{03F81D70-FA25-4974-BE4D-AD1226846714}">
      <dgm:prSet/>
      <dgm:spPr/>
      <dgm:t>
        <a:bodyPr/>
        <a:lstStyle/>
        <a:p>
          <a:endParaRPr lang="ru-RU"/>
        </a:p>
      </dgm:t>
    </dgm:pt>
    <dgm:pt modelId="{A7493335-5EE2-4DEA-8868-DE73B069EC9A}" type="sibTrans" cxnId="{03F81D70-FA25-4974-BE4D-AD1226846714}">
      <dgm:prSet/>
      <dgm:spPr/>
      <dgm:t>
        <a:bodyPr/>
        <a:lstStyle/>
        <a:p>
          <a:endParaRPr lang="ru-RU"/>
        </a:p>
      </dgm:t>
    </dgm:pt>
    <dgm:pt modelId="{56B72A0D-1193-46DB-AF0C-8AFC5607E581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1"/>
              </a:solidFill>
            </a:rPr>
            <a:t>Угасание эмоциональных реакций к зрелому возрасту</a:t>
          </a:r>
          <a:endParaRPr lang="ru-RU" dirty="0">
            <a:solidFill>
              <a:schemeClr val="accent1"/>
            </a:solidFill>
          </a:endParaRPr>
        </a:p>
      </dgm:t>
    </dgm:pt>
    <dgm:pt modelId="{4D579306-62F7-4CF8-80F3-C81843CC4440}" type="parTrans" cxnId="{6E307919-B2CC-461E-95F4-8ED5BEF351EB}">
      <dgm:prSet/>
      <dgm:spPr/>
      <dgm:t>
        <a:bodyPr/>
        <a:lstStyle/>
        <a:p>
          <a:endParaRPr lang="ru-RU"/>
        </a:p>
      </dgm:t>
    </dgm:pt>
    <dgm:pt modelId="{534DC81B-8CCB-4109-A002-14B23F85FCD7}" type="sibTrans" cxnId="{6E307919-B2CC-461E-95F4-8ED5BEF351EB}">
      <dgm:prSet/>
      <dgm:spPr/>
      <dgm:t>
        <a:bodyPr/>
        <a:lstStyle/>
        <a:p>
          <a:endParaRPr lang="ru-RU"/>
        </a:p>
      </dgm:t>
    </dgm:pt>
    <dgm:pt modelId="{562EB60A-EB86-4648-86F0-50706270A42C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tx1"/>
              </a:solidFill>
            </a:rPr>
            <a:t>Риск по депрессии – старшие возрастные группы.</a:t>
          </a:r>
          <a:endParaRPr lang="ru-RU" dirty="0">
            <a:solidFill>
              <a:schemeClr val="tx1"/>
            </a:solidFill>
          </a:endParaRPr>
        </a:p>
      </dgm:t>
    </dgm:pt>
    <dgm:pt modelId="{B85710CC-EFEC-445C-BD1C-7F88EA64CA7C}" type="parTrans" cxnId="{A63F07A8-3BD1-4D12-95B8-28B197B62280}">
      <dgm:prSet/>
      <dgm:spPr/>
      <dgm:t>
        <a:bodyPr/>
        <a:lstStyle/>
        <a:p>
          <a:endParaRPr lang="ru-RU"/>
        </a:p>
      </dgm:t>
    </dgm:pt>
    <dgm:pt modelId="{618E6841-732F-4CB8-B976-A8A40E5455D7}" type="sibTrans" cxnId="{A63F07A8-3BD1-4D12-95B8-28B197B62280}">
      <dgm:prSet/>
      <dgm:spPr/>
      <dgm:t>
        <a:bodyPr/>
        <a:lstStyle/>
        <a:p>
          <a:endParaRPr lang="ru-RU"/>
        </a:p>
      </dgm:t>
    </dgm:pt>
    <dgm:pt modelId="{832D7A82-BA22-495F-82D2-4BC673E3D477}" type="pres">
      <dgm:prSet presAssocID="{1E9048F9-85FA-41F0-B32D-6900FE3A2E4A}" presName="compositeShape" presStyleCnt="0">
        <dgm:presLayoutVars>
          <dgm:dir/>
          <dgm:resizeHandles/>
        </dgm:presLayoutVars>
      </dgm:prSet>
      <dgm:spPr/>
    </dgm:pt>
    <dgm:pt modelId="{CB11E049-495A-4156-B718-353761AE871D}" type="pres">
      <dgm:prSet presAssocID="{1E9048F9-85FA-41F0-B32D-6900FE3A2E4A}" presName="pyramid" presStyleLbl="node1" presStyleIdx="0" presStyleCnt="1"/>
      <dgm:spPr/>
    </dgm:pt>
    <dgm:pt modelId="{1E323D13-ACD8-49C9-B37B-C8A4722884F7}" type="pres">
      <dgm:prSet presAssocID="{1E9048F9-85FA-41F0-B32D-6900FE3A2E4A}" presName="theList" presStyleCnt="0"/>
      <dgm:spPr/>
    </dgm:pt>
    <dgm:pt modelId="{08F68BD7-B9E9-4D9D-9BBF-62854F70137C}" type="pres">
      <dgm:prSet presAssocID="{7AD83E39-DFE0-44C2-929E-73F335813978}" presName="aNode" presStyleLbl="fgAcc1" presStyleIdx="0" presStyleCnt="3">
        <dgm:presLayoutVars>
          <dgm:bulletEnabled val="1"/>
        </dgm:presLayoutVars>
      </dgm:prSet>
      <dgm:spPr/>
    </dgm:pt>
    <dgm:pt modelId="{67BC8A2D-2037-4FD9-BC93-6A79088002A0}" type="pres">
      <dgm:prSet presAssocID="{7AD83E39-DFE0-44C2-929E-73F335813978}" presName="aSpace" presStyleCnt="0"/>
      <dgm:spPr/>
    </dgm:pt>
    <dgm:pt modelId="{77A41A4A-91CB-4EA0-A854-9612AD304586}" type="pres">
      <dgm:prSet presAssocID="{56B72A0D-1193-46DB-AF0C-8AFC5607E581}" presName="aNode" presStyleLbl="fgAcc1" presStyleIdx="1" presStyleCnt="3">
        <dgm:presLayoutVars>
          <dgm:bulletEnabled val="1"/>
        </dgm:presLayoutVars>
      </dgm:prSet>
      <dgm:spPr/>
    </dgm:pt>
    <dgm:pt modelId="{F2F5E137-54CA-4117-8954-16ECFB2A5777}" type="pres">
      <dgm:prSet presAssocID="{56B72A0D-1193-46DB-AF0C-8AFC5607E581}" presName="aSpace" presStyleCnt="0"/>
      <dgm:spPr/>
    </dgm:pt>
    <dgm:pt modelId="{8671D974-594B-4262-83C3-B402017DF845}" type="pres">
      <dgm:prSet presAssocID="{562EB60A-EB86-4648-86F0-50706270A42C}" presName="aNode" presStyleLbl="fgAcc1" presStyleIdx="2" presStyleCnt="3">
        <dgm:presLayoutVars>
          <dgm:bulletEnabled val="1"/>
        </dgm:presLayoutVars>
      </dgm:prSet>
      <dgm:spPr/>
    </dgm:pt>
    <dgm:pt modelId="{7032AFBF-95AF-4722-B850-C8B299097B7F}" type="pres">
      <dgm:prSet presAssocID="{562EB60A-EB86-4648-86F0-50706270A42C}" presName="aSpace" presStyleCnt="0"/>
      <dgm:spPr/>
    </dgm:pt>
  </dgm:ptLst>
  <dgm:cxnLst>
    <dgm:cxn modelId="{6E307919-B2CC-461E-95F4-8ED5BEF351EB}" srcId="{1E9048F9-85FA-41F0-B32D-6900FE3A2E4A}" destId="{56B72A0D-1193-46DB-AF0C-8AFC5607E581}" srcOrd="1" destOrd="0" parTransId="{4D579306-62F7-4CF8-80F3-C81843CC4440}" sibTransId="{534DC81B-8CCB-4109-A002-14B23F85FCD7}"/>
    <dgm:cxn modelId="{4810ED4E-7E1F-4CAE-BE67-1BC8F8B45666}" type="presOf" srcId="{56B72A0D-1193-46DB-AF0C-8AFC5607E581}" destId="{77A41A4A-91CB-4EA0-A854-9612AD304586}" srcOrd="0" destOrd="0" presId="urn:microsoft.com/office/officeart/2005/8/layout/pyramid2"/>
    <dgm:cxn modelId="{03F81D70-FA25-4974-BE4D-AD1226846714}" srcId="{1E9048F9-85FA-41F0-B32D-6900FE3A2E4A}" destId="{7AD83E39-DFE0-44C2-929E-73F335813978}" srcOrd="0" destOrd="0" parTransId="{59FE4A53-F9A5-42EC-A64A-4F7BD8C7E76A}" sibTransId="{A7493335-5EE2-4DEA-8868-DE73B069EC9A}"/>
    <dgm:cxn modelId="{94DD5796-A08D-444E-805C-B47DAF63789F}" type="presOf" srcId="{562EB60A-EB86-4648-86F0-50706270A42C}" destId="{8671D974-594B-4262-83C3-B402017DF845}" srcOrd="0" destOrd="0" presId="urn:microsoft.com/office/officeart/2005/8/layout/pyramid2"/>
    <dgm:cxn modelId="{A63F07A8-3BD1-4D12-95B8-28B197B62280}" srcId="{1E9048F9-85FA-41F0-B32D-6900FE3A2E4A}" destId="{562EB60A-EB86-4648-86F0-50706270A42C}" srcOrd="2" destOrd="0" parTransId="{B85710CC-EFEC-445C-BD1C-7F88EA64CA7C}" sibTransId="{618E6841-732F-4CB8-B976-A8A40E5455D7}"/>
    <dgm:cxn modelId="{85BFE3B8-5E91-42EC-8785-2136B5C4DD4F}" type="presOf" srcId="{7AD83E39-DFE0-44C2-929E-73F335813978}" destId="{08F68BD7-B9E9-4D9D-9BBF-62854F70137C}" srcOrd="0" destOrd="0" presId="urn:microsoft.com/office/officeart/2005/8/layout/pyramid2"/>
    <dgm:cxn modelId="{BD0F46C6-2CCE-46A2-B4BB-58DBD0F74A22}" type="presOf" srcId="{1E9048F9-85FA-41F0-B32D-6900FE3A2E4A}" destId="{832D7A82-BA22-495F-82D2-4BC673E3D477}" srcOrd="0" destOrd="0" presId="urn:microsoft.com/office/officeart/2005/8/layout/pyramid2"/>
    <dgm:cxn modelId="{4A5626C8-A3DA-4A0A-83C2-CFF0C4ECA9F4}" type="presParOf" srcId="{832D7A82-BA22-495F-82D2-4BC673E3D477}" destId="{CB11E049-495A-4156-B718-353761AE871D}" srcOrd="0" destOrd="0" presId="urn:microsoft.com/office/officeart/2005/8/layout/pyramid2"/>
    <dgm:cxn modelId="{FCA16EDE-8A21-4187-8BA9-98AE0CC17C49}" type="presParOf" srcId="{832D7A82-BA22-495F-82D2-4BC673E3D477}" destId="{1E323D13-ACD8-49C9-B37B-C8A4722884F7}" srcOrd="1" destOrd="0" presId="urn:microsoft.com/office/officeart/2005/8/layout/pyramid2"/>
    <dgm:cxn modelId="{2DA9A3D3-F071-4EE2-B155-EA3ABDF6C8B1}" type="presParOf" srcId="{1E323D13-ACD8-49C9-B37B-C8A4722884F7}" destId="{08F68BD7-B9E9-4D9D-9BBF-62854F70137C}" srcOrd="0" destOrd="0" presId="urn:microsoft.com/office/officeart/2005/8/layout/pyramid2"/>
    <dgm:cxn modelId="{4C579D67-D469-4855-AF7E-8BB7837E3A05}" type="presParOf" srcId="{1E323D13-ACD8-49C9-B37B-C8A4722884F7}" destId="{67BC8A2D-2037-4FD9-BC93-6A79088002A0}" srcOrd="1" destOrd="0" presId="urn:microsoft.com/office/officeart/2005/8/layout/pyramid2"/>
    <dgm:cxn modelId="{D0AAACB0-D58F-4750-B753-1A70C0C4709D}" type="presParOf" srcId="{1E323D13-ACD8-49C9-B37B-C8A4722884F7}" destId="{77A41A4A-91CB-4EA0-A854-9612AD304586}" srcOrd="2" destOrd="0" presId="urn:microsoft.com/office/officeart/2005/8/layout/pyramid2"/>
    <dgm:cxn modelId="{E43197A9-9EAC-4825-8092-0D7020B52DCD}" type="presParOf" srcId="{1E323D13-ACD8-49C9-B37B-C8A4722884F7}" destId="{F2F5E137-54CA-4117-8954-16ECFB2A5777}" srcOrd="3" destOrd="0" presId="urn:microsoft.com/office/officeart/2005/8/layout/pyramid2"/>
    <dgm:cxn modelId="{6A5E26D7-88E2-4B9F-AA80-AB21E3A33678}" type="presParOf" srcId="{1E323D13-ACD8-49C9-B37B-C8A4722884F7}" destId="{8671D974-594B-4262-83C3-B402017DF845}" srcOrd="4" destOrd="0" presId="urn:microsoft.com/office/officeart/2005/8/layout/pyramid2"/>
    <dgm:cxn modelId="{6FBFF672-F186-4BC5-B0CE-A05575B19BC0}" type="presParOf" srcId="{1E323D13-ACD8-49C9-B37B-C8A4722884F7}" destId="{7032AFBF-95AF-4722-B850-C8B299097B7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B98C1-128D-4AD8-AC43-69E39239E068}">
      <dsp:nvSpPr>
        <dsp:cNvPr id="0" name=""/>
        <dsp:cNvSpPr/>
      </dsp:nvSpPr>
      <dsp:spPr>
        <a:xfrm>
          <a:off x="0" y="0"/>
          <a:ext cx="3733655" cy="4309684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8CE51A-A80B-4F6E-998C-98B6B5ADC1A7}">
      <dsp:nvSpPr>
        <dsp:cNvPr id="0" name=""/>
        <dsp:cNvSpPr/>
      </dsp:nvSpPr>
      <dsp:spPr>
        <a:xfrm>
          <a:off x="1866827" y="433283"/>
          <a:ext cx="2426876" cy="10201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>
              <a:ln/>
            </a:rPr>
            <a:t>Молодой возраст - депрессивность, матовый фон настроения. </a:t>
          </a:r>
          <a:endParaRPr lang="ru-RU" sz="1500" kern="1200" dirty="0"/>
        </a:p>
      </dsp:txBody>
      <dsp:txXfrm>
        <a:off x="1916628" y="483084"/>
        <a:ext cx="2327274" cy="920581"/>
      </dsp:txXfrm>
    </dsp:sp>
    <dsp:sp modelId="{6C497B72-754E-48AD-B33E-834E2310050C}">
      <dsp:nvSpPr>
        <dsp:cNvPr id="0" name=""/>
        <dsp:cNvSpPr/>
      </dsp:nvSpPr>
      <dsp:spPr>
        <a:xfrm>
          <a:off x="1866827" y="1580989"/>
          <a:ext cx="2426876" cy="10201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559131"/>
              <a:satOff val="-33332"/>
              <a:lumOff val="-202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>
              <a:ln/>
            </a:rPr>
            <a:t>Зрелый возраст -  оживленность, активный фон настроения.</a:t>
          </a:r>
          <a:endParaRPr lang="ru-RU" sz="1500" kern="1200" dirty="0"/>
        </a:p>
      </dsp:txBody>
      <dsp:txXfrm>
        <a:off x="1916628" y="1630790"/>
        <a:ext cx="2327274" cy="920581"/>
      </dsp:txXfrm>
    </dsp:sp>
    <dsp:sp modelId="{2F8E1C98-6377-44ED-8C92-31BC32346539}">
      <dsp:nvSpPr>
        <dsp:cNvPr id="0" name=""/>
        <dsp:cNvSpPr/>
      </dsp:nvSpPr>
      <dsp:spPr>
        <a:xfrm>
          <a:off x="1866827" y="2728694"/>
          <a:ext cx="2426876" cy="10201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1118261"/>
              <a:satOff val="-66664"/>
              <a:lumOff val="-405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>
              <a:ln/>
            </a:rPr>
            <a:t>Риск по депрессии – молодые возрастные группы.</a:t>
          </a:r>
          <a:endParaRPr lang="ru-RU" sz="1500" kern="1200" dirty="0"/>
        </a:p>
      </dsp:txBody>
      <dsp:txXfrm>
        <a:off x="1916628" y="2778495"/>
        <a:ext cx="2327274" cy="920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1E049-495A-4156-B718-353761AE871D}">
      <dsp:nvSpPr>
        <dsp:cNvPr id="0" name=""/>
        <dsp:cNvSpPr/>
      </dsp:nvSpPr>
      <dsp:spPr>
        <a:xfrm>
          <a:off x="0" y="0"/>
          <a:ext cx="4184066" cy="420026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68BD7-B9E9-4D9D-9BBF-62854F70137C}">
      <dsp:nvSpPr>
        <dsp:cNvPr id="0" name=""/>
        <dsp:cNvSpPr/>
      </dsp:nvSpPr>
      <dsp:spPr>
        <a:xfrm>
          <a:off x="2092033" y="422282"/>
          <a:ext cx="2719642" cy="9942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n/>
              <a:solidFill>
                <a:schemeClr val="accent1"/>
              </a:solidFill>
            </a:rPr>
            <a:t>Старший возраст - ухудшение эмоционального фона</a:t>
          </a:r>
          <a:endParaRPr lang="ru-RU" sz="1500" kern="1200" dirty="0">
            <a:solidFill>
              <a:schemeClr val="accent1"/>
            </a:solidFill>
          </a:endParaRPr>
        </a:p>
      </dsp:txBody>
      <dsp:txXfrm>
        <a:off x="2140570" y="470819"/>
        <a:ext cx="2622568" cy="897208"/>
      </dsp:txXfrm>
    </dsp:sp>
    <dsp:sp modelId="{77A41A4A-91CB-4EA0-A854-9612AD304586}">
      <dsp:nvSpPr>
        <dsp:cNvPr id="0" name=""/>
        <dsp:cNvSpPr/>
      </dsp:nvSpPr>
      <dsp:spPr>
        <a:xfrm>
          <a:off x="2092033" y="1540850"/>
          <a:ext cx="2719642" cy="9942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n/>
              <a:solidFill>
                <a:schemeClr val="accent1"/>
              </a:solidFill>
            </a:rPr>
            <a:t>Угасание эмоциональных реакций к зрелому возрасту</a:t>
          </a:r>
          <a:endParaRPr lang="ru-RU" sz="1500" kern="1200" dirty="0">
            <a:solidFill>
              <a:schemeClr val="accent1"/>
            </a:solidFill>
          </a:endParaRPr>
        </a:p>
      </dsp:txBody>
      <dsp:txXfrm>
        <a:off x="2140570" y="1589387"/>
        <a:ext cx="2622568" cy="897208"/>
      </dsp:txXfrm>
    </dsp:sp>
    <dsp:sp modelId="{8671D974-594B-4262-83C3-B402017DF845}">
      <dsp:nvSpPr>
        <dsp:cNvPr id="0" name=""/>
        <dsp:cNvSpPr/>
      </dsp:nvSpPr>
      <dsp:spPr>
        <a:xfrm>
          <a:off x="2092033" y="2659418"/>
          <a:ext cx="2719642" cy="9942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n/>
              <a:solidFill>
                <a:schemeClr val="tx1"/>
              </a:solidFill>
            </a:rPr>
            <a:t>Риск по депрессии – старшие возрастные группы.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140570" y="2707955"/>
        <a:ext cx="2622568" cy="897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0.50564</cdr:x>
      <cdr:y>0.64908</cdr:y>
    </cdr:from>
    <cdr:to>
      <cdr:x>0.54161</cdr:x>
      <cdr:y>0.74655</cdr:y>
    </cdr:to>
    <cdr:sp macro="" textlink="">
      <cdr:nvSpPr>
        <cdr:cNvPr id="2" name="Стрелка: вниз 1">
          <a:extLst xmlns:a="http://schemas.openxmlformats.org/drawingml/2006/main">
            <a:ext uri="{FF2B5EF4-FFF2-40B4-BE49-F238E27FC236}">
              <a16:creationId xmlns:a16="http://schemas.microsoft.com/office/drawing/2014/main" id="{AF96B81C-9784-4CB6-97E7-F02279A67217}"/>
            </a:ext>
          </a:extLst>
        </cdr:cNvPr>
        <cdr:cNvSpPr/>
      </cdr:nvSpPr>
      <cdr:spPr>
        <a:xfrm xmlns:a="http://schemas.openxmlformats.org/drawingml/2006/main" rot="10800000">
          <a:off x="3383388" y="2547187"/>
          <a:ext cx="240695" cy="38251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0.66968</cdr:x>
      <cdr:y>0.66223</cdr:y>
    </cdr:from>
    <cdr:to>
      <cdr:x>0.70565</cdr:x>
      <cdr:y>0.75971</cdr:y>
    </cdr:to>
    <cdr:sp macro="" textlink="">
      <cdr:nvSpPr>
        <cdr:cNvPr id="3" name="Стрелка: вниз 2">
          <a:extLst xmlns:a="http://schemas.openxmlformats.org/drawingml/2006/main">
            <a:ext uri="{FF2B5EF4-FFF2-40B4-BE49-F238E27FC236}">
              <a16:creationId xmlns:a16="http://schemas.microsoft.com/office/drawing/2014/main" id="{AF96B81C-9784-4CB6-97E7-F02279A67217}"/>
            </a:ext>
          </a:extLst>
        </cdr:cNvPr>
        <cdr:cNvSpPr/>
      </cdr:nvSpPr>
      <cdr:spPr>
        <a:xfrm xmlns:a="http://schemas.openxmlformats.org/drawingml/2006/main" rot="10800000">
          <a:off x="4481018" y="2598807"/>
          <a:ext cx="240695" cy="38251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0.91</cdr:x>
      <cdr:y>0.86648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A35A181-DF88-46BD-9C1B-FC185B91F406}"/>
            </a:ext>
          </a:extLst>
        </cdr:cNvPr>
        <cdr:cNvSpPr txBox="1"/>
      </cdr:nvSpPr>
      <cdr:spPr>
        <a:xfrm xmlns:a="http://schemas.openxmlformats.org/drawingml/2006/main">
          <a:off x="4890052" y="3275164"/>
          <a:ext cx="483636" cy="504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лет</a:t>
          </a:r>
        </a:p>
      </cdr:txBody>
    </cdr:sp>
  </cdr:relSizeAnchor>
  <cdr:relSizeAnchor xmlns:cdr="http://schemas.openxmlformats.org/drawingml/2006/chartDrawing">
    <cdr:from>
      <cdr:x>0.15393</cdr:x>
      <cdr:y>0.64538</cdr:y>
    </cdr:from>
    <cdr:to>
      <cdr:x>0.19917</cdr:x>
      <cdr:y>0.71574</cdr:y>
    </cdr:to>
    <cdr:sp macro="" textlink="">
      <cdr:nvSpPr>
        <cdr:cNvPr id="3" name="Стрелка: вниз 2">
          <a:extLst xmlns:a="http://schemas.openxmlformats.org/drawingml/2006/main">
            <a:ext uri="{FF2B5EF4-FFF2-40B4-BE49-F238E27FC236}">
              <a16:creationId xmlns:a16="http://schemas.microsoft.com/office/drawing/2014/main" id="{7EA0481C-C479-4542-866C-4E00B708A2D9}"/>
            </a:ext>
          </a:extLst>
        </cdr:cNvPr>
        <cdr:cNvSpPr/>
      </cdr:nvSpPr>
      <cdr:spPr>
        <a:xfrm xmlns:a="http://schemas.openxmlformats.org/drawingml/2006/main" rot="10800000">
          <a:off x="827186" y="2439446"/>
          <a:ext cx="243101" cy="26592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0.32966</cdr:x>
      <cdr:y>0.61021</cdr:y>
    </cdr:from>
    <cdr:to>
      <cdr:x>0.3749</cdr:x>
      <cdr:y>0.68056</cdr:y>
    </cdr:to>
    <cdr:sp macro="" textlink="">
      <cdr:nvSpPr>
        <cdr:cNvPr id="5" name="Стрелка: вниз 4">
          <a:extLst xmlns:a="http://schemas.openxmlformats.org/drawingml/2006/main">
            <a:ext uri="{FF2B5EF4-FFF2-40B4-BE49-F238E27FC236}">
              <a16:creationId xmlns:a16="http://schemas.microsoft.com/office/drawing/2014/main" id="{4995045A-B0BF-48EF-8241-3FD50F30F727}"/>
            </a:ext>
          </a:extLst>
        </cdr:cNvPr>
        <cdr:cNvSpPr/>
      </cdr:nvSpPr>
      <cdr:spPr>
        <a:xfrm xmlns:a="http://schemas.openxmlformats.org/drawingml/2006/main" rot="10800000">
          <a:off x="1771495" y="2306486"/>
          <a:ext cx="243101" cy="26592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0.51966</cdr:x>
      <cdr:y>0.42965</cdr:y>
    </cdr:from>
    <cdr:to>
      <cdr:x>0.5649</cdr:x>
      <cdr:y>0.5</cdr:y>
    </cdr:to>
    <cdr:sp macro="" textlink="">
      <cdr:nvSpPr>
        <cdr:cNvPr id="6" name="Стрелка: вниз 5">
          <a:extLst xmlns:a="http://schemas.openxmlformats.org/drawingml/2006/main">
            <a:ext uri="{FF2B5EF4-FFF2-40B4-BE49-F238E27FC236}">
              <a16:creationId xmlns:a16="http://schemas.microsoft.com/office/drawing/2014/main" id="{4995045A-B0BF-48EF-8241-3FD50F30F727}"/>
            </a:ext>
          </a:extLst>
        </cdr:cNvPr>
        <cdr:cNvSpPr/>
      </cdr:nvSpPr>
      <cdr:spPr>
        <a:xfrm xmlns:a="http://schemas.openxmlformats.org/drawingml/2006/main" rot="10545991">
          <a:off x="2792477" y="1623999"/>
          <a:ext cx="243101" cy="26592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0.91534</cdr:x>
      <cdr:y>0.91952</cdr:y>
    </cdr:from>
    <cdr:to>
      <cdr:x>0.96699</cdr:x>
      <cdr:y>0.96392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CC5F84A-C64D-49D3-B1D1-14170A14B4DF}"/>
            </a:ext>
          </a:extLst>
        </cdr:cNvPr>
        <cdr:cNvSpPr txBox="1"/>
      </cdr:nvSpPr>
      <cdr:spPr>
        <a:xfrm xmlns:a="http://schemas.openxmlformats.org/drawingml/2006/main">
          <a:off x="3052970" y="3293165"/>
          <a:ext cx="172278" cy="159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0.87163</cdr:x>
      <cdr:y>0.85661</cdr:y>
    </cdr:from>
    <cdr:to>
      <cdr:x>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5E4C309-89FC-4465-9028-E69E42DB6C56}"/>
            </a:ext>
          </a:extLst>
        </cdr:cNvPr>
        <cdr:cNvSpPr txBox="1"/>
      </cdr:nvSpPr>
      <cdr:spPr>
        <a:xfrm xmlns:a="http://schemas.openxmlformats.org/drawingml/2006/main">
          <a:off x="2907196" y="3067878"/>
          <a:ext cx="428142" cy="513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</a:rPr>
            <a:t>лет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0.15659</cdr:x>
      <cdr:y>0.36094</cdr:y>
    </cdr:from>
    <cdr:to>
      <cdr:x>0.22358</cdr:x>
      <cdr:y>0.45618</cdr:y>
    </cdr:to>
    <cdr:sp macro="" textlink="">
      <cdr:nvSpPr>
        <cdr:cNvPr id="2" name="Стрелка: вниз 1">
          <a:extLst xmlns:a="http://schemas.openxmlformats.org/drawingml/2006/main">
            <a:ext uri="{FF2B5EF4-FFF2-40B4-BE49-F238E27FC236}">
              <a16:creationId xmlns:a16="http://schemas.microsoft.com/office/drawing/2014/main" id="{419ECB92-EA69-4CA2-8832-9CE18A5D1DDF}"/>
            </a:ext>
          </a:extLst>
        </cdr:cNvPr>
        <cdr:cNvSpPr/>
      </cdr:nvSpPr>
      <cdr:spPr>
        <a:xfrm xmlns:a="http://schemas.openxmlformats.org/drawingml/2006/main" rot="10800000">
          <a:off x="841443" y="1364284"/>
          <a:ext cx="360000" cy="36000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B2EEE-5644-4146-BC8F-7346CFE8825E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B96E6-7451-45D8-8ACB-C20D5C0E0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2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>
            <a:extLst>
              <a:ext uri="{FF2B5EF4-FFF2-40B4-BE49-F238E27FC236}">
                <a16:creationId xmlns:a16="http://schemas.microsoft.com/office/drawing/2014/main" id="{7F9B3A6F-555A-4F85-84A9-0BA8812829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>
            <a:extLst>
              <a:ext uri="{FF2B5EF4-FFF2-40B4-BE49-F238E27FC236}">
                <a16:creationId xmlns:a16="http://schemas.microsoft.com/office/drawing/2014/main" id="{6FFE7108-CBD2-479F-AB2D-62F3C9E4D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6564" name="Номер слайда 3">
            <a:extLst>
              <a:ext uri="{FF2B5EF4-FFF2-40B4-BE49-F238E27FC236}">
                <a16:creationId xmlns:a16="http://schemas.microsoft.com/office/drawing/2014/main" id="{90E25242-6803-4FD2-B073-1304CEE07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C4385D-2278-4C5D-B4FB-FE107C22A7A4}" type="slidenum">
              <a:rPr lang="de-DE" altLang="zh-CN" sz="1200"/>
              <a:pPr/>
              <a:t>28</a:t>
            </a:fld>
            <a:endParaRPr lang="de-DE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E9FA6B-73BE-49D4-AFA8-D0AF0C859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47" y="1629000"/>
            <a:ext cx="709970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8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30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9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64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9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8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16AA21-1863-4931-97CB-99D0A168701B}" type="datetimeFigureOut">
              <a:rPr lang="en-US" smtClean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3600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16D92A-001C-4AB1-B41A-3B8FC7F6F0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2379984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E6C1BF-EBFA-4E1A-9268-9E4A179394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96934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54438E-BF6A-4B33-B345-32B2271A5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47" y="0"/>
            <a:ext cx="709970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8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862BA5-0080-4D31-B646-B2A85E594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22740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3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862BA5-0080-4D31-B646-B2A85E594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622740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algn="ctr">
              <a:defRPr lang="en-US" dirty="0"/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CB8DE0-37F1-4C91-B9FC-2D49FF647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84592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99DC81-E16D-4205-B54F-2508AE5B4B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65" y="0"/>
            <a:ext cx="5286070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200185-F38A-4129-A0B9-00F731879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6" t="21630" r="73503" b="27206"/>
          <a:stretch/>
        </p:blipFill>
        <p:spPr>
          <a:xfrm>
            <a:off x="11133796" y="2583543"/>
            <a:ext cx="1058204" cy="35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4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1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2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93C3B8-058B-487A-9D89-BD65020C578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84592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1C4BD-0760-45A0-BA23-D88A9D40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99" y="1700955"/>
            <a:ext cx="7953917" cy="1985292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</a:rPr>
              <a:t>АТТЕНЦИОННЫЕ СВОЙСТВА И ИХ СВЯЗЬ С ЭМОЦИОНАЛЬНОЙ ВАЛЕНТНОСТЬЮ В СЕВЕРНОМ РЕГИОНЕ</a:t>
            </a:r>
            <a:endParaRPr lang="ru-RU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F543C0-07DA-4641-9642-3C1F998CB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199" y="4359964"/>
            <a:ext cx="7954433" cy="1882085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Докладчик: Лобова Вера Александровна</a:t>
            </a:r>
          </a:p>
          <a:p>
            <a:pPr algn="r"/>
            <a:r>
              <a:rPr lang="ru-RU" sz="2000" dirty="0"/>
              <a:t>Югорский государственный университет</a:t>
            </a:r>
          </a:p>
          <a:p>
            <a:pPr algn="r"/>
            <a:r>
              <a:rPr lang="ru-RU" sz="2000" dirty="0"/>
              <a:t>высшая психолого-педагогическая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370295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C46D98B-DC95-4581-A76F-A72AF6FA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Нейропсихологический подход в исследованиях 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5E978BC-7F0C-4FF6-A749-5E124A123B7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64" y="2346325"/>
            <a:ext cx="5039784" cy="3779838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3291E1-9CEB-48C0-BE64-5FEECB5FBB3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dirty="0"/>
              <a:t>Высшая психолого-педагогическая школа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CA63614-2726-4A32-99F8-48A25F8CD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9167" y="1354985"/>
            <a:ext cx="4086432" cy="588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37D3BC-B204-436E-B207-5B351C0CE775}"/>
              </a:ext>
            </a:extLst>
          </p:cNvPr>
          <p:cNvSpPr txBox="1"/>
          <p:nvPr/>
        </p:nvSpPr>
        <p:spPr>
          <a:xfrm>
            <a:off x="2231201" y="5941498"/>
            <a:ext cx="2772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Проба </a:t>
            </a:r>
            <a:r>
              <a:rPr lang="ru-RU" dirty="0" err="1"/>
              <a:t>Аматуни</a:t>
            </a:r>
            <a:r>
              <a:rPr lang="ru-RU" dirty="0"/>
              <a:t> 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374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28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81A1C8-6CAC-4F62-A9E5-CD7C777CF0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b="4444"/>
          <a:stretch>
            <a:fillRect/>
          </a:stretch>
        </p:blipFill>
        <p:spPr/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CE17A6-82BC-4EB5-BE98-EA589BC91C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7" b="12627"/>
          <a:stretch>
            <a:fillRect/>
          </a:stretch>
        </p:blipFill>
        <p:spPr/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173E51B-BC50-45B9-BBC2-B03A685D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0" dirty="0"/>
              <a:t>Показатели корректурной пробы </a:t>
            </a:r>
            <a:r>
              <a:rPr lang="ru-RU" sz="3200" b="0" dirty="0" err="1"/>
              <a:t>Аматуни</a:t>
            </a:r>
            <a:r>
              <a:rPr lang="ru-RU" sz="3200" b="0" dirty="0"/>
              <a:t> у ненцев и славян (возрастной срез, </a:t>
            </a:r>
            <a:r>
              <a:rPr lang="en-US" sz="3200" b="0" dirty="0"/>
              <a:t>n=</a:t>
            </a:r>
            <a:r>
              <a:rPr lang="ru-RU" sz="3200" b="0" dirty="0"/>
              <a:t>374)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52DBA3-FEE9-451E-A593-5D2CD63CB0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Высшая психолого-педагогическая школа</a:t>
            </a:r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138EA3C2-40A2-41A7-B2FD-39BEEA3F165E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09600" y="2346325"/>
          <a:ext cx="6691313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50B319F-D7C9-4CAC-90A5-4B1082DE109B}"/>
              </a:ext>
            </a:extLst>
          </p:cNvPr>
          <p:cNvSpPr txBox="1"/>
          <p:nvPr/>
        </p:nvSpPr>
        <p:spPr>
          <a:xfrm>
            <a:off x="215229" y="216165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3F8E8B-A4A5-4A8C-8B99-8B2E4AE2B82F}"/>
              </a:ext>
            </a:extLst>
          </p:cNvPr>
          <p:cNvSpPr txBox="1"/>
          <p:nvPr/>
        </p:nvSpPr>
        <p:spPr>
          <a:xfrm>
            <a:off x="6652591" y="3470128"/>
            <a:ext cx="400110" cy="7682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.05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CEFD59-E16B-4E7F-90E2-30804FAED450}"/>
              </a:ext>
            </a:extLst>
          </p:cNvPr>
          <p:cNvSpPr txBox="1"/>
          <p:nvPr/>
        </p:nvSpPr>
        <p:spPr>
          <a:xfrm>
            <a:off x="4310521" y="4785948"/>
            <a:ext cx="400110" cy="5976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B84DB2-1760-485D-AC72-DABCD4EA13E6}"/>
              </a:ext>
            </a:extLst>
          </p:cNvPr>
          <p:cNvSpPr txBox="1"/>
          <p:nvPr/>
        </p:nvSpPr>
        <p:spPr>
          <a:xfrm>
            <a:off x="5408151" y="4615305"/>
            <a:ext cx="400110" cy="7682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ru-RU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.001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AF96B81C-9784-4CB6-97E7-F02279A67217}"/>
              </a:ext>
            </a:extLst>
          </p:cNvPr>
          <p:cNvSpPr/>
          <p:nvPr/>
        </p:nvSpPr>
        <p:spPr>
          <a:xfrm rot="10800000">
            <a:off x="6284031" y="3849757"/>
            <a:ext cx="240695" cy="3825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3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0ED9E-E2D1-49BB-8A47-BD96B987F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0" dirty="0">
                <a:solidFill>
                  <a:schemeClr val="tx1"/>
                </a:solidFill>
              </a:rPr>
              <a:t>Показатели корректурной пробы </a:t>
            </a:r>
            <a:r>
              <a:rPr lang="ru-RU" sz="3200" b="0" dirty="0" err="1">
                <a:solidFill>
                  <a:schemeClr val="tx1"/>
                </a:solidFill>
              </a:rPr>
              <a:t>Аматуни</a:t>
            </a:r>
            <a:r>
              <a:rPr lang="ru-RU" sz="3200" b="0" dirty="0">
                <a:solidFill>
                  <a:schemeClr val="tx1"/>
                </a:solidFill>
              </a:rPr>
              <a:t>: этнический и возрастной срезы </a:t>
            </a: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3DAFE60-D52E-47D2-ADD1-C64F4AE917FC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609600" y="2346325"/>
          <a:ext cx="5373688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3AEA756D-663D-4140-AD64-6ED02378994A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08713" y="2346325"/>
          <a:ext cx="5373687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1913C4-A218-4140-B253-2B8A381F09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dirty="0"/>
              <a:t>Высшая психолого-педагогическая школа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96F6A-320B-4BFA-882A-84FF83378D4D}"/>
              </a:ext>
            </a:extLst>
          </p:cNvPr>
          <p:cNvSpPr txBox="1"/>
          <p:nvPr/>
        </p:nvSpPr>
        <p:spPr>
          <a:xfrm>
            <a:off x="225352" y="2161659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0E6741-4AD2-4177-8139-A7C1B7977854}"/>
              </a:ext>
            </a:extLst>
          </p:cNvPr>
          <p:cNvSpPr txBox="1"/>
          <p:nvPr/>
        </p:nvSpPr>
        <p:spPr>
          <a:xfrm>
            <a:off x="769091" y="1776376"/>
            <a:ext cx="137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оленеводы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5DCD61-F9BF-46D9-8879-E5508F7C6E20}"/>
              </a:ext>
            </a:extLst>
          </p:cNvPr>
          <p:cNvSpPr txBox="1"/>
          <p:nvPr/>
        </p:nvSpPr>
        <p:spPr>
          <a:xfrm>
            <a:off x="10614991" y="1792327"/>
            <a:ext cx="134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нефтяники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0DA78-580E-482C-B30A-2F4158F0ABFB}"/>
              </a:ext>
            </a:extLst>
          </p:cNvPr>
          <p:cNvSpPr txBox="1"/>
          <p:nvPr/>
        </p:nvSpPr>
        <p:spPr>
          <a:xfrm>
            <a:off x="1827972" y="4577487"/>
            <a:ext cx="369332" cy="6381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p&lt;</a:t>
            </a:r>
            <a:r>
              <a:rPr lang="ru-RU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.0</a:t>
            </a:r>
            <a:r>
              <a:rPr lang="en-US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0</a:t>
            </a:r>
            <a:r>
              <a:rPr lang="ru-RU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FAA57D-59EF-46CF-9818-5A94DA11807D}"/>
              </a:ext>
            </a:extLst>
          </p:cNvPr>
          <p:cNvSpPr txBox="1"/>
          <p:nvPr/>
        </p:nvSpPr>
        <p:spPr>
          <a:xfrm>
            <a:off x="2736575" y="4236244"/>
            <a:ext cx="369332" cy="682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p&lt;</a:t>
            </a:r>
            <a:r>
              <a:rPr lang="ru-RU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.0</a:t>
            </a:r>
            <a:r>
              <a:rPr lang="en-US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0</a:t>
            </a:r>
            <a:r>
              <a:rPr lang="ru-RU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2A641-8C66-4F85-85E1-514E78C75C13}"/>
              </a:ext>
            </a:extLst>
          </p:cNvPr>
          <p:cNvSpPr txBox="1"/>
          <p:nvPr/>
        </p:nvSpPr>
        <p:spPr>
          <a:xfrm>
            <a:off x="3645178" y="3790122"/>
            <a:ext cx="369332" cy="591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p&lt;</a:t>
            </a:r>
            <a:r>
              <a:rPr lang="ru-RU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.01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755305-7CD5-4F46-9A50-3C75C40770E4}"/>
              </a:ext>
            </a:extLst>
          </p:cNvPr>
          <p:cNvSpPr txBox="1"/>
          <p:nvPr/>
        </p:nvSpPr>
        <p:spPr>
          <a:xfrm>
            <a:off x="11147669" y="2979707"/>
            <a:ext cx="369332" cy="591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p&lt;</a:t>
            </a:r>
            <a:r>
              <a:rPr lang="ru-RU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.05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A51C07-0A04-4F6C-8A29-834D5AEA081B}"/>
              </a:ext>
            </a:extLst>
          </p:cNvPr>
          <p:cNvSpPr txBox="1"/>
          <p:nvPr/>
        </p:nvSpPr>
        <p:spPr>
          <a:xfrm>
            <a:off x="10408579" y="3570725"/>
            <a:ext cx="369332" cy="6888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p&lt;</a:t>
            </a:r>
            <a:r>
              <a:rPr lang="ru-RU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.001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7CED3C-146D-44CF-9C57-9279F2665D4D}"/>
              </a:ext>
            </a:extLst>
          </p:cNvPr>
          <p:cNvSpPr txBox="1"/>
          <p:nvPr/>
        </p:nvSpPr>
        <p:spPr>
          <a:xfrm>
            <a:off x="9215377" y="4509048"/>
            <a:ext cx="369332" cy="6888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p&lt;</a:t>
            </a:r>
            <a:r>
              <a:rPr lang="ru-RU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.01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FED3D3-C3C5-4EEB-8F0D-441997D43508}"/>
              </a:ext>
            </a:extLst>
          </p:cNvPr>
          <p:cNvSpPr txBox="1"/>
          <p:nvPr/>
        </p:nvSpPr>
        <p:spPr>
          <a:xfrm>
            <a:off x="8500300" y="4529072"/>
            <a:ext cx="369332" cy="591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p&lt;</a:t>
            </a:r>
            <a:r>
              <a:rPr lang="ru-RU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.05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B6D3A9-1D77-47CB-B700-731A21F6DEE5}"/>
              </a:ext>
            </a:extLst>
          </p:cNvPr>
          <p:cNvSpPr txBox="1"/>
          <p:nvPr/>
        </p:nvSpPr>
        <p:spPr>
          <a:xfrm>
            <a:off x="7548984" y="4577487"/>
            <a:ext cx="369332" cy="591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p&lt;</a:t>
            </a:r>
            <a:r>
              <a:rPr lang="ru-RU" sz="1200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.05</a:t>
            </a:r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628B6F65-08A6-41E0-83AD-A0CE8714D688}"/>
              </a:ext>
            </a:extLst>
          </p:cNvPr>
          <p:cNvSpPr/>
          <p:nvPr/>
        </p:nvSpPr>
        <p:spPr>
          <a:xfrm rot="10524217">
            <a:off x="10817968" y="3163160"/>
            <a:ext cx="244800" cy="266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603F9F07-3222-4D13-9F62-17932E57D66E}"/>
              </a:ext>
            </a:extLst>
          </p:cNvPr>
          <p:cNvSpPr/>
          <p:nvPr/>
        </p:nvSpPr>
        <p:spPr>
          <a:xfrm rot="10524217">
            <a:off x="9911613" y="4298276"/>
            <a:ext cx="244800" cy="266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3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EFFEC0B4-20DA-42DA-AEC6-5D7BEA69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21" y="944962"/>
            <a:ext cx="10866783" cy="827311"/>
          </a:xfrm>
        </p:spPr>
        <p:txBody>
          <a:bodyPr>
            <a:noAutofit/>
          </a:bodyPr>
          <a:lstStyle/>
          <a:p>
            <a:pPr algn="ctr"/>
            <a:r>
              <a:rPr lang="ru-RU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Показатели корректурной пробы </a:t>
            </a:r>
            <a:r>
              <a:rPr lang="ru-RU" b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Аматуни</a:t>
            </a:r>
            <a:r>
              <a:rPr lang="ru-RU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 некоренного населения Севера</a:t>
            </a:r>
            <a:endParaRPr lang="ru-RU" b="0" dirty="0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C7C43DC6-694D-4F9A-9065-69111D0AE8A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92815541"/>
              </p:ext>
            </p:extLst>
          </p:nvPr>
        </p:nvGraphicFramePr>
        <p:xfrm>
          <a:off x="609600" y="2346325"/>
          <a:ext cx="5373688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B135300F-B08D-4D7A-AAAB-0757E132994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62369849"/>
              </p:ext>
            </p:extLst>
          </p:nvPr>
        </p:nvGraphicFramePr>
        <p:xfrm>
          <a:off x="6208713" y="2346325"/>
          <a:ext cx="5373687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9F457B4-893A-43FA-A46F-549CCB99F9B0}"/>
              </a:ext>
            </a:extLst>
          </p:cNvPr>
          <p:cNvSpPr txBox="1"/>
          <p:nvPr/>
        </p:nvSpPr>
        <p:spPr>
          <a:xfrm>
            <a:off x="609600" y="1874633"/>
            <a:ext cx="115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мужчины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53209-D94E-4452-B0ED-FE3E0BA45C80}"/>
              </a:ext>
            </a:extLst>
          </p:cNvPr>
          <p:cNvSpPr txBox="1"/>
          <p:nvPr/>
        </p:nvSpPr>
        <p:spPr>
          <a:xfrm>
            <a:off x="9978887" y="192156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женщины</a:t>
            </a:r>
          </a:p>
        </p:txBody>
      </p:sp>
    </p:spTree>
    <p:extLst>
      <p:ext uri="{BB962C8B-B14F-4D97-AF65-F5344CB8AC3E}">
        <p14:creationId xmlns:p14="http://schemas.microsoft.com/office/powerpoint/2010/main" val="420237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A59C8-EC88-4855-9110-9C6341DDF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878702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Показатели корректурной пробы </a:t>
            </a:r>
            <a:r>
              <a:rPr lang="ru-RU" b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Аматуни</a:t>
            </a:r>
            <a:r>
              <a:rPr lang="ru-RU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 коренного малочисленного населения Севера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5AAC5B2-2853-4E2E-AFE3-D940BF027659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9178520"/>
              </p:ext>
            </p:extLst>
          </p:nvPr>
        </p:nvGraphicFramePr>
        <p:xfrm>
          <a:off x="609600" y="2346325"/>
          <a:ext cx="5373688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D80799D6-9507-4106-AB5A-EB38B8138E25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60349929"/>
              </p:ext>
            </p:extLst>
          </p:nvPr>
        </p:nvGraphicFramePr>
        <p:xfrm>
          <a:off x="6208713" y="2346325"/>
          <a:ext cx="5373687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97AD310-0CD8-419B-81C5-C6E1450306E6}"/>
              </a:ext>
            </a:extLst>
          </p:cNvPr>
          <p:cNvSpPr txBox="1"/>
          <p:nvPr/>
        </p:nvSpPr>
        <p:spPr>
          <a:xfrm>
            <a:off x="609599" y="1706013"/>
            <a:ext cx="116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мужчины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06330-D49F-4EDD-B22E-1051AFB748BD}"/>
              </a:ext>
            </a:extLst>
          </p:cNvPr>
          <p:cNvSpPr txBox="1"/>
          <p:nvPr/>
        </p:nvSpPr>
        <p:spPr>
          <a:xfrm>
            <a:off x="10447974" y="184150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женщины</a:t>
            </a:r>
          </a:p>
        </p:txBody>
      </p:sp>
    </p:spTree>
    <p:extLst>
      <p:ext uri="{BB962C8B-B14F-4D97-AF65-F5344CB8AC3E}">
        <p14:creationId xmlns:p14="http://schemas.microsoft.com/office/powerpoint/2010/main" val="11228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DDEE5-C3F0-4020-B103-85B2C3C2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Показатели корректурной пробы </a:t>
            </a:r>
            <a:r>
              <a:rPr lang="ru-RU" b="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Аматуни</a:t>
            </a:r>
            <a:r>
              <a:rPr lang="ru-RU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 населения </a:t>
            </a:r>
            <a:r>
              <a:rPr lang="ru-RU" b="0" dirty="0">
                <a:ea typeface="Calibri" panose="020F0502020204030204" pitchFamily="34" charset="0"/>
                <a:cs typeface="Times New Roman" panose="02020603050405020304" pitchFamily="18" charset="0"/>
              </a:rPr>
              <a:t>северного региона (этнический срез)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0227FD-84F0-4C56-9896-4E7E896769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EAA13B9-9A57-4111-A070-FA0C55349B95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77101423"/>
              </p:ext>
            </p:extLst>
          </p:nvPr>
        </p:nvGraphicFramePr>
        <p:xfrm>
          <a:off x="609600" y="2346325"/>
          <a:ext cx="5373688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4793484-BA73-42D4-8BC8-3E3490B9C7AE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6275387"/>
              </p:ext>
            </p:extLst>
          </p:nvPr>
        </p:nvGraphicFramePr>
        <p:xfrm>
          <a:off x="6208713" y="2346325"/>
          <a:ext cx="5373687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05114DC-1E1D-41F2-8DA4-3F14DFA45BDC}"/>
              </a:ext>
            </a:extLst>
          </p:cNvPr>
          <p:cNvSpPr txBox="1"/>
          <p:nvPr/>
        </p:nvSpPr>
        <p:spPr>
          <a:xfrm>
            <a:off x="516834" y="1879155"/>
            <a:ext cx="134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нефтяники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0EABA1-3B29-4486-A42A-DBB0BB370842}"/>
              </a:ext>
            </a:extLst>
          </p:cNvPr>
          <p:cNvSpPr txBox="1"/>
          <p:nvPr/>
        </p:nvSpPr>
        <p:spPr>
          <a:xfrm>
            <a:off x="9806610" y="1986727"/>
            <a:ext cx="137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оленеводы</a:t>
            </a:r>
          </a:p>
        </p:txBody>
      </p:sp>
    </p:spTree>
    <p:extLst>
      <p:ext uri="{BB962C8B-B14F-4D97-AF65-F5344CB8AC3E}">
        <p14:creationId xmlns:p14="http://schemas.microsoft.com/office/powerpoint/2010/main" val="3525488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A45F548-26BA-4FF4-A0A0-EE8A0E55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6" y="869048"/>
            <a:ext cx="10972800" cy="827311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0" dirty="0">
                <a:solidFill>
                  <a:schemeClr val="tx1"/>
                </a:solidFill>
              </a:rPr>
              <a:t>Показатели корректурной пробы </a:t>
            </a:r>
            <a:r>
              <a:rPr lang="ru-RU" altLang="ru-RU" sz="2800" b="0" dirty="0" err="1">
                <a:solidFill>
                  <a:schemeClr val="tx1"/>
                </a:solidFill>
              </a:rPr>
              <a:t>Аматуни</a:t>
            </a:r>
            <a:r>
              <a:rPr lang="ru-RU" altLang="ru-RU" sz="2800" b="0" dirty="0">
                <a:solidFill>
                  <a:schemeClr val="tx1"/>
                </a:solidFill>
              </a:rPr>
              <a:t> с учетом северного стажа</a:t>
            </a:r>
            <a:endParaRPr lang="ru-RU" sz="2800" b="0" dirty="0">
              <a:solidFill>
                <a:schemeClr val="tx1"/>
              </a:solidFill>
            </a:endParaRP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B0410FF1-1CFF-4DA8-BF7A-067311AA32C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3650640"/>
              </p:ext>
            </p:extLst>
          </p:nvPr>
        </p:nvGraphicFramePr>
        <p:xfrm>
          <a:off x="1828800" y="1819168"/>
          <a:ext cx="4059238" cy="4048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Объект 8">
            <a:extLst>
              <a:ext uri="{FF2B5EF4-FFF2-40B4-BE49-F238E27FC236}">
                <a16:creationId xmlns:a16="http://schemas.microsoft.com/office/drawing/2014/main" id="{7F8C3C8D-C3C3-4D5A-8226-295984DBFD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altLang="ru-RU" dirty="0">
                <a:solidFill>
                  <a:schemeClr val="accent1"/>
                </a:solidFill>
              </a:rPr>
              <a:t>При «малом» северном стаже отмечено мягкое когнитивное снижение по возрастным десятилетиям.</a:t>
            </a:r>
          </a:p>
          <a:p>
            <a:pPr marL="0" indent="0">
              <a:buNone/>
            </a:pPr>
            <a:endParaRPr lang="ru-RU" altLang="ru-RU" dirty="0">
              <a:solidFill>
                <a:schemeClr val="accent1"/>
              </a:solidFill>
            </a:endParaRPr>
          </a:p>
          <a:p>
            <a:r>
              <a:rPr lang="ru-RU" altLang="ru-RU" dirty="0">
                <a:solidFill>
                  <a:schemeClr val="accent1"/>
                </a:solidFill>
              </a:rPr>
              <a:t>При «большом» северном стаже установлено резкое ухудшение когнитивного функционирования в старших возрастных группах.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21B799-D459-471A-8FE5-3A5730DA59A4}"/>
              </a:ext>
            </a:extLst>
          </p:cNvPr>
          <p:cNvSpPr txBox="1"/>
          <p:nvPr/>
        </p:nvSpPr>
        <p:spPr>
          <a:xfrm rot="18551745">
            <a:off x="3064299" y="4317905"/>
            <a:ext cx="768626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p&lt;0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r>
              <a:rPr lang="en-US" sz="1400" dirty="0">
                <a:solidFill>
                  <a:schemeClr val="bg1"/>
                </a:solidFill>
              </a:rPr>
              <a:t>01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E5C71B-0B55-4634-B55E-5522806FBA0C}"/>
              </a:ext>
            </a:extLst>
          </p:cNvPr>
          <p:cNvSpPr txBox="1"/>
          <p:nvPr/>
        </p:nvSpPr>
        <p:spPr>
          <a:xfrm rot="17708550">
            <a:off x="4721973" y="3275110"/>
            <a:ext cx="914400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p&lt;0</a:t>
            </a:r>
            <a:r>
              <a:rPr lang="ru-RU" sz="1400" dirty="0">
                <a:solidFill>
                  <a:schemeClr val="bg1"/>
                </a:solidFill>
              </a:rPr>
              <a:t>,</a:t>
            </a:r>
            <a:r>
              <a:rPr lang="en-US" sz="1400" dirty="0">
                <a:solidFill>
                  <a:schemeClr val="bg1"/>
                </a:solidFill>
              </a:rPr>
              <a:t>001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0EF72F-26BD-4D81-88E5-8CEF80FA71B1}"/>
              </a:ext>
            </a:extLst>
          </p:cNvPr>
          <p:cNvSpPr txBox="1"/>
          <p:nvPr/>
        </p:nvSpPr>
        <p:spPr>
          <a:xfrm>
            <a:off x="808383" y="5990211"/>
            <a:ext cx="10774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Использованы нейропсихологические методы</a:t>
            </a:r>
          </a:p>
          <a:p>
            <a:pPr algn="ctr"/>
            <a:r>
              <a:rPr lang="ru-RU" dirty="0"/>
              <a:t>(проба </a:t>
            </a:r>
            <a:r>
              <a:rPr lang="ru-RU" dirty="0" err="1"/>
              <a:t>Аматуни</a:t>
            </a:r>
            <a:r>
              <a:rPr lang="ru-RU" dirty="0"/>
              <a:t>, В.Н. </a:t>
            </a:r>
            <a:r>
              <a:rPr lang="ru-RU" dirty="0" err="1"/>
              <a:t>Аматуни</a:t>
            </a:r>
            <a:r>
              <a:rPr lang="ru-RU" dirty="0"/>
              <a:t>, 1969; Л.И. </a:t>
            </a:r>
            <a:r>
              <a:rPr lang="ru-RU" dirty="0" err="1"/>
              <a:t>Вассерман</a:t>
            </a:r>
            <a:r>
              <a:rPr lang="ru-RU" dirty="0"/>
              <a:t>, 1997)</a:t>
            </a: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C9C32B-86EE-4626-9C77-5DE59A460B2F}"/>
              </a:ext>
            </a:extLst>
          </p:cNvPr>
          <p:cNvSpPr txBox="1"/>
          <p:nvPr/>
        </p:nvSpPr>
        <p:spPr>
          <a:xfrm>
            <a:off x="2552700" y="2451653"/>
            <a:ext cx="533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</a:t>
            </a:r>
            <a:r>
              <a:rPr lang="ru-RU" sz="1200" dirty="0">
                <a:solidFill>
                  <a:schemeClr val="bg1"/>
                </a:solidFill>
              </a:rPr>
              <a:t>,сек</a:t>
            </a:r>
          </a:p>
        </p:txBody>
      </p:sp>
    </p:spTree>
    <p:extLst>
      <p:ext uri="{BB962C8B-B14F-4D97-AF65-F5344CB8AC3E}">
        <p14:creationId xmlns:p14="http://schemas.microsoft.com/office/powerpoint/2010/main" val="163599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7">
            <a:extLst>
              <a:ext uri="{FF2B5EF4-FFF2-40B4-BE49-F238E27FC236}">
                <a16:creationId xmlns:a16="http://schemas.microsoft.com/office/drawing/2014/main" id="{769D2FBE-8B11-4C6B-A0C9-4C4CD81E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4" y="-21536"/>
            <a:ext cx="10402956" cy="1190625"/>
          </a:xfrm>
        </p:spPr>
        <p:txBody>
          <a:bodyPr>
            <a:normAutofit/>
          </a:bodyPr>
          <a:lstStyle/>
          <a:p>
            <a:r>
              <a:rPr lang="ru-RU" altLang="ru-RU" sz="2800" b="0" dirty="0">
                <a:solidFill>
                  <a:schemeClr val="bg1"/>
                </a:solidFill>
              </a:rPr>
              <a:t>Истощаемость высших психических функций на Севере (%)</a:t>
            </a:r>
          </a:p>
        </p:txBody>
      </p:sp>
      <p:pic>
        <p:nvPicPr>
          <p:cNvPr id="40963" name="Picture 2" descr="C:\Users\v_lobova\Desktop\1 СЕВЕР 2008\поселковый ненец.JPG">
            <a:extLst>
              <a:ext uri="{FF2B5EF4-FFF2-40B4-BE49-F238E27FC236}">
                <a16:creationId xmlns:a16="http://schemas.microsoft.com/office/drawing/2014/main" id="{66670309-339C-4CFE-8499-F4BEF5A01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948" y="2569474"/>
            <a:ext cx="2497137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4" name="Диаграмма 10">
            <a:extLst>
              <a:ext uri="{FF2B5EF4-FFF2-40B4-BE49-F238E27FC236}">
                <a16:creationId xmlns:a16="http://schemas.microsoft.com/office/drawing/2014/main" id="{57EA973D-4BE2-4FE5-89F2-CFC79582B9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948281"/>
              </p:ext>
            </p:extLst>
          </p:nvPr>
        </p:nvGraphicFramePr>
        <p:xfrm>
          <a:off x="1188694" y="1640993"/>
          <a:ext cx="5510213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511262" imgH="4724809" progId="Excel.Chart.8">
                  <p:embed/>
                </p:oleObj>
              </mc:Choice>
              <mc:Fallback>
                <p:oleObj r:id="rId3" imgW="5511262" imgH="4724809" progId="Excel.Chart.8">
                  <p:embed/>
                  <p:pic>
                    <p:nvPicPr>
                      <p:cNvPr id="40964" name="Диаграмма 10">
                        <a:extLst>
                          <a:ext uri="{FF2B5EF4-FFF2-40B4-BE49-F238E27FC236}">
                            <a16:creationId xmlns:a16="http://schemas.microsoft.com/office/drawing/2014/main" id="{57EA973D-4BE2-4FE5-89F2-CFC79582B9C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694" y="1640993"/>
                        <a:ext cx="5510213" cy="472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4EA7548-89D6-4D21-A377-DAF21B4A5D37}"/>
              </a:ext>
            </a:extLst>
          </p:cNvPr>
          <p:cNvSpPr txBox="1"/>
          <p:nvPr/>
        </p:nvSpPr>
        <p:spPr>
          <a:xfrm>
            <a:off x="1079474" y="1271661"/>
            <a:ext cx="503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Коренное малочисленное население Севера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AE591DA1-D05A-4FB6-BDAD-4D3C38C1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765" y="75975"/>
            <a:ext cx="10972800" cy="827311"/>
          </a:xfrm>
        </p:spPr>
        <p:txBody>
          <a:bodyPr>
            <a:normAutofit fontScale="90000"/>
          </a:bodyPr>
          <a:lstStyle/>
          <a:p>
            <a:r>
              <a:rPr lang="ru-RU" altLang="ru-RU" sz="3200" b="0" dirty="0">
                <a:solidFill>
                  <a:schemeClr val="bg1"/>
                </a:solidFill>
              </a:rPr>
              <a:t>Истощаемость высших психических функций на Севере (%)</a:t>
            </a:r>
            <a:endParaRPr lang="ru-RU" altLang="ru-RU" dirty="0"/>
          </a:p>
        </p:txBody>
      </p:sp>
      <p:sp>
        <p:nvSpPr>
          <p:cNvPr id="41987" name="TextBox 2">
            <a:extLst>
              <a:ext uri="{FF2B5EF4-FFF2-40B4-BE49-F238E27FC236}">
                <a16:creationId xmlns:a16="http://schemas.microsoft.com/office/drawing/2014/main" id="{1A1DFC9D-FE61-43AF-A7EE-7382EF3D5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9" y="2892425"/>
            <a:ext cx="18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41988" name="Picture 2" descr="C:\Users\v_lobova\Desktop\1 СЕВЕР 2008\Рыбалка протягивание шнура.JPG">
            <a:extLst>
              <a:ext uri="{FF2B5EF4-FFF2-40B4-BE49-F238E27FC236}">
                <a16:creationId xmlns:a16="http://schemas.microsoft.com/office/drawing/2014/main" id="{D050F760-8829-4F6C-BA21-CA78718D8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78" y="815008"/>
            <a:ext cx="8057322" cy="604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89" name="Диаграмма 3">
            <a:extLst>
              <a:ext uri="{FF2B5EF4-FFF2-40B4-BE49-F238E27FC236}">
                <a16:creationId xmlns:a16="http://schemas.microsoft.com/office/drawing/2014/main" id="{6BFFBE44-7E0D-48CA-9975-B7AECAE225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577313"/>
              </p:ext>
            </p:extLst>
          </p:nvPr>
        </p:nvGraphicFramePr>
        <p:xfrm>
          <a:off x="2997200" y="1104901"/>
          <a:ext cx="6197600" cy="484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194073" imgH="4852837" progId="Excel.Chart.8">
                  <p:embed/>
                </p:oleObj>
              </mc:Choice>
              <mc:Fallback>
                <p:oleObj r:id="rId3" imgW="6194073" imgH="4852837" progId="Excel.Chart.8">
                  <p:embed/>
                  <p:pic>
                    <p:nvPicPr>
                      <p:cNvPr id="41989" name="Диаграмма 3">
                        <a:extLst>
                          <a:ext uri="{FF2B5EF4-FFF2-40B4-BE49-F238E27FC236}">
                            <a16:creationId xmlns:a16="http://schemas.microsoft.com/office/drawing/2014/main" id="{6BFFBE44-7E0D-48CA-9975-B7AECAE225C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1104901"/>
                        <a:ext cx="6197600" cy="484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3E16E2B-A534-4A23-815C-922ECD0C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25693"/>
            <a:ext cx="10972800" cy="827311"/>
          </a:xfrm>
        </p:spPr>
        <p:txBody>
          <a:bodyPr>
            <a:noAutofit/>
          </a:bodyPr>
          <a:lstStyle/>
          <a:p>
            <a:pPr algn="ctr"/>
            <a:r>
              <a:rPr lang="ru-RU" b="0" dirty="0">
                <a:effectLst/>
                <a:ea typeface="Calibri" panose="020F0502020204030204" pitchFamily="34" charset="0"/>
              </a:rPr>
              <a:t>Частота встречаемости</a:t>
            </a:r>
            <a:r>
              <a:rPr lang="en-US" b="0" dirty="0">
                <a:effectLst/>
                <a:ea typeface="Calibri" panose="020F0502020204030204" pitchFamily="34" charset="0"/>
              </a:rPr>
              <a:t> </a:t>
            </a:r>
            <a:r>
              <a:rPr lang="ru-RU" b="0" dirty="0">
                <a:effectLst/>
                <a:ea typeface="Calibri" panose="020F0502020204030204" pitchFamily="34" charset="0"/>
              </a:rPr>
              <a:t>профилей асимметрии внимания у пришлого населения (%)</a:t>
            </a:r>
            <a:endParaRPr lang="ru-RU" b="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18611A6-D445-44BC-93F8-719A96FDAE63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609600" y="2346325"/>
          <a:ext cx="5373688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9DCDFD-C97F-415D-8C25-D230C3E49787}"/>
              </a:ext>
            </a:extLst>
          </p:cNvPr>
          <p:cNvSpPr txBox="1"/>
          <p:nvPr/>
        </p:nvSpPr>
        <p:spPr>
          <a:xfrm>
            <a:off x="0" y="6126163"/>
            <a:ext cx="12085983" cy="337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Возрастные группы обозначены Х1 – 16-19 лет,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Х2 – 20-29 лет,  Х3 – 30-39 лет, Х4 - 40-49 лет, Х5 – 50-59 лет, Х6 - 16-59 лет</a:t>
            </a:r>
            <a:endParaRPr lang="ru-RU" sz="1600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490BDAA-7BC0-4385-892E-4445A1CF8333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08713" y="2346325"/>
          <a:ext cx="5373687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8B5C4BA-1065-449E-94BA-04A8B6491B55}"/>
              </a:ext>
            </a:extLst>
          </p:cNvPr>
          <p:cNvSpPr txBox="1"/>
          <p:nvPr/>
        </p:nvSpPr>
        <p:spPr>
          <a:xfrm>
            <a:off x="609600" y="1778525"/>
            <a:ext cx="1372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оленеводы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5D7BEB-233D-4094-B7DA-7932FD9EF015}"/>
              </a:ext>
            </a:extLst>
          </p:cNvPr>
          <p:cNvSpPr txBox="1"/>
          <p:nvPr/>
        </p:nvSpPr>
        <p:spPr>
          <a:xfrm>
            <a:off x="10126325" y="1823874"/>
            <a:ext cx="134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нефтяники</a:t>
            </a:r>
          </a:p>
        </p:txBody>
      </p:sp>
    </p:spTree>
    <p:extLst>
      <p:ext uri="{BB962C8B-B14F-4D97-AF65-F5344CB8AC3E}">
        <p14:creationId xmlns:p14="http://schemas.microsoft.com/office/powerpoint/2010/main" val="297559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8F564756-24D4-437C-B0B8-915D80C58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1472804"/>
            <a:ext cx="4447787" cy="823912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Характеристика выборки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A01FAE2-7E85-47D1-96BD-7DE9783D6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1" y="2546747"/>
            <a:ext cx="4447785" cy="33206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Всего обследовано 671 чел.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в том числе, </a:t>
            </a: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коренное малочисленное население – 219 чел.</a:t>
            </a: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некоренное население – 452 чел.,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</a:rPr>
              <a:t>из них вахтовых работников – 126 чел.</a:t>
            </a:r>
          </a:p>
          <a:p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2F30D6A-AA84-4E74-84C9-F097B3307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3" y="1472804"/>
            <a:ext cx="4447787" cy="823912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Методы исследования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01EF6DC0-9F71-4940-8A1E-3F0FF791A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3" y="2546748"/>
            <a:ext cx="4447787" cy="3320655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Проба </a:t>
            </a:r>
            <a:r>
              <a:rPr lang="ru-RU" sz="2400" dirty="0" err="1">
                <a:solidFill>
                  <a:schemeClr val="accent1"/>
                </a:solidFill>
              </a:rPr>
              <a:t>Аматуни</a:t>
            </a:r>
            <a:r>
              <a:rPr lang="ru-RU" sz="2400" dirty="0">
                <a:solidFill>
                  <a:schemeClr val="accent1"/>
                </a:solidFill>
              </a:rPr>
              <a:t> (В.Н. </a:t>
            </a:r>
            <a:r>
              <a:rPr lang="ru-RU" sz="2400" dirty="0" err="1">
                <a:solidFill>
                  <a:schemeClr val="accent1"/>
                </a:solidFill>
              </a:rPr>
              <a:t>Аматуни</a:t>
            </a:r>
            <a:r>
              <a:rPr lang="ru-RU" sz="2400" dirty="0">
                <a:solidFill>
                  <a:schemeClr val="accent1"/>
                </a:solidFill>
              </a:rPr>
              <a:t>, 1969; Л.И. Вассерман, 1997).</a:t>
            </a:r>
          </a:p>
          <a:p>
            <a:r>
              <a:rPr lang="ru-RU" sz="2400" dirty="0">
                <a:solidFill>
                  <a:schemeClr val="accent1"/>
                </a:solidFill>
              </a:rPr>
              <a:t> Таблицы </a:t>
            </a:r>
            <a:r>
              <a:rPr lang="ru-RU" sz="2400" dirty="0" err="1">
                <a:solidFill>
                  <a:schemeClr val="accent1"/>
                </a:solidFill>
              </a:rPr>
              <a:t>Шульте-Горбова</a:t>
            </a:r>
            <a:r>
              <a:rPr lang="ru-RU" sz="2400" dirty="0">
                <a:solidFill>
                  <a:schemeClr val="accent1"/>
                </a:solidFill>
              </a:rPr>
              <a:t> (</a:t>
            </a:r>
            <a:r>
              <a:rPr lang="en-US" b="0" dirty="0">
                <a:solidFill>
                  <a:schemeClr val="accent1"/>
                </a:solidFill>
                <a:effectLst/>
              </a:rPr>
              <a:t>W</a:t>
            </a:r>
            <a:r>
              <a:rPr lang="ru-RU" b="0" dirty="0">
                <a:solidFill>
                  <a:schemeClr val="accent1"/>
                </a:solidFill>
                <a:effectLst/>
              </a:rPr>
              <a:t>.</a:t>
            </a:r>
            <a:r>
              <a:rPr lang="en-US" b="0" dirty="0">
                <a:solidFill>
                  <a:schemeClr val="accent1"/>
                </a:solidFill>
                <a:effectLst/>
              </a:rPr>
              <a:t> Schulte</a:t>
            </a:r>
            <a:r>
              <a:rPr lang="ru-RU" b="0" dirty="0">
                <a:solidFill>
                  <a:schemeClr val="accent1"/>
                </a:solidFill>
                <a:effectLst/>
              </a:rPr>
              <a:t>, 1953; Ф.Д. Горбов, 1969)</a:t>
            </a:r>
            <a:r>
              <a:rPr lang="ru-RU" sz="2400" dirty="0">
                <a:solidFill>
                  <a:schemeClr val="accent1"/>
                </a:solidFill>
              </a:rPr>
              <a:t>.</a:t>
            </a:r>
          </a:p>
          <a:p>
            <a:r>
              <a:rPr lang="ru-RU" sz="2400" dirty="0">
                <a:solidFill>
                  <a:schemeClr val="accent1"/>
                </a:solidFill>
              </a:rPr>
              <a:t>Счет по </a:t>
            </a:r>
            <a:r>
              <a:rPr lang="ru-RU" sz="2400" dirty="0" err="1">
                <a:solidFill>
                  <a:schemeClr val="accent1"/>
                </a:solidFill>
              </a:rPr>
              <a:t>Крепелину</a:t>
            </a:r>
            <a:r>
              <a:rPr lang="ru-RU" sz="2400" dirty="0">
                <a:solidFill>
                  <a:schemeClr val="accent1"/>
                </a:solidFill>
              </a:rPr>
              <a:t> (</a:t>
            </a:r>
            <a:r>
              <a:rPr lang="en-US" b="0" dirty="0">
                <a:solidFill>
                  <a:schemeClr val="accent1"/>
                </a:solidFill>
                <a:effectLst/>
              </a:rPr>
              <a:t>E</a:t>
            </a:r>
            <a:r>
              <a:rPr lang="ru-RU" b="0" dirty="0">
                <a:solidFill>
                  <a:schemeClr val="accent1"/>
                </a:solidFill>
                <a:effectLst/>
              </a:rPr>
              <a:t>.</a:t>
            </a:r>
            <a:r>
              <a:rPr lang="en-US" b="0" dirty="0">
                <a:solidFill>
                  <a:schemeClr val="accent1"/>
                </a:solidFill>
                <a:effectLst/>
              </a:rPr>
              <a:t> Kraepelin</a:t>
            </a:r>
            <a:r>
              <a:rPr lang="ru-RU" b="0" dirty="0">
                <a:solidFill>
                  <a:schemeClr val="accent1"/>
                </a:solidFill>
                <a:effectLst/>
              </a:rPr>
              <a:t>,</a:t>
            </a:r>
            <a:r>
              <a:rPr lang="en-US" b="0" dirty="0">
                <a:solidFill>
                  <a:schemeClr val="accent1"/>
                </a:solidFill>
                <a:effectLst/>
              </a:rPr>
              <a:t> </a:t>
            </a:r>
            <a:r>
              <a:rPr lang="ru-RU" sz="2400" dirty="0">
                <a:solidFill>
                  <a:schemeClr val="accent1"/>
                </a:solidFill>
              </a:rPr>
              <a:t>1895).</a:t>
            </a:r>
          </a:p>
          <a:p>
            <a:r>
              <a:rPr lang="ru-RU" dirty="0">
                <a:solidFill>
                  <a:schemeClr val="accent1"/>
                </a:solidFill>
              </a:rPr>
              <a:t>Краткая шкала оценки психического статуса </a:t>
            </a:r>
            <a:r>
              <a:rPr lang="ru-RU" b="0" dirty="0">
                <a:solidFill>
                  <a:schemeClr val="accent1"/>
                </a:solidFill>
              </a:rPr>
              <a:t>(</a:t>
            </a:r>
            <a:r>
              <a:rPr lang="en-US" dirty="0">
                <a:solidFill>
                  <a:schemeClr val="accent1"/>
                </a:solidFill>
                <a:effectLst/>
              </a:rPr>
              <a:t>Mini-mental State Examination</a:t>
            </a:r>
            <a:r>
              <a:rPr lang="ru-RU" dirty="0">
                <a:solidFill>
                  <a:schemeClr val="accent1"/>
                </a:solidFill>
                <a:effectLst/>
              </a:rPr>
              <a:t>-</a:t>
            </a:r>
            <a:r>
              <a:rPr lang="ru-RU" dirty="0">
                <a:solidFill>
                  <a:schemeClr val="accent1"/>
                </a:solidFill>
              </a:rPr>
              <a:t>MMSE</a:t>
            </a:r>
            <a:r>
              <a:rPr lang="ru-RU" b="0" dirty="0">
                <a:solidFill>
                  <a:schemeClr val="accent1"/>
                </a:solidFill>
                <a:effectLst/>
              </a:rPr>
              <a:t>, </a:t>
            </a:r>
            <a:r>
              <a:rPr lang="en-US" b="0" dirty="0">
                <a:solidFill>
                  <a:schemeClr val="accent1"/>
                </a:solidFill>
                <a:effectLst/>
              </a:rPr>
              <a:t>M. F. </a:t>
            </a:r>
            <a:r>
              <a:rPr lang="en-US" b="0" dirty="0" err="1">
                <a:solidFill>
                  <a:schemeClr val="accent1"/>
                </a:solidFill>
                <a:effectLst/>
              </a:rPr>
              <a:t>Folstein</a:t>
            </a:r>
            <a:r>
              <a:rPr lang="ru-RU" b="0" dirty="0">
                <a:solidFill>
                  <a:schemeClr val="accent1"/>
                </a:solidFill>
                <a:effectLst/>
              </a:rPr>
              <a:t>, </a:t>
            </a:r>
            <a:r>
              <a:rPr lang="en-US" b="0" dirty="0">
                <a:solidFill>
                  <a:schemeClr val="accent1"/>
                </a:solidFill>
                <a:effectLst/>
              </a:rPr>
              <a:t>S. E</a:t>
            </a:r>
            <a:r>
              <a:rPr lang="ru-RU" b="0" dirty="0">
                <a:solidFill>
                  <a:schemeClr val="accent1"/>
                </a:solidFill>
                <a:effectLst/>
              </a:rPr>
              <a:t>.</a:t>
            </a:r>
            <a:r>
              <a:rPr lang="en-US" b="0" dirty="0">
                <a:solidFill>
                  <a:schemeClr val="accent1"/>
                </a:solidFill>
                <a:effectLst/>
              </a:rPr>
              <a:t> </a:t>
            </a:r>
            <a:r>
              <a:rPr lang="en-US" b="0" dirty="0" err="1">
                <a:solidFill>
                  <a:schemeClr val="accent1"/>
                </a:solidFill>
                <a:effectLst/>
              </a:rPr>
              <a:t>Folstein</a:t>
            </a:r>
            <a:r>
              <a:rPr lang="en-US" b="0" dirty="0">
                <a:solidFill>
                  <a:schemeClr val="accent1"/>
                </a:solidFill>
                <a:effectLst/>
              </a:rPr>
              <a:t>, P. R. McHugh</a:t>
            </a:r>
            <a:r>
              <a:rPr lang="ru-RU" b="0" dirty="0">
                <a:solidFill>
                  <a:schemeClr val="accent1"/>
                </a:solidFill>
                <a:effectLst/>
              </a:rPr>
              <a:t>, 1975).</a:t>
            </a:r>
            <a:endParaRPr lang="ru-RU" sz="2400" dirty="0">
              <a:solidFill>
                <a:schemeClr val="accent1"/>
              </a:solidFill>
            </a:endParaRPr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173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463C3-411D-4F35-96A9-1D576CA2D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ДЕПРЕССИИ У ОЛЕНЕВОДОВ И НЕФТЯНИКОВ (</a:t>
            </a:r>
            <a:r>
              <a:rPr lang="en-US" alt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SDS</a:t>
            </a:r>
            <a:r>
              <a:rPr lang="ru-RU" alt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ru-RU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ус.ед</a:t>
            </a:r>
            <a:r>
              <a:rPr lang="ru-RU" alt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n=797</a:t>
            </a:r>
            <a:r>
              <a:rPr 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FBB6891-6E37-49C5-8A86-38C92FE8B7F8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609600" y="2346325"/>
          <a:ext cx="5373688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5E6944F-7544-49A0-8660-E48CCBFEADE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64" y="2346325"/>
            <a:ext cx="5039784" cy="3779838"/>
          </a:xfr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ACD75-27FF-4AF2-8540-A556A0EA04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dirty="0"/>
              <a:t>Высшая психолого-педагогическая школа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85BE9-4F0A-42CC-B8F9-1F92D732BE22}"/>
              </a:ext>
            </a:extLst>
          </p:cNvPr>
          <p:cNvSpPr txBox="1"/>
          <p:nvPr/>
        </p:nvSpPr>
        <p:spPr>
          <a:xfrm>
            <a:off x="1603513" y="41214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F199D-E009-41B7-8F1B-818462D2A2FA}"/>
              </a:ext>
            </a:extLst>
          </p:cNvPr>
          <p:cNvSpPr txBox="1"/>
          <p:nvPr/>
        </p:nvSpPr>
        <p:spPr>
          <a:xfrm>
            <a:off x="1403458" y="3695348"/>
            <a:ext cx="400110" cy="8521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C00000"/>
                </a:solidFill>
              </a:rPr>
              <a:t>p </a:t>
            </a:r>
            <a:r>
              <a:rPr lang="ru-RU" sz="1400" b="1" dirty="0">
                <a:solidFill>
                  <a:srgbClr val="C00000"/>
                </a:solidFill>
              </a:rPr>
              <a:t>=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.</a:t>
            </a:r>
            <a:r>
              <a:rPr lang="en-US" sz="1400" b="1" dirty="0">
                <a:solidFill>
                  <a:srgbClr val="C00000"/>
                </a:solidFill>
              </a:rPr>
              <a:t>00</a:t>
            </a:r>
            <a:r>
              <a:rPr lang="ru-RU" sz="1400" b="1" dirty="0">
                <a:solidFill>
                  <a:srgbClr val="C00000"/>
                </a:solidFill>
              </a:rPr>
              <a:t>0</a:t>
            </a:r>
            <a:r>
              <a:rPr lang="en-US" sz="1400" b="1" dirty="0">
                <a:solidFill>
                  <a:srgbClr val="C00000"/>
                </a:solidFill>
              </a:rPr>
              <a:t>1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C45E88-71E3-428F-8D01-1FB0FC2D8B89}"/>
              </a:ext>
            </a:extLst>
          </p:cNvPr>
          <p:cNvSpPr txBox="1"/>
          <p:nvPr/>
        </p:nvSpPr>
        <p:spPr>
          <a:xfrm>
            <a:off x="2397371" y="3772847"/>
            <a:ext cx="400110" cy="7527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C00000"/>
                </a:solidFill>
              </a:rPr>
              <a:t>p </a:t>
            </a:r>
            <a:r>
              <a:rPr lang="ru-RU" sz="1400" b="1" dirty="0">
                <a:solidFill>
                  <a:srgbClr val="C00000"/>
                </a:solidFill>
              </a:rPr>
              <a:t>=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.</a:t>
            </a:r>
            <a:r>
              <a:rPr lang="en-US" sz="1400" b="1" dirty="0">
                <a:solidFill>
                  <a:srgbClr val="C00000"/>
                </a:solidFill>
              </a:rPr>
              <a:t>00</a:t>
            </a:r>
            <a:r>
              <a:rPr lang="ru-RU" sz="1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D0EC8F-1688-42C4-BD66-3FB433CAB5ED}"/>
              </a:ext>
            </a:extLst>
          </p:cNvPr>
          <p:cNvSpPr txBox="1"/>
          <p:nvPr/>
        </p:nvSpPr>
        <p:spPr>
          <a:xfrm>
            <a:off x="3293263" y="3794734"/>
            <a:ext cx="400110" cy="7527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C00000"/>
                </a:solidFill>
              </a:rPr>
              <a:t>p </a:t>
            </a:r>
            <a:r>
              <a:rPr lang="ru-RU" sz="1400" b="1" dirty="0">
                <a:solidFill>
                  <a:srgbClr val="C00000"/>
                </a:solidFill>
              </a:rPr>
              <a:t>=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>
                <a:solidFill>
                  <a:srgbClr val="C00000"/>
                </a:solidFill>
              </a:rPr>
              <a:t>.</a:t>
            </a:r>
            <a:r>
              <a:rPr lang="en-US" sz="1400" b="1" dirty="0">
                <a:solidFill>
                  <a:srgbClr val="C00000"/>
                </a:solidFill>
              </a:rPr>
              <a:t>01</a:t>
            </a:r>
            <a:r>
              <a:rPr lang="ru-RU" sz="1400" b="1" dirty="0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58570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CF0F2-CF95-4889-A658-2992ABF1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депрессии: этнический срез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26F8BD2-373B-4851-ABE4-E44C64BD5C1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6" y="2186651"/>
            <a:ext cx="5387104" cy="4309683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6CA5ABD-236C-460A-BE31-1AA90467531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55" y="2246902"/>
            <a:ext cx="5311789" cy="4249432"/>
          </a:xfr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30B501-3B01-46D9-84D6-A96DDCE158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dirty="0"/>
              <a:t>Высшая психолого-педагогическая школа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42558-73EF-4B6B-81A1-E755D15BA2EA}"/>
              </a:ext>
            </a:extLst>
          </p:cNvPr>
          <p:cNvSpPr txBox="1"/>
          <p:nvPr/>
        </p:nvSpPr>
        <p:spPr>
          <a:xfrm>
            <a:off x="9917044" y="2286718"/>
            <a:ext cx="18712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800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нефтяники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FC910C5-156C-43D1-B30D-C0D6659B494F}"/>
              </a:ext>
            </a:extLst>
          </p:cNvPr>
          <p:cNvGraphicFramePr/>
          <p:nvPr/>
        </p:nvGraphicFramePr>
        <p:xfrm>
          <a:off x="1219201" y="2186650"/>
          <a:ext cx="4293704" cy="430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E36A65-1F73-491D-8419-4D2E2DF92439}"/>
              </a:ext>
            </a:extLst>
          </p:cNvPr>
          <p:cNvSpPr txBox="1"/>
          <p:nvPr/>
        </p:nvSpPr>
        <p:spPr>
          <a:xfrm>
            <a:off x="748149" y="2202012"/>
            <a:ext cx="13726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оленеводы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7389825-B764-4802-B694-391E4D2A5FAE}"/>
              </a:ext>
            </a:extLst>
          </p:cNvPr>
          <p:cNvGraphicFramePr/>
          <p:nvPr/>
        </p:nvGraphicFramePr>
        <p:xfrm>
          <a:off x="6643862" y="2246902"/>
          <a:ext cx="4811676" cy="4200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041768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49F04-0438-4373-A612-02340848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ДЕПРЕССИЯ У МУЖЧИН С УЧЕТОМ СЕЗОННОГО ФАКТОРА (</a:t>
            </a:r>
            <a:r>
              <a:rPr lang="en-US" b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SDS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ус.ед</a:t>
            </a:r>
            <a:r>
              <a:rPr lang="ru-RU" b="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86C35357-D781-4E8D-987B-52BAB353533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44" y="2407444"/>
            <a:ext cx="4572000" cy="3657600"/>
          </a:xfr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B321FCA-1133-496B-B709-AFF42D6B2734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6208713" y="2346325"/>
          <a:ext cx="5373687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B67850-DD73-417A-84B6-38F7DE895A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 dirty="0"/>
              <a:t>Высшая психолого-педагогическая школа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04FC3B91-CB56-454C-BFCF-E360A672F443}"/>
              </a:ext>
            </a:extLst>
          </p:cNvPr>
          <p:cNvSpPr txBox="1"/>
          <p:nvPr/>
        </p:nvSpPr>
        <p:spPr>
          <a:xfrm>
            <a:off x="6616077" y="3385924"/>
            <a:ext cx="341314" cy="983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C00000"/>
                </a:solidFill>
              </a:rPr>
              <a:t>p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&lt; </a:t>
            </a:r>
            <a:r>
              <a:rPr lang="ru-RU" sz="1400" b="1" dirty="0">
                <a:solidFill>
                  <a:srgbClr val="C00000"/>
                </a:solidFill>
              </a:rPr>
              <a:t> .05</a:t>
            </a:r>
          </a:p>
        </p:txBody>
      </p:sp>
    </p:spTree>
    <p:extLst>
      <p:ext uri="{BB962C8B-B14F-4D97-AF65-F5344CB8AC3E}">
        <p14:creationId xmlns:p14="http://schemas.microsoft.com/office/powerpoint/2010/main" val="1898607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C3D8D25-F9A2-459C-8E85-8E5C59AF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874644"/>
            <a:ext cx="10972800" cy="12324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Корреляционные связи между показателями депрессии и показателями </a:t>
            </a:r>
            <a:r>
              <a:rPr lang="ru-RU" dirty="0" err="1"/>
              <a:t>аттенционных</a:t>
            </a:r>
            <a:r>
              <a:rPr lang="ru-RU" dirty="0"/>
              <a:t> свойств (некоренное население)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D5996D1-54E0-48FB-8F08-C19A20BE359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71241509"/>
              </p:ext>
            </p:extLst>
          </p:nvPr>
        </p:nvGraphicFramePr>
        <p:xfrm>
          <a:off x="609604" y="2239618"/>
          <a:ext cx="10972797" cy="4419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8017">
                  <a:extLst>
                    <a:ext uri="{9D8B030D-6E8A-4147-A177-3AD203B41FA5}">
                      <a16:colId xmlns:a16="http://schemas.microsoft.com/office/drawing/2014/main" val="4225308039"/>
                    </a:ext>
                  </a:extLst>
                </a:gridCol>
                <a:gridCol w="3147390">
                  <a:extLst>
                    <a:ext uri="{9D8B030D-6E8A-4147-A177-3AD203B41FA5}">
                      <a16:colId xmlns:a16="http://schemas.microsoft.com/office/drawing/2014/main" val="2428920435"/>
                    </a:ext>
                  </a:extLst>
                </a:gridCol>
                <a:gridCol w="3147390">
                  <a:extLst>
                    <a:ext uri="{9D8B030D-6E8A-4147-A177-3AD203B41FA5}">
                      <a16:colId xmlns:a16="http://schemas.microsoft.com/office/drawing/2014/main" val="3855310133"/>
                    </a:ext>
                  </a:extLst>
                </a:gridCol>
              </a:tblGrid>
              <a:tr h="579310">
                <a:tc>
                  <a:txBody>
                    <a:bodyPr/>
                    <a:lstStyle/>
                    <a:p>
                      <a:r>
                        <a:rPr lang="ru-RU" dirty="0"/>
                        <a:t>Показатели корректурной пробы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Мужчины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Женщины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1074883"/>
                  </a:ext>
                </a:extLst>
              </a:tr>
              <a:tr h="619066">
                <a:tc>
                  <a:txBody>
                    <a:bodyPr/>
                    <a:lstStyle/>
                    <a:p>
                      <a:r>
                        <a:rPr lang="ru-RU" dirty="0"/>
                        <a:t>Время выполнения верхней части корректуры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-0,330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0,635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0387088"/>
                  </a:ext>
                </a:extLst>
              </a:tr>
              <a:tr h="6190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Время выполнения нижней части корректуры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0,382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-0,436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452143"/>
                  </a:ext>
                </a:extLst>
              </a:tr>
              <a:tr h="619066">
                <a:tc>
                  <a:txBody>
                    <a:bodyPr/>
                    <a:lstStyle/>
                    <a:p>
                      <a:r>
                        <a:rPr lang="ru-RU" dirty="0"/>
                        <a:t>Ошибки при выполнении верхней части корректуры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0,252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0,522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6144939"/>
                  </a:ext>
                </a:extLst>
              </a:tr>
              <a:tr h="6190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Ошибки при выполнении нижней части корректуры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-0,214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0,401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5438384"/>
                  </a:ext>
                </a:extLst>
              </a:tr>
              <a:tr h="6190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Ошибки при выполнении правой части корректуры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0,368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046608"/>
                  </a:ext>
                </a:extLst>
              </a:tr>
              <a:tr h="6190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Ошибки при выполнении левой части корректуры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0,227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0,590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639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808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1F07A-8960-4A36-82CC-1E894A6B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7896"/>
            <a:ext cx="10972800" cy="11759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Корреляционные связи между показателями депрессии и показателями </a:t>
            </a:r>
            <a:r>
              <a:rPr lang="ru-RU" dirty="0" err="1"/>
              <a:t>аттенционных</a:t>
            </a:r>
            <a:r>
              <a:rPr lang="ru-RU" dirty="0"/>
              <a:t> свойств (коренное малочисленное население)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A58840BA-8120-440C-8F1E-5FC5D2C7072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90668594"/>
              </p:ext>
            </p:extLst>
          </p:nvPr>
        </p:nvGraphicFramePr>
        <p:xfrm>
          <a:off x="609603" y="2187299"/>
          <a:ext cx="10972797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599">
                  <a:extLst>
                    <a:ext uri="{9D8B030D-6E8A-4147-A177-3AD203B41FA5}">
                      <a16:colId xmlns:a16="http://schemas.microsoft.com/office/drawing/2014/main" val="2271479242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3966731604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1902845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Показатели корректурной пробы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Мужчины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Женщины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2730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Время выполнения верхней части корректуры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0,718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0,422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490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Время выполнения нижней части корректуры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0,869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0,494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7647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Ошибки при выполнении верхней части корректуры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0,534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0,315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4868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Ошибки при выполнении нижней части корректуры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0,302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0,144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7235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Ошибки при выполнении правой части корректуры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0,260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621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Ошибки при выполнении левой части корректуры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0,627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0,195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5577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857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3">
            <a:extLst>
              <a:ext uri="{FF2B5EF4-FFF2-40B4-BE49-F238E27FC236}">
                <a16:creationId xmlns:a16="http://schemas.microsoft.com/office/drawing/2014/main" id="{DDB92CC1-E645-43FC-A326-4396A43D80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1409" y="1018968"/>
            <a:ext cx="7785376" cy="583903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0F621C-EA00-47ED-B3FD-A54CBF08B609}"/>
              </a:ext>
            </a:extLst>
          </p:cNvPr>
          <p:cNvSpPr txBox="1"/>
          <p:nvPr/>
        </p:nvSpPr>
        <p:spPr>
          <a:xfrm>
            <a:off x="2987675" y="1651967"/>
            <a:ext cx="6508750" cy="424731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/>
              <a:t>Обследовались профессионалы, работающие вахтовым методом, которые доставлялись к местам дислокации производства (п. Ягельный, п. Приозерный, п. Лонг-</a:t>
            </a:r>
            <a:r>
              <a:rPr lang="ru-RU" dirty="0" err="1"/>
              <a:t>Юган</a:t>
            </a:r>
            <a:r>
              <a:rPr lang="ru-RU" dirty="0"/>
              <a:t>, п. Нулевой километр) из мест постоянного проживания (Надым, Новый Уренгой, Нижневартовск, Калининград, Курск, Омск, Тула, Волгоград, Псков, Екатеринбург, Липецк, Воронеж, Рязань, Пенза, Брянск, Санкт-Петербург, Стерлитамак, Ставрополь, Краснодар, </a:t>
            </a:r>
            <a:r>
              <a:rPr lang="ru-RU" dirty="0" err="1"/>
              <a:t>Ростов</a:t>
            </a:r>
            <a:r>
              <a:rPr lang="ru-RU" dirty="0"/>
              <a:t>-на-Дону) авиационным и автотранспортом. Расстояние перемещений от 150 до 2500 километров в пределах разных часовых поясов.</a:t>
            </a:r>
          </a:p>
          <a:p>
            <a:pPr algn="just">
              <a:defRPr/>
            </a:pPr>
            <a:r>
              <a:rPr lang="ru-RU" dirty="0"/>
              <a:t>Средний возраст – 39,46±9,25, вахтовый стаж – 6,07±3,62. </a:t>
            </a:r>
          </a:p>
          <a:p>
            <a:pPr algn="just">
              <a:defRPr/>
            </a:pPr>
            <a:r>
              <a:rPr lang="ru-RU" dirty="0"/>
              <a:t>Рассматривались вахты 30-дневной длительности.</a:t>
            </a:r>
          </a:p>
          <a:p>
            <a:pPr algn="just">
              <a:defRPr/>
            </a:pPr>
            <a:r>
              <a:rPr lang="en-US" dirty="0"/>
              <a:t>n</a:t>
            </a:r>
            <a:r>
              <a:rPr lang="ru-RU" dirty="0"/>
              <a:t>=126 чел., мужчины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DD51F-3DE5-4689-89E1-94E9BCC13B75}"/>
              </a:ext>
            </a:extLst>
          </p:cNvPr>
          <p:cNvSpPr txBox="1"/>
          <p:nvPr/>
        </p:nvSpPr>
        <p:spPr>
          <a:xfrm>
            <a:off x="1897064" y="228600"/>
            <a:ext cx="86899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ОБСЛЕДОВАННЫХ РАБОТНИКОВ ВАХТОВЫХ БРИГАД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B88EE32-8E9A-4FFE-BA9C-EAFFE2AA1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4039" y="825984"/>
            <a:ext cx="8520112" cy="6477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ВЫСШИХ ФОРМ ПРОИЗВОЛЬНОГО ВНИМАНИЯ</a:t>
            </a:r>
            <a:endParaRPr lang="ru-RU" altLang="ru-RU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8270" name="Group 78">
            <a:extLst>
              <a:ext uri="{FF2B5EF4-FFF2-40B4-BE49-F238E27FC236}">
                <a16:creationId xmlns:a16="http://schemas.microsoft.com/office/drawing/2014/main" id="{5DA7B133-61F4-4518-B90F-62659C9439B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981200" y="1600200"/>
          <a:ext cx="4762500" cy="4852988"/>
        </p:xfrm>
        <a:graphic>
          <a:graphicData uri="http://schemas.openxmlformats.org/drawingml/2006/table">
            <a:tbl>
              <a:tblPr/>
              <a:tblGrid>
                <a:gridCol w="67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1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8-к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24-у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13-м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7-ф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22-б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12-и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5-б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8-х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14-ф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14-р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17-ш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15-д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6-г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3-е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19-к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3-к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18-ч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23-к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16-р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18-х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17-п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21-р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13-а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1-р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22-ш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11-р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23-г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20-д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5-м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10-е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4-ф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25-р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21-ц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2-т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19-ж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12-ж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6-б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16-у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20-м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4-с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2-н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7-н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11-л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15-у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9-к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24-и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1-в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1509" name="Object 83">
            <a:extLst>
              <a:ext uri="{FF2B5EF4-FFF2-40B4-BE49-F238E27FC236}">
                <a16:creationId xmlns:a16="http://schemas.microsoft.com/office/drawing/2014/main" id="{F88B78FB-EACA-479A-B28E-571245A7F9C7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248526" y="1592263"/>
          <a:ext cx="3095625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2" imgW="6084600" imgH="6957521" progId="Word.Document.8">
                  <p:embed/>
                </p:oleObj>
              </mc:Choice>
              <mc:Fallback>
                <p:oleObj name="Документ" r:id="rId2" imgW="6084600" imgH="6957521" progId="Word.Document.8">
                  <p:embed/>
                  <p:pic>
                    <p:nvPicPr>
                      <p:cNvPr id="61509" name="Object 83">
                        <a:extLst>
                          <a:ext uri="{FF2B5EF4-FFF2-40B4-BE49-F238E27FC236}">
                            <a16:creationId xmlns:a16="http://schemas.microsoft.com/office/drawing/2014/main" id="{F88B78FB-EACA-479A-B28E-571245A7F9C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6" y="1592263"/>
                        <a:ext cx="3095625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7" name="Text Box 85">
            <a:extLst>
              <a:ext uri="{FF2B5EF4-FFF2-40B4-BE49-F238E27FC236}">
                <a16:creationId xmlns:a16="http://schemas.microsoft.com/office/drawing/2014/main" id="{73981586-686E-4488-854F-4A48D14EA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6553200"/>
            <a:ext cx="691356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/>
              <a:t>В эксперименте использован метод корректурной пробы </a:t>
            </a:r>
            <a:r>
              <a:rPr lang="ru-RU" sz="1400" dirty="0" err="1"/>
              <a:t>Шульте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7322214-F46F-442D-8A04-5D0910AADF7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1402797"/>
              </p:ext>
            </p:extLst>
          </p:nvPr>
        </p:nvGraphicFramePr>
        <p:xfrm>
          <a:off x="609600" y="2328863"/>
          <a:ext cx="8364538" cy="379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91256BA-89FD-4A9C-9DCE-F38F1BCE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результатов пробы </a:t>
            </a:r>
            <a:r>
              <a:rPr lang="ru-RU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Шульте</a:t>
            </a:r>
            <a:r>
              <a:rPr lang="ru-RU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состояние </a:t>
            </a:r>
            <a:r>
              <a:rPr lang="ru-RU" sz="32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аттенционной</a:t>
            </a:r>
            <a:r>
              <a:rPr lang="ru-RU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функции, %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A6AC8-AAC0-48A5-B207-6493CA5897A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983288" y="614363"/>
            <a:ext cx="6208712" cy="360362"/>
          </a:xfrm>
        </p:spPr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074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BDF3B0C-AE17-4D4B-8313-0EAFDA96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РАБОТНИКОВ ВАХТЫ ПО ЭФФЕКТИВНОСТИ ХАРАКТЕРИСТИК ВНИМАНИЯ (%)</a:t>
            </a:r>
            <a:endParaRPr lang="ru-RU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B24C13-74C2-4D2A-80D4-8D5B1C565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 России</a:t>
            </a:r>
          </a:p>
        </p:txBody>
      </p:sp>
      <p:graphicFrame>
        <p:nvGraphicFramePr>
          <p:cNvPr id="65540" name="Объект 13">
            <a:extLst>
              <a:ext uri="{FF2B5EF4-FFF2-40B4-BE49-F238E27FC236}">
                <a16:creationId xmlns:a16="http://schemas.microsoft.com/office/drawing/2014/main" id="{4092DC63-E615-4D22-9E48-6E66DBED50E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930400" y="2124075"/>
          <a:ext cx="4141788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151736" imgH="4060288" progId="Excel.Chart.8">
                  <p:embed/>
                </p:oleObj>
              </mc:Choice>
              <mc:Fallback>
                <p:oleObj name="Chart" r:id="rId3" imgW="4151736" imgH="4060288" progId="Excel.Chart.8">
                  <p:embed/>
                  <p:pic>
                    <p:nvPicPr>
                      <p:cNvPr id="65540" name="Объект 13">
                        <a:extLst>
                          <a:ext uri="{FF2B5EF4-FFF2-40B4-BE49-F238E27FC236}">
                            <a16:creationId xmlns:a16="http://schemas.microsoft.com/office/drawing/2014/main" id="{4092DC63-E615-4D22-9E48-6E66DBED50EF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2124075"/>
                        <a:ext cx="4141788" cy="40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Текст 9">
            <a:extLst>
              <a:ext uri="{FF2B5EF4-FFF2-40B4-BE49-F238E27FC236}">
                <a16:creationId xmlns:a16="http://schemas.microsoft.com/office/drawing/2014/main" id="{A2DD0EEB-27C2-4D04-972A-8A5D003F9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России</a:t>
            </a:r>
          </a:p>
        </p:txBody>
      </p:sp>
      <p:graphicFrame>
        <p:nvGraphicFramePr>
          <p:cNvPr id="65542" name="Объект 16">
            <a:extLst>
              <a:ext uri="{FF2B5EF4-FFF2-40B4-BE49-F238E27FC236}">
                <a16:creationId xmlns:a16="http://schemas.microsoft.com/office/drawing/2014/main" id="{FB3A6219-C67A-4218-A1AE-8EEA13BCA0B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18226" y="2124075"/>
          <a:ext cx="4143375" cy="405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4151736" imgH="4060288" progId="Excel.Chart.8">
                  <p:embed/>
                </p:oleObj>
              </mc:Choice>
              <mc:Fallback>
                <p:oleObj name="Chart" r:id="rId5" imgW="4151736" imgH="4060288" progId="Excel.Chart.8">
                  <p:embed/>
                  <p:pic>
                    <p:nvPicPr>
                      <p:cNvPr id="65542" name="Объект 16">
                        <a:extLst>
                          <a:ext uri="{FF2B5EF4-FFF2-40B4-BE49-F238E27FC236}">
                            <a16:creationId xmlns:a16="http://schemas.microsoft.com/office/drawing/2014/main" id="{FB3A6219-C67A-4218-A1AE-8EEA13BCA0B6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6" y="2124075"/>
                        <a:ext cx="4143375" cy="405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05FB65-9A2A-4AD8-BBA1-0461DB74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905206"/>
            <a:ext cx="10972800" cy="827311"/>
          </a:xfrm>
        </p:spPr>
        <p:txBody>
          <a:bodyPr/>
          <a:lstStyle/>
          <a:p>
            <a:pPr algn="ctr"/>
            <a:r>
              <a:rPr lang="ru-RU" b="0" dirty="0"/>
              <a:t>Литература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35FC50F-9F82-4A9E-9797-A65733584E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054087"/>
            <a:ext cx="10972800" cy="418963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/>
              <a:t>Добрынин Н.Ф. О теории и воспитании внимания // Советская педагогика, 1938. № 8. С. 136. </a:t>
            </a:r>
          </a:p>
          <a:p>
            <a:r>
              <a:rPr lang="ru-RU" dirty="0" err="1"/>
              <a:t>Купцова</a:t>
            </a:r>
            <a:r>
              <a:rPr lang="ru-RU" dirty="0"/>
              <a:t> О.В. Современные российские исследования феномена слепоты по невниманию // Современные инновации, 2017: Материалы научной конференции. Москва: Проблемы науки, 2017. С. 78. </a:t>
            </a:r>
          </a:p>
          <a:p>
            <a:r>
              <a:rPr lang="ru-RU" dirty="0"/>
              <a:t>Немов Р.С. Психология. 4-е изд. М.: </a:t>
            </a:r>
            <a:r>
              <a:rPr lang="ru-RU" dirty="0" err="1"/>
              <a:t>Гуманит</a:t>
            </a:r>
            <a:r>
              <a:rPr lang="ru-RU" dirty="0"/>
              <a:t>. изд. центр ВЛАДОС, 2003. Кн. 1: Общие основы психологии. 688 с. </a:t>
            </a:r>
          </a:p>
          <a:p>
            <a:r>
              <a:rPr lang="ru-RU" dirty="0"/>
              <a:t>Психология внимания. Хрестоматия по психологии / Ю.Б. </a:t>
            </a:r>
            <a:r>
              <a:rPr lang="ru-RU" dirty="0" err="1"/>
              <a:t>Гиппенрейтер</a:t>
            </a:r>
            <a:r>
              <a:rPr lang="ru-RU" dirty="0"/>
              <a:t>, В.Л. Романова. М., 2000. </a:t>
            </a:r>
          </a:p>
          <a:p>
            <a:r>
              <a:rPr lang="ru-RU" dirty="0" err="1"/>
              <a:t>Солсо</a:t>
            </a:r>
            <a:r>
              <a:rPr lang="ru-RU" dirty="0"/>
              <a:t> Р. Когнитивная психология: 6-е изд. СПб.: Питер, 2006. 589 с. </a:t>
            </a:r>
          </a:p>
          <a:p>
            <a:r>
              <a:rPr lang="ru-RU" dirty="0"/>
              <a:t>Рубинштейн С.Л. Основы общей психологии: в 2-х т. / Акад. пед. наук СССР. М.: Педагогика, 1989. </a:t>
            </a:r>
          </a:p>
          <a:p>
            <a:r>
              <a:rPr lang="ru-RU" dirty="0" err="1"/>
              <a:t>Фаликман</a:t>
            </a:r>
            <a:r>
              <a:rPr lang="ru-RU" dirty="0"/>
              <a:t> М.В. Внимание // Общая психология: в 7 т. / под ред. Б.С. </a:t>
            </a:r>
            <a:r>
              <a:rPr lang="ru-RU" dirty="0" err="1"/>
              <a:t>Братуся</a:t>
            </a:r>
            <a:r>
              <a:rPr lang="ru-RU" dirty="0"/>
              <a:t>. М.: ACADEMA, 2006. Т. 3. 476 с. </a:t>
            </a:r>
          </a:p>
          <a:p>
            <a:r>
              <a:rPr lang="ru-RU" dirty="0" err="1"/>
              <a:t>Mack</a:t>
            </a:r>
            <a:r>
              <a:rPr lang="ru-RU" dirty="0"/>
              <a:t> A., </a:t>
            </a:r>
            <a:r>
              <a:rPr lang="ru-RU" dirty="0" err="1"/>
              <a:t>Clarke</a:t>
            </a:r>
            <a:r>
              <a:rPr lang="ru-RU" dirty="0"/>
              <a:t> J. </a:t>
            </a:r>
            <a:r>
              <a:rPr lang="ru-RU" dirty="0" err="1"/>
              <a:t>Gist</a:t>
            </a:r>
            <a:r>
              <a:rPr lang="ru-RU" dirty="0"/>
              <a:t> </a:t>
            </a:r>
            <a:r>
              <a:rPr lang="ru-RU" dirty="0" err="1"/>
              <a:t>perception</a:t>
            </a:r>
            <a:r>
              <a:rPr lang="ru-RU" dirty="0"/>
              <a:t> </a:t>
            </a:r>
            <a:r>
              <a:rPr lang="ru-RU" dirty="0" err="1"/>
              <a:t>requires</a:t>
            </a:r>
            <a:r>
              <a:rPr lang="ru-RU" dirty="0"/>
              <a:t> </a:t>
            </a:r>
            <a:r>
              <a:rPr lang="ru-RU" dirty="0" err="1"/>
              <a:t>attention</a:t>
            </a:r>
            <a:r>
              <a:rPr lang="ru-RU" dirty="0"/>
              <a:t> // </a:t>
            </a:r>
            <a:r>
              <a:rPr lang="ru-RU" dirty="0" err="1"/>
              <a:t>Visual</a:t>
            </a:r>
            <a:r>
              <a:rPr lang="ru-RU" dirty="0"/>
              <a:t> </a:t>
            </a:r>
            <a:r>
              <a:rPr lang="ru-RU" dirty="0" err="1"/>
              <a:t>Cognition</a:t>
            </a:r>
            <a:r>
              <a:rPr lang="ru-RU" dirty="0"/>
              <a:t>, 2012. </a:t>
            </a:r>
            <a:r>
              <a:rPr lang="ru-RU" dirty="0" err="1"/>
              <a:t>Vol</a:t>
            </a:r>
            <a:r>
              <a:rPr lang="ru-RU" dirty="0"/>
              <a:t>. 20. P. 300–327.</a:t>
            </a:r>
          </a:p>
        </p:txBody>
      </p:sp>
    </p:spTree>
    <p:extLst>
      <p:ext uri="{BB962C8B-B14F-4D97-AF65-F5344CB8AC3E}">
        <p14:creationId xmlns:p14="http://schemas.microsoft.com/office/powerpoint/2010/main" val="7296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5BCA991-4840-4C38-BE73-41BCE559AC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Внимание – это сосредоточенность деятельности субъекта в данный момент времени на каком-либо реальном или идеальном объекте (предмете, событии, образе, рассуждении и т.д.) (Психологический словарь, 1990)</a:t>
            </a:r>
          </a:p>
          <a:p>
            <a:r>
              <a:rPr lang="ru-RU" dirty="0"/>
              <a:t>Внимание не является самостоятельным процессом, а работает как направленность, настроенность и сосредоточенность любой психической деятельности на каком-либо объекте (Гальперин П. Я., 1998).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8457"/>
            <a:ext cx="10972800" cy="827311"/>
          </a:xfrm>
        </p:spPr>
        <p:txBody>
          <a:bodyPr/>
          <a:lstStyle/>
          <a:p>
            <a:pPr algn="ctr"/>
            <a:r>
              <a:rPr lang="ru-RU" dirty="0"/>
              <a:t>Основные понятия</a:t>
            </a:r>
          </a:p>
        </p:txBody>
      </p:sp>
    </p:spTree>
    <p:extLst>
      <p:ext uri="{BB962C8B-B14F-4D97-AF65-F5344CB8AC3E}">
        <p14:creationId xmlns:p14="http://schemas.microsoft.com/office/powerpoint/2010/main" val="1992163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C:\Users\v_lobova\Desktop\фото\земля в иллюминаторе.JPG">
            <a:extLst>
              <a:ext uri="{FF2B5EF4-FFF2-40B4-BE49-F238E27FC236}">
                <a16:creationId xmlns:a16="http://schemas.microsoft.com/office/drawing/2014/main" id="{D69CDCB9-C7A5-4536-A84A-8207338B5F5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7211" y="943699"/>
            <a:ext cx="7237413" cy="5427663"/>
          </a:xfrm>
          <a:solidFill>
            <a:schemeClr val="tx1"/>
          </a:solidFill>
        </p:spPr>
      </p:pic>
      <p:sp>
        <p:nvSpPr>
          <p:cNvPr id="76804" name="TextBox 2">
            <a:extLst>
              <a:ext uri="{FF2B5EF4-FFF2-40B4-BE49-F238E27FC236}">
                <a16:creationId xmlns:a16="http://schemas.microsoft.com/office/drawing/2014/main" id="{83FD90E7-C4D2-436A-A556-4BCA0E5F6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641" y="3011418"/>
            <a:ext cx="216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7D936A-4EB8-4D43-AC80-37599F5F2CC1}"/>
              </a:ext>
            </a:extLst>
          </p:cNvPr>
          <p:cNvSpPr txBox="1"/>
          <p:nvPr/>
        </p:nvSpPr>
        <p:spPr>
          <a:xfrm>
            <a:off x="6440761" y="5125085"/>
            <a:ext cx="2927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Лобова Вера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va-lobova@yandex.ru</a:t>
            </a:r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>
                <a:solidFill>
                  <a:schemeClr val="bg1"/>
                </a:solidFill>
              </a:rPr>
              <a:t>Моб.тел.+7 902 856 71 62</a:t>
            </a:r>
            <a:endParaRPr lang="en-US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1C4BD-0760-45A0-BA23-D88A9D40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91" y="1793721"/>
            <a:ext cx="7953917" cy="1985292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</a:rPr>
              <a:t>АТТЕНЦИОННЫЕ СВОЙСТВА И ИХ СВЯЗЬ С ЭМОЦИОНАЛЬНОЙ ВАЛЕНТНОСТЬЮ В СЕВЕРНОМ РЕГИОНЕ</a:t>
            </a:r>
            <a:endParaRPr lang="ru-RU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F543C0-07DA-4641-9642-3C1F998CB1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9591" y="4587062"/>
            <a:ext cx="7954433" cy="1882085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Докладчик: Лобова Вера Александровна</a:t>
            </a:r>
          </a:p>
          <a:p>
            <a:pPr algn="r"/>
            <a:r>
              <a:rPr lang="ru-RU" sz="2000" dirty="0"/>
              <a:t>Югорский государственный университет</a:t>
            </a:r>
          </a:p>
          <a:p>
            <a:pPr algn="r"/>
            <a:r>
              <a:rPr lang="ru-RU" sz="2000" dirty="0"/>
              <a:t>высшая психолого-педагогическая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46700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7FF3EB-5986-4F50-B556-2720D02AD2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5287" y="887896"/>
            <a:ext cx="11555896" cy="5355825"/>
          </a:xfrm>
        </p:spPr>
        <p:txBody>
          <a:bodyPr>
            <a:noAutofit/>
          </a:bodyPr>
          <a:lstStyle/>
          <a:p>
            <a:r>
              <a:rPr lang="ru-RU" sz="1550" dirty="0"/>
              <a:t>Устойчивость - способность определенное время сосредотачиваться на одном и том же объекте (Маклаков А. Г., 2008). </a:t>
            </a:r>
          </a:p>
          <a:p>
            <a:r>
              <a:rPr lang="ru-RU" sz="1550" dirty="0"/>
              <a:t>Концентрация – степень или интенсивность сосредоточенности. А. А. Ухтомский полагал, что концентрация является следствием возбуждения в доминантном очаге при одновременном торможении остальных зон коры головного мозга (</a:t>
            </a:r>
            <a:r>
              <a:rPr lang="ru-RU" sz="1550" dirty="0" err="1"/>
              <a:t>Гоноблин</a:t>
            </a:r>
            <a:r>
              <a:rPr lang="ru-RU" sz="1550" dirty="0"/>
              <a:t> Ф. Н., 1972). </a:t>
            </a:r>
          </a:p>
          <a:p>
            <a:r>
              <a:rPr lang="ru-RU" sz="1550" dirty="0"/>
              <a:t>Переключаемость внимания - сознательное и осмысленное перемещение внимания с одного объекта на другой, способность быстро ориентироваться в сложной изменяющейся ситуации (Выготский Л. С., 1991). </a:t>
            </a:r>
          </a:p>
          <a:p>
            <a:r>
              <a:rPr lang="ru-RU" sz="1550" dirty="0"/>
              <a:t>Объем внимания - количество объектов, которые человек может охватить с достаточной легкостью одновременно (</a:t>
            </a:r>
            <a:r>
              <a:rPr lang="ru-RU" sz="1550" dirty="0" err="1"/>
              <a:t>Гиппенрейтер</a:t>
            </a:r>
            <a:r>
              <a:rPr lang="ru-RU" sz="1550" dirty="0"/>
              <a:t> Ю. Б., 1997). </a:t>
            </a:r>
          </a:p>
          <a:p>
            <a:r>
              <a:rPr lang="ru-RU" sz="1550" dirty="0"/>
              <a:t>Распределение внимания - субъективно переживаемая способность человека удерживать в центре внимания определенное число разнородных объектов одновременно (</a:t>
            </a:r>
            <a:r>
              <a:rPr lang="ru-RU" sz="1550" dirty="0" err="1"/>
              <a:t>Leclercq</a:t>
            </a:r>
            <a:r>
              <a:rPr lang="ru-RU" sz="1550" dirty="0"/>
              <a:t> M, </a:t>
            </a:r>
            <a:r>
              <a:rPr lang="ru-RU" sz="1550" dirty="0" err="1"/>
              <a:t>Zimmermann</a:t>
            </a:r>
            <a:r>
              <a:rPr lang="ru-RU" sz="1550" dirty="0"/>
              <a:t> P., 2000). В основе данного свойства находятся два разных механизма: одновременная обработка нескольких источников ввода; одновременное выполнение множества различных задач (</a:t>
            </a:r>
            <a:r>
              <a:rPr lang="ru-RU" sz="1550" dirty="0" err="1"/>
              <a:t>Leclercq</a:t>
            </a:r>
            <a:r>
              <a:rPr lang="ru-RU" sz="1550" dirty="0"/>
              <a:t> M, </a:t>
            </a:r>
            <a:r>
              <a:rPr lang="ru-RU" sz="1550" dirty="0" err="1"/>
              <a:t>Zimmermann</a:t>
            </a:r>
            <a:r>
              <a:rPr lang="ru-RU" sz="1550" dirty="0"/>
              <a:t> P., 2014).</a:t>
            </a:r>
          </a:p>
          <a:p>
            <a:r>
              <a:rPr lang="ru-RU" sz="1550" i="0" dirty="0"/>
              <a:t>Валентность (тон).</a:t>
            </a:r>
            <a:r>
              <a:rPr lang="ru-RU" sz="1550" b="0" i="0" dirty="0">
                <a:solidFill>
                  <a:srgbClr val="202122"/>
                </a:solidFill>
                <a:effectLst/>
              </a:rPr>
              <a:t> </a:t>
            </a:r>
            <a:r>
              <a:rPr lang="ru-RU" sz="1550" b="0" i="0" dirty="0">
                <a:effectLst/>
              </a:rPr>
              <a:t>Все эмоции характеризуются </a:t>
            </a:r>
            <a:r>
              <a:rPr lang="ru-RU" sz="1550" b="0" dirty="0">
                <a:effectLst/>
              </a:rPr>
              <a:t>валентностью (или тоном),</a:t>
            </a:r>
            <a:r>
              <a:rPr lang="ru-RU" sz="1550" b="0" i="0" dirty="0">
                <a:effectLst/>
              </a:rPr>
              <a:t> то есть могут быть либо положительными, либо отрицательными. 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современной психологии эмоций существует несколько конкурирующих структурных моделей эмоциональных состояний. Дискуссия между ними ведется по двум основным вопросам: сколько измерений следует выделять (преобладают двухмерные и трехмерные модели) и каковы эти измерения. </a:t>
            </a:r>
          </a:p>
          <a:p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Одной из наиболее известных современных двухмерных моделей является круговая модель Дж. 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Расселла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Russell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1980; 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Feldman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Barrett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Russell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1999; 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Yik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., 2011). В ней выделяются биполярные измерения валентности (положительные 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отрицательные эмоции) и активации (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arousal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На эту модель очень похожа модель Р. Ларсена и Э. 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Динера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Larsen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Diener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1992). Этим моделям противостоит двухмерная модель, предложенная Д. Уотсоном и А. 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Теллегеном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Watson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5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Tellegen</a:t>
            </a:r>
            <a:r>
              <a:rPr lang="ru-RU" sz="155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1985), в которой выделяется две униполярные шкалы: позитивного аффекта (ПА) и негативного аффекта (НА). </a:t>
            </a:r>
            <a:endParaRPr lang="ru-RU" sz="1550" dirty="0"/>
          </a:p>
        </p:txBody>
      </p:sp>
    </p:spTree>
    <p:extLst>
      <p:ext uri="{BB962C8B-B14F-4D97-AF65-F5344CB8AC3E}">
        <p14:creationId xmlns:p14="http://schemas.microsoft.com/office/powerpoint/2010/main" val="54045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45CC8-8F50-484D-8DBE-70A09D78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2197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уровня концентрации и устойчивости внимания у пришлого населения северного региона (%)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EC69D85-65CB-417B-8DB8-2439BD15255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10151747"/>
              </p:ext>
            </p:extLst>
          </p:nvPr>
        </p:nvGraphicFramePr>
        <p:xfrm>
          <a:off x="609600" y="1789043"/>
          <a:ext cx="10972800" cy="430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494375-DA8E-4B15-B572-D3AA0FDA01F6}"/>
              </a:ext>
            </a:extLst>
          </p:cNvPr>
          <p:cNvSpPr txBox="1"/>
          <p:nvPr/>
        </p:nvSpPr>
        <p:spPr>
          <a:xfrm>
            <a:off x="479946" y="6205393"/>
            <a:ext cx="112321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Общая выборка n = 17</a:t>
            </a:r>
            <a:r>
              <a:rPr lang="en-US" sz="1600" dirty="0"/>
              <a:t>1</a:t>
            </a:r>
            <a:r>
              <a:rPr lang="ru-RU" sz="1600" dirty="0"/>
              <a:t>; n – количество человек в выборке. Психодиагностика проводилась с помощью </a:t>
            </a:r>
            <a:r>
              <a:rPr lang="ru-RU" sz="1600" i="0" dirty="0">
                <a:effectLst/>
              </a:rPr>
              <a:t>аппаратно-программного психодиагностического комплекса «</a:t>
            </a:r>
            <a:r>
              <a:rPr lang="ru-RU" sz="1600" i="0" dirty="0" err="1">
                <a:effectLst/>
              </a:rPr>
              <a:t>Мультипсихометр</a:t>
            </a:r>
            <a:r>
              <a:rPr lang="ru-RU" sz="1600" i="0" dirty="0">
                <a:effectLst/>
              </a:rPr>
              <a:t>»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675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A7CFE08-B8BE-42CA-9423-EAD061C8179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9419684"/>
              </p:ext>
            </p:extLst>
          </p:nvPr>
        </p:nvGraphicFramePr>
        <p:xfrm>
          <a:off x="901148" y="1815548"/>
          <a:ext cx="8931964" cy="431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00385E4-6652-4350-AAE9-9705BD5F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48" y="87870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уровня концентрации и устойчивости внимания у пришлого населения северного региона (%)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6F5655-D028-4C04-8498-EB4D6395E23D}"/>
              </a:ext>
            </a:extLst>
          </p:cNvPr>
          <p:cNvSpPr txBox="1"/>
          <p:nvPr/>
        </p:nvSpPr>
        <p:spPr>
          <a:xfrm>
            <a:off x="901340" y="6235699"/>
            <a:ext cx="662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Общая выборка n = 17</a:t>
            </a:r>
            <a:r>
              <a:rPr lang="en-US" sz="1800" dirty="0"/>
              <a:t>1</a:t>
            </a:r>
            <a:r>
              <a:rPr lang="ru-RU" sz="1800" dirty="0"/>
              <a:t>; n – количество человек в выборке </a:t>
            </a:r>
          </a:p>
        </p:txBody>
      </p:sp>
    </p:spTree>
    <p:extLst>
      <p:ext uri="{BB962C8B-B14F-4D97-AF65-F5344CB8AC3E}">
        <p14:creationId xmlns:p14="http://schemas.microsoft.com/office/powerpoint/2010/main" val="90885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FFEE4C-E40F-454B-9F56-45BC2516F7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6" b="18856"/>
          <a:stretch>
            <a:fillRect/>
          </a:stretch>
        </p:blipFill>
        <p:spPr/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46AFF6-0B6B-40A9-99EC-7170F21289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6" b="18856"/>
          <a:stretch>
            <a:fillRect/>
          </a:stretch>
        </p:blipFill>
        <p:spPr/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9CD84A-5E40-4233-8993-2A468530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Краткой шкалы оценки психического статуса 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(MMSE, этнический срез, баллы)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659254-0FB3-472C-AFA8-057536A4EF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/>
              <a:t>Высшая психолого-педагогическая школа</a:t>
            </a:r>
          </a:p>
        </p:txBody>
      </p:sp>
      <p:graphicFrame>
        <p:nvGraphicFramePr>
          <p:cNvPr id="15" name="Объект 8">
            <a:extLst>
              <a:ext uri="{FF2B5EF4-FFF2-40B4-BE49-F238E27FC236}">
                <a16:creationId xmlns:a16="http://schemas.microsoft.com/office/drawing/2014/main" id="{C3CB19A4-D589-4E84-8645-EB3C54511121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609600" y="2346325"/>
          <a:ext cx="6691313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4A03735-3DF6-4206-81F3-F44A642732F0}"/>
              </a:ext>
            </a:extLst>
          </p:cNvPr>
          <p:cNvSpPr txBox="1"/>
          <p:nvPr/>
        </p:nvSpPr>
        <p:spPr>
          <a:xfrm>
            <a:off x="151881" y="6119336"/>
            <a:ext cx="7613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Мiпi-Мепtаl</a:t>
            </a:r>
            <a:r>
              <a:rPr lang="ru-RU" sz="1600" dirty="0"/>
              <a:t> </a:t>
            </a:r>
            <a:r>
              <a:rPr lang="ru-RU" sz="1600" dirty="0" err="1"/>
              <a:t>State</a:t>
            </a:r>
            <a:r>
              <a:rPr lang="ru-RU" sz="1600" dirty="0"/>
              <a:t> </a:t>
            </a:r>
            <a:r>
              <a:rPr lang="ru-RU" sz="1600" dirty="0" err="1"/>
              <a:t>Ехаmiпаtiоп</a:t>
            </a:r>
            <a:r>
              <a:rPr lang="ru-RU" sz="1600" dirty="0"/>
              <a:t>-MMSE является общепринятым стандартом нейропсихологического скрининга когнитивного функционирования n = 117; </a:t>
            </a:r>
          </a:p>
          <a:p>
            <a:r>
              <a:rPr lang="ru-RU" sz="1600" dirty="0"/>
              <a:t>n – количество человек в выборке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38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BE0526C-E9F6-4A1A-88C0-A653FFA5042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4135243"/>
              </p:ext>
            </p:extLst>
          </p:nvPr>
        </p:nvGraphicFramePr>
        <p:xfrm>
          <a:off x="1201002" y="1665891"/>
          <a:ext cx="896658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416D5-84F6-40B8-9303-2B915CAB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8580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Показатели Краткой шкалы оценки психического статуса (баллы)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C4302-A1A5-4858-96DB-C33F5E3515C4}"/>
              </a:ext>
            </a:extLst>
          </p:cNvPr>
          <p:cNvSpPr txBox="1"/>
          <p:nvPr/>
        </p:nvSpPr>
        <p:spPr>
          <a:xfrm>
            <a:off x="1201002" y="5963254"/>
            <a:ext cx="8966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Критерии MMSE: 28–30 б.– нет нарушений когнитивных функций; 24–27 б. – </a:t>
            </a:r>
            <a:r>
              <a:rPr lang="ru-RU" sz="1600" dirty="0" err="1"/>
              <a:t>преддементные</a:t>
            </a:r>
            <a:r>
              <a:rPr lang="ru-RU" sz="1600" dirty="0"/>
              <a:t> когнитивные нарушения; 20–23 б. – деменция легкой степени выраженности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21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87422B8-DE21-4982-A325-5EADFDB0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425" y="4353636"/>
            <a:ext cx="5564532" cy="2332086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sz="2000" b="0" dirty="0"/>
              <a:t>Когнитивное снижение у </a:t>
            </a:r>
            <a:r>
              <a:rPr lang="ru-RU" sz="20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здоровых северян </a:t>
            </a:r>
            <a:r>
              <a:rPr lang="ru-RU" sz="2000" b="0" dirty="0"/>
              <a:t>в большей степени обусловлено северным стажем (</a:t>
            </a:r>
            <a:r>
              <a:rPr lang="en-US" sz="2000" b="0" dirty="0"/>
              <a:t>r</a:t>
            </a:r>
            <a:r>
              <a:rPr lang="ru-RU" sz="2000" b="0" dirty="0"/>
              <a:t>=0,8, р=0,0001), нежели биологическим возрастом (</a:t>
            </a:r>
            <a:r>
              <a:rPr lang="en-US" sz="2000" b="0" dirty="0"/>
              <a:t>r</a:t>
            </a:r>
            <a:r>
              <a:rPr lang="ru-RU" sz="2000" b="0" dirty="0"/>
              <a:t>=0,6, р=0,007), о чем свидетельствуют более тесные корреляции </a:t>
            </a:r>
            <a:br>
              <a:rPr lang="ru-RU" sz="2000" b="0" dirty="0"/>
            </a:br>
            <a:endParaRPr lang="ru-RU" sz="2000" b="0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08412A12-ECB0-4D89-B0E0-080789B41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2424" y="-36315"/>
            <a:ext cx="5379002" cy="4034250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F564704F-A698-439D-AA08-BD989B50B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043" y="318052"/>
            <a:ext cx="4693672" cy="6268278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На протяжении </a:t>
            </a: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пяти лет </a:t>
            </a:r>
            <a:r>
              <a:rPr lang="ru-RU" sz="2200" dirty="0">
                <a:solidFill>
                  <a:schemeClr val="bg1"/>
                </a:solidFill>
              </a:rPr>
              <a:t>проживания в условиях Севера снижения интеллектуально–</a:t>
            </a:r>
            <a:r>
              <a:rPr lang="ru-RU" sz="2200" dirty="0" err="1">
                <a:solidFill>
                  <a:schemeClr val="bg1"/>
                </a:solidFill>
              </a:rPr>
              <a:t>мнестических</a:t>
            </a:r>
            <a:r>
              <a:rPr lang="ru-RU" sz="2200" dirty="0">
                <a:solidFill>
                  <a:schemeClr val="bg1"/>
                </a:solidFill>
              </a:rPr>
              <a:t> функций головного мозга не наблюдается.</a:t>
            </a:r>
          </a:p>
          <a:p>
            <a:r>
              <a:rPr lang="ru-RU" sz="2200" dirty="0">
                <a:solidFill>
                  <a:schemeClr val="bg1"/>
                </a:solidFill>
              </a:rPr>
              <a:t>У половины обследованных северян с </a:t>
            </a: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десятилетним </a:t>
            </a:r>
            <a:r>
              <a:rPr lang="ru-RU" sz="2200" dirty="0">
                <a:solidFill>
                  <a:schemeClr val="bg1"/>
                </a:solidFill>
              </a:rPr>
              <a:t>северным стажем обнаруживается когнитивная недостаточность (</a:t>
            </a:r>
            <a:r>
              <a:rPr lang="ru-RU" sz="2200" dirty="0" err="1">
                <a:solidFill>
                  <a:schemeClr val="bg1"/>
                </a:solidFill>
              </a:rPr>
              <a:t>преддементное</a:t>
            </a:r>
            <a:r>
              <a:rPr lang="ru-RU" sz="2200" dirty="0">
                <a:solidFill>
                  <a:schemeClr val="bg1"/>
                </a:solidFill>
              </a:rPr>
              <a:t> состояние), </a:t>
            </a:r>
            <a:r>
              <a:rPr lang="ru-RU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шестая часть </a:t>
            </a:r>
            <a:r>
              <a:rPr lang="ru-RU" sz="2200" dirty="0">
                <a:solidFill>
                  <a:schemeClr val="bg1"/>
                </a:solidFill>
              </a:rPr>
              <a:t>жителей имеет легкие и умеренные когнитивные расстройства (деменция).</a:t>
            </a:r>
          </a:p>
        </p:txBody>
      </p:sp>
    </p:spTree>
    <p:extLst>
      <p:ext uri="{BB962C8B-B14F-4D97-AF65-F5344CB8AC3E}">
        <p14:creationId xmlns:p14="http://schemas.microsoft.com/office/powerpoint/2010/main" val="2765745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Основной стиль презентации ЮГУ" id="{B2664E47-FE78-4B88-BD0E-9E9779EFC41A}" vid="{6E68C8F9-5164-46F7-AE45-8167F9538A7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829</TotalTime>
  <Words>1841</Words>
  <Application>Microsoft Office PowerPoint</Application>
  <PresentationFormat>Широкоэкранный</PresentationFormat>
  <Paragraphs>334</Paragraphs>
  <Slides>31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43" baseType="lpstr">
      <vt:lpstr>Arial</vt:lpstr>
      <vt:lpstr>Calibri</vt:lpstr>
      <vt:lpstr>PT Sans</vt:lpstr>
      <vt:lpstr>PT Sans Caption</vt:lpstr>
      <vt:lpstr>Times New Roman</vt:lpstr>
      <vt:lpstr>Verdana</vt:lpstr>
      <vt:lpstr>Wingdings</vt:lpstr>
      <vt:lpstr>ЮГУ</vt:lpstr>
      <vt:lpstr>ЮГУ 2</vt:lpstr>
      <vt:lpstr>Microsoft Excel Chart</vt:lpstr>
      <vt:lpstr>Документ</vt:lpstr>
      <vt:lpstr>Chart</vt:lpstr>
      <vt:lpstr>АТТЕНЦИОННЫЕ СВОЙСТВА И ИХ СВЯЗЬ С ЭМОЦИОНАЛЬНОЙ ВАЛЕНТНОСТЬЮ В СЕВЕРНОМ РЕГИОНЕ</vt:lpstr>
      <vt:lpstr>Презентация PowerPoint</vt:lpstr>
      <vt:lpstr>Основные понятия</vt:lpstr>
      <vt:lpstr>Презентация PowerPoint</vt:lpstr>
      <vt:lpstr>Показатели уровня концентрации и устойчивости внимания у пришлого населения северного региона (%)</vt:lpstr>
      <vt:lpstr>Показатели уровня концентрации и устойчивости внимания у пришлого населения северного региона (%)</vt:lpstr>
      <vt:lpstr>Показатели Краткой шкалы оценки психического статуса (MMSE, этнический срез, баллы)</vt:lpstr>
      <vt:lpstr>Показатели Краткой шкалы оценки психического статуса (баллы)</vt:lpstr>
      <vt:lpstr>Когнитивное снижение у здоровых северян в большей степени обусловлено северным стажем (r=0,8, р=0,0001), нежели биологическим возрастом (r=0,6, р=0,007), о чем свидетельствуют более тесные корреляции  </vt:lpstr>
      <vt:lpstr>Нейропсихологический подход в исследованиях </vt:lpstr>
      <vt:lpstr>Показатели корректурной пробы Аматуни у ненцев и славян (возрастной срез, n=374)</vt:lpstr>
      <vt:lpstr>Показатели корректурной пробы Аматуни: этнический и возрастной срезы </vt:lpstr>
      <vt:lpstr>Показатели корректурной пробы Аматуни у некоренного населения Севера</vt:lpstr>
      <vt:lpstr>Показатели корректурной пробы Аматуни у коренного малочисленного населения Севера</vt:lpstr>
      <vt:lpstr>Показатели корректурной пробы Аматуни у населения северного региона (этнический срез)</vt:lpstr>
      <vt:lpstr>Показатели корректурной пробы Аматуни с учетом северного стажа</vt:lpstr>
      <vt:lpstr>Истощаемость высших психических функций на Севере (%)</vt:lpstr>
      <vt:lpstr>Истощаемость высших психических функций на Севере (%)</vt:lpstr>
      <vt:lpstr>Частота встречаемости профилей асимметрии внимания у пришлого населения (%)</vt:lpstr>
      <vt:lpstr>ПОКАЗАТЕЛИ ДЕПРЕССИИ У ОЛЕНЕВОДОВ И НЕФТЯНИКОВ (SDS, ус.ед.) (n=797)</vt:lpstr>
      <vt:lpstr>Исследование депрессии: этнический срез</vt:lpstr>
      <vt:lpstr>ДЕПРЕССИЯ У МУЖЧИН С УЧЕТОМ СЕЗОННОГО ФАКТОРА (SDS, ус.ед)</vt:lpstr>
      <vt:lpstr>Корреляционные связи между показателями депрессии и показателями аттенционных свойств (некоренное население)</vt:lpstr>
      <vt:lpstr>Корреляционные связи между показателями депрессии и показателями аттенционных свойств (коренное малочисленное население)</vt:lpstr>
      <vt:lpstr>Презентация PowerPoint</vt:lpstr>
      <vt:lpstr>ИССЛЕДОВАНИЕ ВЫСШИХ ФОРМ ПРОИЗВОЛЬНОГО ВНИМАНИЯ</vt:lpstr>
      <vt:lpstr>Эффективность результатов пробы Шульте, состояние аттенционной функции, %</vt:lpstr>
      <vt:lpstr>РАСПРЕДЕЛЕНИЕ РАБОТНИКОВ ВАХТЫ ПО ЭФФЕКТИВНОСТИ ХАРАКТЕРИСТИК ВНИМАНИЯ (%)</vt:lpstr>
      <vt:lpstr>Литература</vt:lpstr>
      <vt:lpstr>Презентация PowerPoint</vt:lpstr>
      <vt:lpstr>АТТЕНЦИОННЫЕ СВОЙСТВА И ИХ СВЯЗЬ С ЭМОЦИОНАЛЬНОЙ ВАЛЕНТНОСТЬЮ В СЕВЕРНОМ РЕГИОНЕ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Vera Lobova</cp:lastModifiedBy>
  <cp:revision>127</cp:revision>
  <dcterms:created xsi:type="dcterms:W3CDTF">2019-03-10T22:10:48Z</dcterms:created>
  <dcterms:modified xsi:type="dcterms:W3CDTF">2021-03-16T10:47:03Z</dcterms:modified>
</cp:coreProperties>
</file>