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7"/>
  </p:notesMasterIdLst>
  <p:handoutMasterIdLst>
    <p:handoutMasterId r:id="rId18"/>
  </p:handoutMasterIdLst>
  <p:sldIdLst>
    <p:sldId id="258" r:id="rId3"/>
    <p:sldId id="282" r:id="rId4"/>
    <p:sldId id="291" r:id="rId5"/>
    <p:sldId id="292" r:id="rId6"/>
    <p:sldId id="293" r:id="rId7"/>
    <p:sldId id="262" r:id="rId8"/>
    <p:sldId id="290" r:id="rId9"/>
    <p:sldId id="289" r:id="rId10"/>
    <p:sldId id="295" r:id="rId11"/>
    <p:sldId id="260" r:id="rId12"/>
    <p:sldId id="296" r:id="rId13"/>
    <p:sldId id="297" r:id="rId14"/>
    <p:sldId id="294" r:id="rId15"/>
    <p:sldId id="261" r:id="rId16"/>
  </p:sldIdLst>
  <p:sldSz cx="12192000" cy="6858000"/>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114"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622925" y="0"/>
            <a:ext cx="4303713" cy="339725"/>
          </a:xfrm>
          <a:prstGeom prst="rect">
            <a:avLst/>
          </a:prstGeom>
        </p:spPr>
        <p:txBody>
          <a:bodyPr vert="horz" lIns="91440" tIns="45720" rIns="91440" bIns="45720" rtlCol="0"/>
          <a:lstStyle>
            <a:lvl1pPr algn="r">
              <a:defRPr sz="1200"/>
            </a:lvl1pPr>
          </a:lstStyle>
          <a:p>
            <a:fld id="{64C236AA-18CB-4C88-8B93-D554937BB750}" type="datetimeFigureOut">
              <a:rPr lang="ru-RU" smtClean="0"/>
              <a:t>10.06.2019</a:t>
            </a:fld>
            <a:endParaRPr lang="ru-RU"/>
          </a:p>
        </p:txBody>
      </p:sp>
      <p:sp>
        <p:nvSpPr>
          <p:cNvPr id="4" name="Нижний колонтитул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622925" y="6456363"/>
            <a:ext cx="4303713" cy="339725"/>
          </a:xfrm>
          <a:prstGeom prst="rect">
            <a:avLst/>
          </a:prstGeom>
        </p:spPr>
        <p:txBody>
          <a:bodyPr vert="horz" lIns="91440" tIns="45720" rIns="91440" bIns="45720" rtlCol="0" anchor="b"/>
          <a:lstStyle>
            <a:lvl1pPr algn="r">
              <a:defRPr sz="1200"/>
            </a:lvl1pPr>
          </a:lstStyle>
          <a:p>
            <a:fld id="{DA14F7B5-7CA5-43EF-A3A0-CFABA121CAE5}" type="slidenum">
              <a:rPr lang="ru-RU" smtClean="0"/>
              <a:t>‹#›</a:t>
            </a:fld>
            <a:endParaRPr lang="ru-RU"/>
          </a:p>
        </p:txBody>
      </p:sp>
    </p:spTree>
    <p:extLst>
      <p:ext uri="{BB962C8B-B14F-4D97-AF65-F5344CB8AC3E}">
        <p14:creationId xmlns:p14="http://schemas.microsoft.com/office/powerpoint/2010/main" val="3590051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3313" cy="34021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622594" y="0"/>
            <a:ext cx="4303313" cy="340210"/>
          </a:xfrm>
          <a:prstGeom prst="rect">
            <a:avLst/>
          </a:prstGeom>
        </p:spPr>
        <p:txBody>
          <a:bodyPr vert="horz" lIns="91440" tIns="45720" rIns="91440" bIns="45720" rtlCol="0"/>
          <a:lstStyle>
            <a:lvl1pPr algn="r">
              <a:defRPr sz="1200"/>
            </a:lvl1pPr>
          </a:lstStyle>
          <a:p>
            <a:fld id="{D9634D9B-BA21-418A-9F63-59FDA02A40BA}" type="datetimeFigureOut">
              <a:rPr lang="ru-RU" smtClean="0"/>
              <a:t>10.06.2019</a:t>
            </a:fld>
            <a:endParaRPr lang="ru-RU"/>
          </a:p>
        </p:txBody>
      </p:sp>
      <p:sp>
        <p:nvSpPr>
          <p:cNvPr id="4" name="Образ слайда 3"/>
          <p:cNvSpPr>
            <a:spLocks noGrp="1" noRot="1" noChangeAspect="1"/>
          </p:cNvSpPr>
          <p:nvPr>
            <p:ph type="sldImg" idx="2"/>
          </p:nvPr>
        </p:nvSpPr>
        <p:spPr>
          <a:xfrm>
            <a:off x="2697163" y="509588"/>
            <a:ext cx="4533900" cy="25495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92360" y="3229277"/>
            <a:ext cx="7943507" cy="305862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6378"/>
            <a:ext cx="4303313" cy="34021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22594" y="6456378"/>
            <a:ext cx="4303313" cy="340210"/>
          </a:xfrm>
          <a:prstGeom prst="rect">
            <a:avLst/>
          </a:prstGeom>
        </p:spPr>
        <p:txBody>
          <a:bodyPr vert="horz" lIns="91440" tIns="45720" rIns="91440" bIns="45720" rtlCol="0" anchor="b"/>
          <a:lstStyle>
            <a:lvl1pPr algn="r">
              <a:defRPr sz="1200"/>
            </a:lvl1pPr>
          </a:lstStyle>
          <a:p>
            <a:fld id="{8D53D396-4303-474F-9BAD-46E10D84C595}" type="slidenum">
              <a:rPr lang="ru-RU" smtClean="0"/>
              <a:t>‹#›</a:t>
            </a:fld>
            <a:endParaRPr lang="ru-RU"/>
          </a:p>
        </p:txBody>
      </p:sp>
    </p:spTree>
    <p:extLst>
      <p:ext uri="{BB962C8B-B14F-4D97-AF65-F5344CB8AC3E}">
        <p14:creationId xmlns:p14="http://schemas.microsoft.com/office/powerpoint/2010/main" val="419326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D53D396-4303-474F-9BAD-46E10D84C595}" type="slidenum">
              <a:rPr lang="ru-RU" smtClean="0"/>
              <a:t>1</a:t>
            </a:fld>
            <a:endParaRPr lang="ru-RU"/>
          </a:p>
        </p:txBody>
      </p:sp>
    </p:spTree>
    <p:extLst>
      <p:ext uri="{BB962C8B-B14F-4D97-AF65-F5344CB8AC3E}">
        <p14:creationId xmlns:p14="http://schemas.microsoft.com/office/powerpoint/2010/main" val="221597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D53D396-4303-474F-9BAD-46E10D84C595}" type="slidenum">
              <a:rPr lang="ru-RU" smtClean="0"/>
              <a:t>10</a:t>
            </a:fld>
            <a:endParaRPr lang="ru-RU"/>
          </a:p>
        </p:txBody>
      </p:sp>
    </p:spTree>
    <p:extLst>
      <p:ext uri="{BB962C8B-B14F-4D97-AF65-F5344CB8AC3E}">
        <p14:creationId xmlns:p14="http://schemas.microsoft.com/office/powerpoint/2010/main" val="847234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D53D396-4303-474F-9BAD-46E10D84C595}" type="slidenum">
              <a:rPr lang="ru-RU" smtClean="0"/>
              <a:t>11</a:t>
            </a:fld>
            <a:endParaRPr lang="ru-RU"/>
          </a:p>
        </p:txBody>
      </p:sp>
    </p:spTree>
    <p:extLst>
      <p:ext uri="{BB962C8B-B14F-4D97-AF65-F5344CB8AC3E}">
        <p14:creationId xmlns:p14="http://schemas.microsoft.com/office/powerpoint/2010/main" val="382775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D53D396-4303-474F-9BAD-46E10D84C595}" type="slidenum">
              <a:rPr lang="ru-RU" smtClean="0"/>
              <a:t>12</a:t>
            </a:fld>
            <a:endParaRPr lang="ru-RU"/>
          </a:p>
        </p:txBody>
      </p:sp>
    </p:spTree>
    <p:extLst>
      <p:ext uri="{BB962C8B-B14F-4D97-AF65-F5344CB8AC3E}">
        <p14:creationId xmlns:p14="http://schemas.microsoft.com/office/powerpoint/2010/main" val="364551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D53D396-4303-474F-9BAD-46E10D84C595}" type="slidenum">
              <a:rPr lang="ru-RU" smtClean="0"/>
              <a:t>13</a:t>
            </a:fld>
            <a:endParaRPr lang="ru-RU"/>
          </a:p>
        </p:txBody>
      </p:sp>
    </p:spTree>
    <p:extLst>
      <p:ext uri="{BB962C8B-B14F-4D97-AF65-F5344CB8AC3E}">
        <p14:creationId xmlns:p14="http://schemas.microsoft.com/office/powerpoint/2010/main" val="169510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D53D396-4303-474F-9BAD-46E10D84C595}" type="slidenum">
              <a:rPr lang="ru-RU" smtClean="0"/>
              <a:t>14</a:t>
            </a:fld>
            <a:endParaRPr lang="ru-RU"/>
          </a:p>
        </p:txBody>
      </p:sp>
    </p:spTree>
    <p:extLst>
      <p:ext uri="{BB962C8B-B14F-4D97-AF65-F5344CB8AC3E}">
        <p14:creationId xmlns:p14="http://schemas.microsoft.com/office/powerpoint/2010/main" val="200179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D53D396-4303-474F-9BAD-46E10D84C595}" type="slidenum">
              <a:rPr lang="ru-RU" smtClean="0"/>
              <a:t>2</a:t>
            </a:fld>
            <a:endParaRPr lang="ru-RU"/>
          </a:p>
        </p:txBody>
      </p:sp>
    </p:spTree>
    <p:extLst>
      <p:ext uri="{BB962C8B-B14F-4D97-AF65-F5344CB8AC3E}">
        <p14:creationId xmlns:p14="http://schemas.microsoft.com/office/powerpoint/2010/main" val="746867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D53D396-4303-474F-9BAD-46E10D84C595}" type="slidenum">
              <a:rPr lang="ru-RU" smtClean="0"/>
              <a:t>3</a:t>
            </a:fld>
            <a:endParaRPr lang="ru-RU"/>
          </a:p>
        </p:txBody>
      </p:sp>
    </p:spTree>
    <p:extLst>
      <p:ext uri="{BB962C8B-B14F-4D97-AF65-F5344CB8AC3E}">
        <p14:creationId xmlns:p14="http://schemas.microsoft.com/office/powerpoint/2010/main" val="127707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D53D396-4303-474F-9BAD-46E10D84C595}" type="slidenum">
              <a:rPr lang="ru-RU" smtClean="0"/>
              <a:t>4</a:t>
            </a:fld>
            <a:endParaRPr lang="ru-RU"/>
          </a:p>
        </p:txBody>
      </p:sp>
    </p:spTree>
    <p:extLst>
      <p:ext uri="{BB962C8B-B14F-4D97-AF65-F5344CB8AC3E}">
        <p14:creationId xmlns:p14="http://schemas.microsoft.com/office/powerpoint/2010/main" val="3535879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D53D396-4303-474F-9BAD-46E10D84C595}" type="slidenum">
              <a:rPr lang="ru-RU" smtClean="0"/>
              <a:t>5</a:t>
            </a:fld>
            <a:endParaRPr lang="ru-RU"/>
          </a:p>
        </p:txBody>
      </p:sp>
    </p:spTree>
    <p:extLst>
      <p:ext uri="{BB962C8B-B14F-4D97-AF65-F5344CB8AC3E}">
        <p14:creationId xmlns:p14="http://schemas.microsoft.com/office/powerpoint/2010/main" val="219960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D53D396-4303-474F-9BAD-46E10D84C595}" type="slidenum">
              <a:rPr lang="ru-RU" smtClean="0"/>
              <a:t>6</a:t>
            </a:fld>
            <a:endParaRPr lang="ru-RU"/>
          </a:p>
        </p:txBody>
      </p:sp>
    </p:spTree>
    <p:extLst>
      <p:ext uri="{BB962C8B-B14F-4D97-AF65-F5344CB8AC3E}">
        <p14:creationId xmlns:p14="http://schemas.microsoft.com/office/powerpoint/2010/main" val="791871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D53D396-4303-474F-9BAD-46E10D84C595}" type="slidenum">
              <a:rPr lang="ru-RU" smtClean="0"/>
              <a:t>7</a:t>
            </a:fld>
            <a:endParaRPr lang="ru-RU"/>
          </a:p>
        </p:txBody>
      </p:sp>
    </p:spTree>
    <p:extLst>
      <p:ext uri="{BB962C8B-B14F-4D97-AF65-F5344CB8AC3E}">
        <p14:creationId xmlns:p14="http://schemas.microsoft.com/office/powerpoint/2010/main" val="253538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D53D396-4303-474F-9BAD-46E10D84C595}" type="slidenum">
              <a:rPr lang="ru-RU" smtClean="0"/>
              <a:t>8</a:t>
            </a:fld>
            <a:endParaRPr lang="ru-RU"/>
          </a:p>
        </p:txBody>
      </p:sp>
    </p:spTree>
    <p:extLst>
      <p:ext uri="{BB962C8B-B14F-4D97-AF65-F5344CB8AC3E}">
        <p14:creationId xmlns:p14="http://schemas.microsoft.com/office/powerpoint/2010/main" val="408028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D53D396-4303-474F-9BAD-46E10D84C595}" type="slidenum">
              <a:rPr lang="ru-RU" smtClean="0"/>
              <a:t>9</a:t>
            </a:fld>
            <a:endParaRPr lang="ru-RU"/>
          </a:p>
        </p:txBody>
      </p:sp>
    </p:spTree>
    <p:extLst>
      <p:ext uri="{BB962C8B-B14F-4D97-AF65-F5344CB8AC3E}">
        <p14:creationId xmlns:p14="http://schemas.microsoft.com/office/powerpoint/2010/main" val="954461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6132447"/>
            <a:ext cx="8534400" cy="304798"/>
          </a:xfr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b" anchorCtr="0">
            <a:noAutofit/>
          </a:bodyPr>
          <a:lstStyle>
            <a:lvl1pPr marL="0" indent="0" algn="ctr">
              <a:buNone/>
              <a:defRPr lang="en-US" sz="14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Город, год</a:t>
            </a:r>
            <a:endParaRPr lang="en-US" dirty="0"/>
          </a:p>
        </p:txBody>
      </p:sp>
      <p:pic>
        <p:nvPicPr>
          <p:cNvPr id="4" name="Рисунок 3">
            <a:extLst>
              <a:ext uri="{FF2B5EF4-FFF2-40B4-BE49-F238E27FC236}">
                <a16:creationId xmlns="" xmlns:a16="http://schemas.microsoft.com/office/drawing/2014/main" id="{35CC3762-ABEE-4B98-8C89-65B69C647D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1074" y="1629000"/>
            <a:ext cx="7689853" cy="3600000"/>
          </a:xfrm>
          <a:prstGeom prst="rect">
            <a:avLst/>
          </a:prstGeom>
        </p:spPr>
      </p:pic>
    </p:spTree>
    <p:extLst>
      <p:ext uri="{BB962C8B-B14F-4D97-AF65-F5344CB8AC3E}">
        <p14:creationId xmlns:p14="http://schemas.microsoft.com/office/powerpoint/2010/main" val="249037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16" name="Picture Placeholder 10"/>
          <p:cNvSpPr>
            <a:spLocks noGrp="1"/>
          </p:cNvSpPr>
          <p:nvPr>
            <p:ph type="pic" sz="quarter" idx="13"/>
          </p:nvPr>
        </p:nvSpPr>
        <p:spPr>
          <a:xfrm>
            <a:off x="609601"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8" name="Picture Placeholder 10"/>
          <p:cNvSpPr>
            <a:spLocks noGrp="1"/>
          </p:cNvSpPr>
          <p:nvPr>
            <p:ph type="pic" sz="quarter" idx="15"/>
          </p:nvPr>
        </p:nvSpPr>
        <p:spPr>
          <a:xfrm>
            <a:off x="4368198"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9" name="Picture Placeholder 10"/>
          <p:cNvSpPr>
            <a:spLocks noGrp="1"/>
          </p:cNvSpPr>
          <p:nvPr>
            <p:ph type="pic" sz="quarter" idx="16"/>
          </p:nvPr>
        </p:nvSpPr>
        <p:spPr>
          <a:xfrm>
            <a:off x="8130557"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0" name="Picture Placeholder 10"/>
          <p:cNvSpPr>
            <a:spLocks noGrp="1"/>
          </p:cNvSpPr>
          <p:nvPr>
            <p:ph type="pic" sz="quarter" idx="17"/>
          </p:nvPr>
        </p:nvSpPr>
        <p:spPr>
          <a:xfrm>
            <a:off x="609601"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1" name="Picture Placeholder 10"/>
          <p:cNvSpPr>
            <a:spLocks noGrp="1"/>
          </p:cNvSpPr>
          <p:nvPr>
            <p:ph type="pic" sz="quarter" idx="18"/>
          </p:nvPr>
        </p:nvSpPr>
        <p:spPr>
          <a:xfrm>
            <a:off x="4368198"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2" name="Picture Placeholder 10"/>
          <p:cNvSpPr>
            <a:spLocks noGrp="1"/>
          </p:cNvSpPr>
          <p:nvPr>
            <p:ph type="pic" sz="quarter" idx="19"/>
          </p:nvPr>
        </p:nvSpPr>
        <p:spPr>
          <a:xfrm>
            <a:off x="8130557"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5" name="Text Placeholder 24"/>
          <p:cNvSpPr>
            <a:spLocks noGrp="1"/>
          </p:cNvSpPr>
          <p:nvPr>
            <p:ph type="body" sz="quarter" idx="20" hasCustomPrompt="1"/>
          </p:nvPr>
        </p:nvSpPr>
        <p:spPr>
          <a:xfrm>
            <a:off x="609601"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6" name="Text Placeholder 24"/>
          <p:cNvSpPr>
            <a:spLocks noGrp="1"/>
          </p:cNvSpPr>
          <p:nvPr>
            <p:ph type="body" sz="quarter" idx="21" hasCustomPrompt="1"/>
          </p:nvPr>
        </p:nvSpPr>
        <p:spPr>
          <a:xfrm>
            <a:off x="4367758"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7" name="Text Placeholder 24"/>
          <p:cNvSpPr>
            <a:spLocks noGrp="1"/>
          </p:cNvSpPr>
          <p:nvPr>
            <p:ph type="body" sz="quarter" idx="22" hasCustomPrompt="1"/>
          </p:nvPr>
        </p:nvSpPr>
        <p:spPr>
          <a:xfrm>
            <a:off x="8114274"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8" name="Text Placeholder 24"/>
          <p:cNvSpPr>
            <a:spLocks noGrp="1"/>
          </p:cNvSpPr>
          <p:nvPr>
            <p:ph type="body" sz="quarter" idx="23" hasCustomPrompt="1"/>
          </p:nvPr>
        </p:nvSpPr>
        <p:spPr>
          <a:xfrm>
            <a:off x="609601"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9" name="Text Placeholder 24"/>
          <p:cNvSpPr>
            <a:spLocks noGrp="1"/>
          </p:cNvSpPr>
          <p:nvPr>
            <p:ph type="body" sz="quarter" idx="24" hasCustomPrompt="1"/>
          </p:nvPr>
        </p:nvSpPr>
        <p:spPr>
          <a:xfrm>
            <a:off x="4367758"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30" name="Text Placeholder 24"/>
          <p:cNvSpPr>
            <a:spLocks noGrp="1"/>
          </p:cNvSpPr>
          <p:nvPr>
            <p:ph type="body" sz="quarter" idx="25" hasCustomPrompt="1"/>
          </p:nvPr>
        </p:nvSpPr>
        <p:spPr>
          <a:xfrm>
            <a:off x="8114274"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 name="Нижний колонтитул 1">
            <a:extLst>
              <a:ext uri="{FF2B5EF4-FFF2-40B4-BE49-F238E27FC236}">
                <a16:creationId xmlns="" xmlns:a16="http://schemas.microsoft.com/office/drawing/2014/main" id="{B2748EE8-DF71-465A-8F06-9B05A0B7A891}"/>
              </a:ext>
            </a:extLst>
          </p:cNvPr>
          <p:cNvSpPr>
            <a:spLocks noGrp="1"/>
          </p:cNvSpPr>
          <p:nvPr>
            <p:ph type="ftr" sz="quarter" idx="26"/>
          </p:nvPr>
        </p:nvSpPr>
        <p:spPr/>
        <p:txBody>
          <a:bodyPr/>
          <a:lstStyle/>
          <a:p>
            <a:r>
              <a:rPr lang="ru-RU"/>
              <a:t>Название раздела</a:t>
            </a:r>
            <a:endParaRPr lang="ru-RU" dirty="0"/>
          </a:p>
        </p:txBody>
      </p:sp>
    </p:spTree>
    <p:extLst>
      <p:ext uri="{BB962C8B-B14F-4D97-AF65-F5344CB8AC3E}">
        <p14:creationId xmlns:p14="http://schemas.microsoft.com/office/powerpoint/2010/main" val="234998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Рисунок с подписью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7" name="Picture Placeholder 10"/>
          <p:cNvSpPr>
            <a:spLocks noGrp="1"/>
          </p:cNvSpPr>
          <p:nvPr>
            <p:ph type="pic" sz="quarter" idx="13"/>
          </p:nvPr>
        </p:nvSpPr>
        <p:spPr>
          <a:xfrm>
            <a:off x="609601"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8" name="Picture Placeholder 10"/>
          <p:cNvSpPr>
            <a:spLocks noGrp="1"/>
          </p:cNvSpPr>
          <p:nvPr>
            <p:ph type="pic" sz="quarter" idx="15"/>
          </p:nvPr>
        </p:nvSpPr>
        <p:spPr>
          <a:xfrm>
            <a:off x="4368198"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9" name="Picture Placeholder 10"/>
          <p:cNvSpPr>
            <a:spLocks noGrp="1"/>
          </p:cNvSpPr>
          <p:nvPr>
            <p:ph type="pic" sz="quarter" idx="16"/>
          </p:nvPr>
        </p:nvSpPr>
        <p:spPr>
          <a:xfrm>
            <a:off x="8130557"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3" name="Text Placeholder 24"/>
          <p:cNvSpPr>
            <a:spLocks noGrp="1"/>
          </p:cNvSpPr>
          <p:nvPr>
            <p:ph type="body" sz="quarter" idx="20" hasCustomPrompt="1"/>
          </p:nvPr>
        </p:nvSpPr>
        <p:spPr>
          <a:xfrm>
            <a:off x="609601"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14" name="Text Placeholder 24"/>
          <p:cNvSpPr>
            <a:spLocks noGrp="1"/>
          </p:cNvSpPr>
          <p:nvPr>
            <p:ph type="body" sz="quarter" idx="21" hasCustomPrompt="1"/>
          </p:nvPr>
        </p:nvSpPr>
        <p:spPr>
          <a:xfrm>
            <a:off x="4367758"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15" name="Text Placeholder 24"/>
          <p:cNvSpPr>
            <a:spLocks noGrp="1"/>
          </p:cNvSpPr>
          <p:nvPr>
            <p:ph type="body" sz="quarter" idx="22" hasCustomPrompt="1"/>
          </p:nvPr>
        </p:nvSpPr>
        <p:spPr>
          <a:xfrm>
            <a:off x="8114274"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 name="Нижний колонтитул 1">
            <a:extLst>
              <a:ext uri="{FF2B5EF4-FFF2-40B4-BE49-F238E27FC236}">
                <a16:creationId xmlns="" xmlns:a16="http://schemas.microsoft.com/office/drawing/2014/main" id="{C360FB18-3D53-4F80-8F0E-D7BB0AB67B17}"/>
              </a:ext>
            </a:extLst>
          </p:cNvPr>
          <p:cNvSpPr>
            <a:spLocks noGrp="1"/>
          </p:cNvSpPr>
          <p:nvPr>
            <p:ph type="ftr" sz="quarter" idx="23"/>
          </p:nvPr>
        </p:nvSpPr>
        <p:spPr/>
        <p:txBody>
          <a:bodyPr/>
          <a:lstStyle/>
          <a:p>
            <a:r>
              <a:rPr lang="ru-RU"/>
              <a:t>Название раздела</a:t>
            </a:r>
            <a:endParaRPr lang="ru-RU" dirty="0"/>
          </a:p>
        </p:txBody>
      </p:sp>
      <p:sp>
        <p:nvSpPr>
          <p:cNvPr id="17" name="Объект 6">
            <a:extLst>
              <a:ext uri="{FF2B5EF4-FFF2-40B4-BE49-F238E27FC236}">
                <a16:creationId xmlns="" xmlns:a16="http://schemas.microsoft.com/office/drawing/2014/main" id="{122D94C1-29FE-4630-90C2-5AB106F48269}"/>
              </a:ext>
            </a:extLst>
          </p:cNvPr>
          <p:cNvSpPr>
            <a:spLocks noGrp="1"/>
          </p:cNvSpPr>
          <p:nvPr>
            <p:ph sz="quarter" idx="11"/>
          </p:nvPr>
        </p:nvSpPr>
        <p:spPr>
          <a:xfrm>
            <a:off x="609599" y="4426297"/>
            <a:ext cx="5374357" cy="1699867"/>
          </a:xfrm>
        </p:spPr>
        <p:txBody>
          <a:bodyPr>
            <a:normAutofit/>
          </a:bodyPr>
          <a:lstStyle>
            <a:lvl1pPr>
              <a:defRPr sz="2000"/>
            </a:lvl1pPr>
            <a:lvl2pPr>
              <a:defRPr sz="1800"/>
            </a:lvl2pPr>
            <a:lvl3pPr>
              <a:defRPr sz="1600"/>
            </a:lvl3pPr>
            <a:lvl4pPr>
              <a:defRPr sz="14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8" name="Объект 6">
            <a:extLst>
              <a:ext uri="{FF2B5EF4-FFF2-40B4-BE49-F238E27FC236}">
                <a16:creationId xmlns="" xmlns:a16="http://schemas.microsoft.com/office/drawing/2014/main" id="{0E03509B-601B-49BB-A89B-234233565451}"/>
              </a:ext>
            </a:extLst>
          </p:cNvPr>
          <p:cNvSpPr>
            <a:spLocks noGrp="1"/>
          </p:cNvSpPr>
          <p:nvPr>
            <p:ph sz="quarter" idx="12"/>
          </p:nvPr>
        </p:nvSpPr>
        <p:spPr>
          <a:xfrm>
            <a:off x="6208046" y="4426297"/>
            <a:ext cx="5374357" cy="1699867"/>
          </a:xfrm>
        </p:spPr>
        <p:txBody>
          <a:bodyPr>
            <a:normAutofit/>
          </a:bodyPr>
          <a:lstStyle>
            <a:lvl1pPr>
              <a:defRPr sz="2000"/>
            </a:lvl1pPr>
            <a:lvl2pPr>
              <a:defRPr sz="1800"/>
            </a:lvl2pPr>
            <a:lvl3pPr>
              <a:defRPr sz="1600"/>
            </a:lvl3pPr>
            <a:lvl4pPr>
              <a:defRPr sz="14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16303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18" name="Picture Placeholder 10"/>
          <p:cNvSpPr>
            <a:spLocks noGrp="1"/>
          </p:cNvSpPr>
          <p:nvPr>
            <p:ph type="pic" sz="quarter" idx="11"/>
          </p:nvPr>
        </p:nvSpPr>
        <p:spPr>
          <a:xfrm>
            <a:off x="7545918" y="2360173"/>
            <a:ext cx="4048753" cy="3892048"/>
          </a:xfrm>
          <a:custGeom>
            <a:avLst/>
            <a:gdLst>
              <a:gd name="connsiteX0" fmla="*/ 0 w 3027362"/>
              <a:gd name="connsiteY0" fmla="*/ 0 h 1885950"/>
              <a:gd name="connsiteX1" fmla="*/ 2528981 w 3027362"/>
              <a:gd name="connsiteY1" fmla="*/ 0 h 1885950"/>
              <a:gd name="connsiteX2" fmla="*/ 3027362 w 3027362"/>
              <a:gd name="connsiteY2" fmla="*/ 498381 h 1885950"/>
              <a:gd name="connsiteX3" fmla="*/ 3027362 w 3027362"/>
              <a:gd name="connsiteY3" fmla="*/ 1885950 h 1885950"/>
              <a:gd name="connsiteX4" fmla="*/ 0 w 3027362"/>
              <a:gd name="connsiteY4" fmla="*/ 1885950 h 1885950"/>
              <a:gd name="connsiteX5" fmla="*/ 0 w 3027362"/>
              <a:gd name="connsiteY5" fmla="*/ 0 h 1885950"/>
              <a:gd name="connsiteX0" fmla="*/ 0 w 3036565"/>
              <a:gd name="connsiteY0" fmla="*/ 0 h 3892048"/>
              <a:gd name="connsiteX1" fmla="*/ 2528981 w 3036565"/>
              <a:gd name="connsiteY1" fmla="*/ 0 h 3892048"/>
              <a:gd name="connsiteX2" fmla="*/ 3027362 w 3036565"/>
              <a:gd name="connsiteY2" fmla="*/ 498381 h 3892048"/>
              <a:gd name="connsiteX3" fmla="*/ 3036565 w 3036565"/>
              <a:gd name="connsiteY3" fmla="*/ 3892048 h 3892048"/>
              <a:gd name="connsiteX4" fmla="*/ 0 w 3036565"/>
              <a:gd name="connsiteY4" fmla="*/ 1885950 h 3892048"/>
              <a:gd name="connsiteX5" fmla="*/ 0 w 3036565"/>
              <a:gd name="connsiteY5" fmla="*/ 0 h 3892048"/>
              <a:gd name="connsiteX0" fmla="*/ 0 w 3036565"/>
              <a:gd name="connsiteY0" fmla="*/ 0 h 3892048"/>
              <a:gd name="connsiteX1" fmla="*/ 2528981 w 3036565"/>
              <a:gd name="connsiteY1" fmla="*/ 0 h 3892048"/>
              <a:gd name="connsiteX2" fmla="*/ 3027362 w 3036565"/>
              <a:gd name="connsiteY2" fmla="*/ 498381 h 3892048"/>
              <a:gd name="connsiteX3" fmla="*/ 3036565 w 3036565"/>
              <a:gd name="connsiteY3" fmla="*/ 3892048 h 3892048"/>
              <a:gd name="connsiteX4" fmla="*/ 9203 w 3036565"/>
              <a:gd name="connsiteY4" fmla="*/ 3892047 h 3892048"/>
              <a:gd name="connsiteX5" fmla="*/ 0 w 3036565"/>
              <a:gd name="connsiteY5" fmla="*/ 0 h 38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6565" h="3892048">
                <a:moveTo>
                  <a:pt x="0" y="0"/>
                </a:moveTo>
                <a:lnTo>
                  <a:pt x="2528981" y="0"/>
                </a:lnTo>
                <a:cubicBezTo>
                  <a:pt x="2804229" y="0"/>
                  <a:pt x="3027362" y="223133"/>
                  <a:pt x="3027362" y="498381"/>
                </a:cubicBezTo>
                <a:cubicBezTo>
                  <a:pt x="3030430" y="1629603"/>
                  <a:pt x="3033497" y="2760826"/>
                  <a:pt x="3036565" y="3892048"/>
                </a:cubicBezTo>
                <a:lnTo>
                  <a:pt x="9203" y="3892047"/>
                </a:lnTo>
                <a:cubicBezTo>
                  <a:pt x="6135" y="2594698"/>
                  <a:pt x="3068" y="1297349"/>
                  <a:pt x="0" y="0"/>
                </a:cubicBezTo>
                <a:close/>
              </a:path>
            </a:pathLst>
          </a:custGeom>
          <a:ln>
            <a:noFill/>
          </a:ln>
        </p:spPr>
        <p:txBody>
          <a:bodyPr/>
          <a:lstStyle>
            <a:lvl1pPr>
              <a:defRPr lang="en-US"/>
            </a:lvl1pPr>
          </a:lstStyle>
          <a:p>
            <a:r>
              <a:rPr lang="ru-RU"/>
              <a:t>Вставка рисунка</a:t>
            </a:r>
            <a:endParaRPr lang="en-US"/>
          </a:p>
        </p:txBody>
      </p:sp>
      <p:sp>
        <p:nvSpPr>
          <p:cNvPr id="3" name="Объект 2">
            <a:extLst>
              <a:ext uri="{FF2B5EF4-FFF2-40B4-BE49-F238E27FC236}">
                <a16:creationId xmlns="" xmlns:a16="http://schemas.microsoft.com/office/drawing/2014/main" id="{D3EF96E6-8A7C-4C39-B7DA-6C320FCA51AF}"/>
              </a:ext>
            </a:extLst>
          </p:cNvPr>
          <p:cNvSpPr>
            <a:spLocks noGrp="1"/>
          </p:cNvSpPr>
          <p:nvPr>
            <p:ph sz="quarter" idx="12"/>
          </p:nvPr>
        </p:nvSpPr>
        <p:spPr>
          <a:xfrm>
            <a:off x="609600" y="2325688"/>
            <a:ext cx="6705600" cy="39258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ижний колонтитул 3">
            <a:extLst>
              <a:ext uri="{FF2B5EF4-FFF2-40B4-BE49-F238E27FC236}">
                <a16:creationId xmlns="" xmlns:a16="http://schemas.microsoft.com/office/drawing/2014/main" id="{9B422534-EE83-44A0-B23D-637EBC4355CE}"/>
              </a:ext>
            </a:extLst>
          </p:cNvPr>
          <p:cNvSpPr>
            <a:spLocks noGrp="1"/>
          </p:cNvSpPr>
          <p:nvPr>
            <p:ph type="ftr" sz="quarter" idx="13"/>
          </p:nvPr>
        </p:nvSpPr>
        <p:spPr/>
        <p:txBody>
          <a:bodyPr/>
          <a:lstStyle/>
          <a:p>
            <a:r>
              <a:rPr lang="ru-RU"/>
              <a:t>Название раздела</a:t>
            </a:r>
            <a:endParaRPr lang="ru-RU" dirty="0"/>
          </a:p>
        </p:txBody>
      </p:sp>
    </p:spTree>
    <p:extLst>
      <p:ext uri="{BB962C8B-B14F-4D97-AF65-F5344CB8AC3E}">
        <p14:creationId xmlns:p14="http://schemas.microsoft.com/office/powerpoint/2010/main" val="763795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53DFB209-2F6E-43A7-9BE1-C549DB29D8FE}"/>
              </a:ext>
            </a:extLst>
          </p:cNvPr>
          <p:cNvSpPr>
            <a:spLocks noGrp="1"/>
          </p:cNvSpPr>
          <p:nvPr>
            <p:ph type="ftr" sz="quarter" idx="10"/>
          </p:nvPr>
        </p:nvSpPr>
        <p:spPr/>
        <p:txBody>
          <a:bodyPr/>
          <a:lstStyle/>
          <a:p>
            <a:r>
              <a:rPr lang="ru-RU"/>
              <a:t>Название раздела</a:t>
            </a:r>
            <a:endParaRPr lang="ru-RU" dirty="0"/>
          </a:p>
        </p:txBody>
      </p:sp>
    </p:spTree>
    <p:extLst>
      <p:ext uri="{BB962C8B-B14F-4D97-AF65-F5344CB8AC3E}">
        <p14:creationId xmlns:p14="http://schemas.microsoft.com/office/powerpoint/2010/main" val="354460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Титульный слайд 2">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6132447"/>
            <a:ext cx="8534400" cy="304798"/>
          </a:xfr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b" anchorCtr="0">
            <a:noAutofit/>
          </a:bodyPr>
          <a:lstStyle>
            <a:lvl1pPr marL="0" indent="0" algn="ctr">
              <a:buNone/>
              <a:defRPr lang="en-US" sz="1400" dirty="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Город, год</a:t>
            </a:r>
            <a:endParaRPr lang="en-US" dirty="0"/>
          </a:p>
        </p:txBody>
      </p:sp>
      <p:sp>
        <p:nvSpPr>
          <p:cNvPr id="6" name="Title 1"/>
          <p:cNvSpPr>
            <a:spLocks noGrp="1"/>
          </p:cNvSpPr>
          <p:nvPr>
            <p:ph type="title" hasCustomPrompt="1"/>
          </p:nvPr>
        </p:nvSpPr>
        <p:spPr>
          <a:xfrm>
            <a:off x="1828800" y="3428463"/>
            <a:ext cx="8534400" cy="1104339"/>
          </a:xfr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b">
            <a:noAutofit/>
          </a:bodyPr>
          <a:lstStyle>
            <a:lvl1pPr algn="ctr">
              <a:defRPr lang="en-US" dirty="0"/>
            </a:lvl1pPr>
          </a:lstStyle>
          <a:p>
            <a:r>
              <a:rPr lang="ru-RU" dirty="0"/>
              <a:t>Основной вариант титульного слайда</a:t>
            </a:r>
            <a:endParaRPr lang="en-US" dirty="0"/>
          </a:p>
        </p:txBody>
      </p:sp>
      <p:sp>
        <p:nvSpPr>
          <p:cNvPr id="10" name="Text Placeholder 5"/>
          <p:cNvSpPr>
            <a:spLocks noGrp="1"/>
          </p:cNvSpPr>
          <p:nvPr>
            <p:ph type="body" sz="quarter" idx="10" hasCustomPrompt="1"/>
          </p:nvPr>
        </p:nvSpPr>
        <p:spPr>
          <a:xfrm>
            <a:off x="1828800" y="4849607"/>
            <a:ext cx="8534400" cy="769441"/>
          </a:xfr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lvl1pPr marL="0" indent="0" algn="ctr">
              <a:buFontTx/>
              <a:buNone/>
              <a:defRPr lang="en-US" sz="1800" dirty="0">
                <a:solidFill>
                  <a:schemeClr val="bg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ru-RU" dirty="0"/>
              <a:t>Имя и контактные данные автора</a:t>
            </a:r>
            <a:endParaRPr lang="en-US" dirty="0"/>
          </a:p>
        </p:txBody>
      </p:sp>
      <p:pic>
        <p:nvPicPr>
          <p:cNvPr id="7" name="Рисунок 6">
            <a:extLst>
              <a:ext uri="{FF2B5EF4-FFF2-40B4-BE49-F238E27FC236}">
                <a16:creationId xmlns="" xmlns:a16="http://schemas.microsoft.com/office/drawing/2014/main" id="{AD6F4C88-8E99-43B8-B0AD-85F69A4C4F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1074" y="0"/>
            <a:ext cx="7689853" cy="3600000"/>
          </a:xfrm>
          <a:prstGeom prst="rect">
            <a:avLst/>
          </a:prstGeom>
        </p:spPr>
      </p:pic>
    </p:spTree>
    <p:extLst>
      <p:ext uri="{BB962C8B-B14F-4D97-AF65-F5344CB8AC3E}">
        <p14:creationId xmlns:p14="http://schemas.microsoft.com/office/powerpoint/2010/main" val="206294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итульный слайд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9591" y="1329895"/>
            <a:ext cx="7953917" cy="1985292"/>
          </a:xfrm>
        </p:spPr>
        <p:txBody>
          <a:bodyPr anchor="b">
            <a:normAutofit/>
          </a:bodyPr>
          <a:lstStyle>
            <a:lvl1pPr>
              <a:defRPr lang="en-US" dirty="0"/>
            </a:lvl1pPr>
          </a:lstStyle>
          <a:p>
            <a:r>
              <a:rPr lang="ru-RU" dirty="0"/>
              <a:t>Второй вариант титульного слайда </a:t>
            </a:r>
            <a:endParaRPr lang="en-US" dirty="0"/>
          </a:p>
        </p:txBody>
      </p:sp>
      <p:sp>
        <p:nvSpPr>
          <p:cNvPr id="6" name="Text Placeholder 5"/>
          <p:cNvSpPr>
            <a:spLocks noGrp="1"/>
          </p:cNvSpPr>
          <p:nvPr>
            <p:ph type="body" sz="quarter" idx="10" hasCustomPrompt="1"/>
          </p:nvPr>
        </p:nvSpPr>
        <p:spPr>
          <a:xfrm>
            <a:off x="1020929" y="3429000"/>
            <a:ext cx="7954433" cy="2203450"/>
          </a:xfrm>
        </p:spPr>
        <p:txBody>
          <a:bodyPr>
            <a:normAutofit/>
          </a:bodyPr>
          <a:lstStyle>
            <a:lvl1pPr marL="0" indent="0" algn="l">
              <a:buFontTx/>
              <a:buNone/>
              <a:defRPr lang="en-US" dirty="0"/>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ru-RU" dirty="0"/>
              <a:t>Имя и контактные данные автора</a:t>
            </a:r>
            <a:endParaRPr lang="en-US" dirty="0"/>
          </a:p>
        </p:txBody>
      </p:sp>
      <p:pic>
        <p:nvPicPr>
          <p:cNvPr id="5" name="Рисунок 4">
            <a:extLst>
              <a:ext uri="{FF2B5EF4-FFF2-40B4-BE49-F238E27FC236}">
                <a16:creationId xmlns="" xmlns:a16="http://schemas.microsoft.com/office/drawing/2014/main" id="{EE3A9EDA-9A7F-4B84-AC2A-94D13760426E}"/>
              </a:ext>
            </a:extLst>
          </p:cNvPr>
          <p:cNvPicPr>
            <a:picLocks noChangeAspect="1"/>
          </p:cNvPicPr>
          <p:nvPr/>
        </p:nvPicPr>
        <p:blipFill>
          <a:blip r:embed="rId2"/>
          <a:stretch>
            <a:fillRect/>
          </a:stretch>
        </p:blipFill>
        <p:spPr>
          <a:xfrm>
            <a:off x="9186921" y="1621969"/>
            <a:ext cx="3005079" cy="5236031"/>
          </a:xfrm>
          <a:prstGeom prst="rect">
            <a:avLst/>
          </a:prstGeom>
        </p:spPr>
      </p:pic>
      <p:pic>
        <p:nvPicPr>
          <p:cNvPr id="4" name="Рисунок 3">
            <a:extLst>
              <a:ext uri="{FF2B5EF4-FFF2-40B4-BE49-F238E27FC236}">
                <a16:creationId xmlns="" xmlns:a16="http://schemas.microsoft.com/office/drawing/2014/main" id="{D6381E81-C7A9-4B73-BBE8-AF543BDCAE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839969" cy="1329895"/>
          </a:xfrm>
          <a:prstGeom prst="rect">
            <a:avLst/>
          </a:prstGeom>
        </p:spPr>
      </p:pic>
    </p:spTree>
    <p:extLst>
      <p:ext uri="{BB962C8B-B14F-4D97-AF65-F5344CB8AC3E}">
        <p14:creationId xmlns:p14="http://schemas.microsoft.com/office/powerpoint/2010/main" val="217228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Титульный слайд 4">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791396"/>
            <a:ext cx="12192000" cy="6066604"/>
          </a:xfrm>
        </p:spPr>
        <p:txBody>
          <a:bodyPr anchor="ctr"/>
          <a:lstStyle>
            <a:lvl1pPr marL="0" indent="0" algn="ctr">
              <a:buNone/>
              <a:defRPr lang="en-US" dirty="0">
                <a:solidFill>
                  <a:schemeClr val="tx1"/>
                </a:solidFill>
              </a:defRPr>
            </a:lvl1pPr>
          </a:lstStyle>
          <a:p>
            <a:r>
              <a:rPr lang="ru-RU" dirty="0"/>
              <a:t>Добавьте свой готовый фон</a:t>
            </a:r>
            <a:endParaRPr lang="en-US" dirty="0"/>
          </a:p>
        </p:txBody>
      </p:sp>
      <p:sp>
        <p:nvSpPr>
          <p:cNvPr id="2" name="Title 1"/>
          <p:cNvSpPr>
            <a:spLocks noGrp="1"/>
          </p:cNvSpPr>
          <p:nvPr>
            <p:ph type="title" hasCustomPrompt="1"/>
          </p:nvPr>
        </p:nvSpPr>
        <p:spPr>
          <a:xfrm>
            <a:off x="990853" y="1236510"/>
            <a:ext cx="3617659" cy="2192491"/>
          </a:xfrm>
        </p:spPr>
        <p:txBody>
          <a:bodyPr anchor="t" anchorCtr="0">
            <a:normAutofit/>
          </a:bodyPr>
          <a:lstStyle>
            <a:lvl1pPr>
              <a:defRPr lang="en-US" dirty="0"/>
            </a:lvl1pPr>
          </a:lstStyle>
          <a:p>
            <a:r>
              <a:rPr lang="ru-RU" dirty="0"/>
              <a:t>Третий вариант титульного слайда</a:t>
            </a:r>
            <a:endParaRPr lang="en-US" dirty="0"/>
          </a:p>
        </p:txBody>
      </p:sp>
      <p:sp>
        <p:nvSpPr>
          <p:cNvPr id="6" name="Rectangle 4">
            <a:extLst>
              <a:ext uri="{FF2B5EF4-FFF2-40B4-BE49-F238E27FC236}">
                <a16:creationId xmlns="" xmlns:a16="http://schemas.microsoft.com/office/drawing/2014/main" id="{EBEC25B7-C3B9-437E-A4F9-DF0A8A8B6DB9}"/>
              </a:ext>
            </a:extLst>
          </p:cNvPr>
          <p:cNvSpPr/>
          <p:nvPr/>
        </p:nvSpPr>
        <p:spPr bwMode="auto">
          <a:xfrm>
            <a:off x="0" y="0"/>
            <a:ext cx="12192000" cy="79139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err="1">
              <a:ln>
                <a:noFill/>
              </a:ln>
              <a:solidFill>
                <a:schemeClr val="bg1"/>
              </a:solidFill>
              <a:effectLst/>
              <a:latin typeface="Verdana" pitchFamily="34" charset="0"/>
            </a:endParaRPr>
          </a:p>
        </p:txBody>
      </p:sp>
      <p:sp>
        <p:nvSpPr>
          <p:cNvPr id="10" name="Текст 9">
            <a:extLst>
              <a:ext uri="{FF2B5EF4-FFF2-40B4-BE49-F238E27FC236}">
                <a16:creationId xmlns="" xmlns:a16="http://schemas.microsoft.com/office/drawing/2014/main" id="{183B911A-2292-447A-BAB1-5860E09C0124}"/>
              </a:ext>
            </a:extLst>
          </p:cNvPr>
          <p:cNvSpPr>
            <a:spLocks noGrp="1"/>
          </p:cNvSpPr>
          <p:nvPr>
            <p:ph type="body" sz="quarter" idx="11" hasCustomPrompt="1"/>
          </p:nvPr>
        </p:nvSpPr>
        <p:spPr>
          <a:xfrm>
            <a:off x="5983288" y="614363"/>
            <a:ext cx="6208712" cy="360362"/>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lvl1pPr marL="0" indent="0" algn="r">
              <a:buNone/>
              <a:defRPr sz="1600"/>
            </a:lvl1pPr>
            <a:lvl5pPr marL="1828800" indent="0">
              <a:buNone/>
              <a:defRPr/>
            </a:lvl5pPr>
          </a:lstStyle>
          <a:p>
            <a:r>
              <a:rPr lang="ru-RU" dirty="0"/>
              <a:t>Имя и контактные данные автора</a:t>
            </a:r>
          </a:p>
        </p:txBody>
      </p:sp>
      <p:pic>
        <p:nvPicPr>
          <p:cNvPr id="7" name="Рисунок 6">
            <a:extLst>
              <a:ext uri="{FF2B5EF4-FFF2-40B4-BE49-F238E27FC236}">
                <a16:creationId xmlns="" xmlns:a16="http://schemas.microsoft.com/office/drawing/2014/main" id="{F5F4A113-38EB-4FB0-A5E1-D2045F3AAB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570"/>
            <a:ext cx="1999362" cy="936000"/>
          </a:xfrm>
          <a:prstGeom prst="rect">
            <a:avLst/>
          </a:prstGeom>
        </p:spPr>
      </p:pic>
    </p:spTree>
    <p:extLst>
      <p:ext uri="{BB962C8B-B14F-4D97-AF65-F5344CB8AC3E}">
        <p14:creationId xmlns:p14="http://schemas.microsoft.com/office/powerpoint/2010/main" val="321550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Финал">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09600" y="2680372"/>
            <a:ext cx="10972800" cy="827311"/>
          </a:xfr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lvl1pPr algn="ctr">
              <a:defRPr lang="en-US" dirty="0"/>
            </a:lvl1pPr>
          </a:lstStyle>
          <a:p>
            <a:r>
              <a:rPr lang="ru-RU" dirty="0"/>
              <a:t>Спасибо за внимание!</a:t>
            </a:r>
            <a:endParaRPr lang="en-US" dirty="0"/>
          </a:p>
        </p:txBody>
      </p:sp>
      <p:sp>
        <p:nvSpPr>
          <p:cNvPr id="8" name="Text Placeholder 7"/>
          <p:cNvSpPr>
            <a:spLocks noGrp="1"/>
          </p:cNvSpPr>
          <p:nvPr>
            <p:ph type="body" sz="quarter" idx="10" hasCustomPrompt="1"/>
          </p:nvPr>
        </p:nvSpPr>
        <p:spPr>
          <a:xfrm>
            <a:off x="609600" y="3716939"/>
            <a:ext cx="10972800" cy="792162"/>
          </a:xfr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lstStyle>
            <a:lvl1pPr marL="0" indent="0" algn="ctr">
              <a:buFontTx/>
              <a:buNone/>
              <a:defRPr lang="en-US" dirty="0"/>
            </a:lvl1pPr>
            <a:lvl2pPr marL="457200" indent="0" algn="ctr">
              <a:buFontTx/>
              <a:buNone/>
              <a:defRPr>
                <a:solidFill>
                  <a:srgbClr val="FFFFFF"/>
                </a:solidFill>
              </a:defRPr>
            </a:lvl2pPr>
            <a:lvl3pPr marL="914400" indent="0" algn="ctr">
              <a:buFontTx/>
              <a:buNone/>
              <a:defRPr>
                <a:solidFill>
                  <a:srgbClr val="FFFFFF"/>
                </a:solidFill>
              </a:defRPr>
            </a:lvl3pPr>
            <a:lvl4pPr marL="1371600" indent="0" algn="ctr">
              <a:buFontTx/>
              <a:buNone/>
              <a:defRPr>
                <a:solidFill>
                  <a:srgbClr val="FFFFFF"/>
                </a:solidFill>
              </a:defRPr>
            </a:lvl4pPr>
            <a:lvl5pPr marL="1828800" indent="0" algn="ctr">
              <a:buFontTx/>
              <a:buNone/>
              <a:defRPr>
                <a:solidFill>
                  <a:srgbClr val="FFFFFF"/>
                </a:solidFill>
              </a:defRPr>
            </a:lvl5pPr>
          </a:lstStyle>
          <a:p>
            <a:pPr lvl="0"/>
            <a:r>
              <a:rPr lang="ru-RU" dirty="0"/>
              <a:t>Имя и контактные данные автора</a:t>
            </a:r>
            <a:endParaRPr lang="en-US" dirty="0"/>
          </a:p>
        </p:txBody>
      </p:sp>
      <p:pic>
        <p:nvPicPr>
          <p:cNvPr id="6" name="Рисунок 5">
            <a:extLst>
              <a:ext uri="{FF2B5EF4-FFF2-40B4-BE49-F238E27FC236}">
                <a16:creationId xmlns="" xmlns:a16="http://schemas.microsoft.com/office/drawing/2014/main" id="{3CDED1F4-0330-4511-B293-08D7FE4737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3269" y="0"/>
            <a:ext cx="5725463" cy="2680372"/>
          </a:xfrm>
          <a:prstGeom prst="rect">
            <a:avLst/>
          </a:prstGeom>
        </p:spPr>
      </p:pic>
    </p:spTree>
    <p:extLst>
      <p:ext uri="{BB962C8B-B14F-4D97-AF65-F5344CB8AC3E}">
        <p14:creationId xmlns:p14="http://schemas.microsoft.com/office/powerpoint/2010/main" val="105632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609600" y="2328177"/>
            <a:ext cx="8365245" cy="3797986"/>
          </a:xfrm>
        </p:spPr>
        <p:txBody>
          <a:bodyPr vert="horz" lIns="91440" tIns="45720" rIns="91440" bIns="45720" rtlCol="0">
            <a:normAutofit/>
          </a:bodyPr>
          <a:lstStyle>
            <a:lvl1pPr>
              <a:defRPr lang="ru-RU" dirty="0">
                <a:solidFill>
                  <a:schemeClr val="tx1"/>
                </a:solidFill>
              </a:defRPr>
            </a:lvl1pPr>
            <a:lvl3pPr>
              <a:defRPr lang="ru-RU" sz="2000" dirty="0">
                <a:solidFill>
                  <a:schemeClr val="tx1"/>
                </a:solidFill>
              </a:defRPr>
            </a:lvl3pPr>
            <a:lvl4pPr>
              <a:defRPr lang="ru-RU" sz="1800" dirty="0">
                <a:solidFill>
                  <a:schemeClr val="tx1"/>
                </a:solidFill>
              </a:defRPr>
            </a:lvl4pPr>
            <a:lvl5pPr>
              <a:defRPr lang="ru-RU" sz="1600" dirty="0">
                <a:solidFill>
                  <a:schemeClr val="tx1"/>
                </a:solidFill>
              </a:defRPr>
            </a:lvl5pPr>
            <a:lvl6pPr>
              <a:defRPr lang="en-US" sz="1400" dirty="0">
                <a:solidFill>
                  <a:schemeClr val="tx1"/>
                </a:solidFill>
              </a:defRPr>
            </a:lvl6pPr>
          </a:lstStyle>
          <a:p>
            <a:pPr lvl="0"/>
            <a:r>
              <a:rPr lang="ru-RU" dirty="0"/>
              <a:t>Изложите здесь основные тезисы раздела</a:t>
            </a:r>
          </a:p>
          <a:p>
            <a:pPr lvl="2"/>
            <a:r>
              <a:rPr lang="ru-RU" dirty="0"/>
              <a:t>Второй уровень</a:t>
            </a:r>
          </a:p>
          <a:p>
            <a:pPr lvl="3"/>
            <a:r>
              <a:rPr lang="ru-RU" dirty="0"/>
              <a:t>Третий уровень</a:t>
            </a:r>
          </a:p>
          <a:p>
            <a:pPr lvl="4"/>
            <a:r>
              <a:rPr lang="ru-RU" dirty="0"/>
              <a:t>Четвертый уровень</a:t>
            </a:r>
          </a:p>
          <a:p>
            <a:pPr lvl="5"/>
            <a:r>
              <a:rPr lang="ru-RU" dirty="0"/>
              <a:t>Пятый уровень</a:t>
            </a:r>
          </a:p>
        </p:txBody>
      </p:sp>
      <p:sp>
        <p:nvSpPr>
          <p:cNvPr id="6" name="Title Placeholder 1"/>
          <p:cNvSpPr>
            <a:spLocks noGrp="1"/>
          </p:cNvSpPr>
          <p:nvPr>
            <p:ph type="title" hasCustomPrompt="1"/>
          </p:nvPr>
        </p:nvSpPr>
        <p:spPr>
          <a:xfrm>
            <a:off x="609600" y="1236510"/>
            <a:ext cx="10972800" cy="827311"/>
          </a:xfrm>
          <a:prstGeom prst="rect">
            <a:avLst/>
          </a:prstGeom>
        </p:spPr>
        <p:txBody>
          <a:bodyPr vert="horz" lIns="91440" tIns="45720" rIns="91440" bIns="45720" rtlCol="0" anchor="ctr">
            <a:normAutofit/>
          </a:bodyPr>
          <a:lstStyle>
            <a:lvl1pPr>
              <a:defRPr/>
            </a:lvl1pPr>
          </a:lstStyle>
          <a:p>
            <a:r>
              <a:rPr lang="ru-RU" dirty="0"/>
              <a:t>Название раздела</a:t>
            </a:r>
            <a:endParaRPr lang="en-US" dirty="0"/>
          </a:p>
        </p:txBody>
      </p:sp>
      <p:pic>
        <p:nvPicPr>
          <p:cNvPr id="3" name="Рисунок 2">
            <a:extLst>
              <a:ext uri="{FF2B5EF4-FFF2-40B4-BE49-F238E27FC236}">
                <a16:creationId xmlns="" xmlns:a16="http://schemas.microsoft.com/office/drawing/2014/main" id="{4601E002-0524-4D96-BC97-A6BFF63DA7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689" t="24090" r="79423" b="24177"/>
          <a:stretch/>
        </p:blipFill>
        <p:spPr>
          <a:xfrm>
            <a:off x="11112148" y="2328177"/>
            <a:ext cx="1079852" cy="3797986"/>
          </a:xfrm>
          <a:prstGeom prst="rect">
            <a:avLst/>
          </a:prstGeom>
        </p:spPr>
      </p:pic>
    </p:spTree>
    <p:extLst>
      <p:ext uri="{BB962C8B-B14F-4D97-AF65-F5344CB8AC3E}">
        <p14:creationId xmlns:p14="http://schemas.microsoft.com/office/powerpoint/2010/main" val="203208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1236510"/>
            <a:ext cx="10972800" cy="82731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Объект 3">
            <a:extLst>
              <a:ext uri="{FF2B5EF4-FFF2-40B4-BE49-F238E27FC236}">
                <a16:creationId xmlns="" xmlns:a16="http://schemas.microsoft.com/office/drawing/2014/main" id="{4D5ECA55-9769-4968-A783-C9E70872DAEB}"/>
              </a:ext>
            </a:extLst>
          </p:cNvPr>
          <p:cNvSpPr>
            <a:spLocks noGrp="1"/>
          </p:cNvSpPr>
          <p:nvPr>
            <p:ph sz="quarter" idx="10"/>
          </p:nvPr>
        </p:nvSpPr>
        <p:spPr>
          <a:xfrm>
            <a:off x="609599" y="2346583"/>
            <a:ext cx="10972800" cy="3897137"/>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 name="Нижний колонтитул 1">
            <a:extLst>
              <a:ext uri="{FF2B5EF4-FFF2-40B4-BE49-F238E27FC236}">
                <a16:creationId xmlns="" xmlns:a16="http://schemas.microsoft.com/office/drawing/2014/main" id="{261B5029-6DCA-46C8-85EA-2A387651C4C7}"/>
              </a:ext>
            </a:extLst>
          </p:cNvPr>
          <p:cNvSpPr>
            <a:spLocks noGrp="1"/>
          </p:cNvSpPr>
          <p:nvPr>
            <p:ph type="ftr" sz="quarter" idx="11"/>
          </p:nvPr>
        </p:nvSpPr>
        <p:spPr/>
        <p:txBody>
          <a:bodyPr/>
          <a:lstStyle/>
          <a:p>
            <a:r>
              <a:rPr lang="ru-RU"/>
              <a:t>Название раздела</a:t>
            </a:r>
            <a:endParaRPr lang="ru-RU" dirty="0"/>
          </a:p>
        </p:txBody>
      </p:sp>
    </p:spTree>
    <p:extLst>
      <p:ext uri="{BB962C8B-B14F-4D97-AF65-F5344CB8AC3E}">
        <p14:creationId xmlns:p14="http://schemas.microsoft.com/office/powerpoint/2010/main" val="2502341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1236510"/>
            <a:ext cx="10972800" cy="82731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7" name="Объект 6">
            <a:extLst>
              <a:ext uri="{FF2B5EF4-FFF2-40B4-BE49-F238E27FC236}">
                <a16:creationId xmlns="" xmlns:a16="http://schemas.microsoft.com/office/drawing/2014/main" id="{BDA6476B-5762-49D8-AB5F-107D3C25E7A6}"/>
              </a:ext>
            </a:extLst>
          </p:cNvPr>
          <p:cNvSpPr>
            <a:spLocks noGrp="1"/>
          </p:cNvSpPr>
          <p:nvPr>
            <p:ph sz="quarter" idx="11"/>
          </p:nvPr>
        </p:nvSpPr>
        <p:spPr>
          <a:xfrm>
            <a:off x="609599" y="2346583"/>
            <a:ext cx="5374357" cy="37795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9" name="Объект 6">
            <a:extLst>
              <a:ext uri="{FF2B5EF4-FFF2-40B4-BE49-F238E27FC236}">
                <a16:creationId xmlns="" xmlns:a16="http://schemas.microsoft.com/office/drawing/2014/main" id="{B693B51F-5ADA-47B3-92A7-688B695B071D}"/>
              </a:ext>
            </a:extLst>
          </p:cNvPr>
          <p:cNvSpPr>
            <a:spLocks noGrp="1"/>
          </p:cNvSpPr>
          <p:nvPr>
            <p:ph sz="quarter" idx="12"/>
          </p:nvPr>
        </p:nvSpPr>
        <p:spPr>
          <a:xfrm>
            <a:off x="6208046" y="2346583"/>
            <a:ext cx="5374357" cy="37795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Нижний колонтитул 2">
            <a:extLst>
              <a:ext uri="{FF2B5EF4-FFF2-40B4-BE49-F238E27FC236}">
                <a16:creationId xmlns="" xmlns:a16="http://schemas.microsoft.com/office/drawing/2014/main" id="{0F975E9B-033B-4283-9AA8-CE90532FBE7A}"/>
              </a:ext>
            </a:extLst>
          </p:cNvPr>
          <p:cNvSpPr>
            <a:spLocks noGrp="1"/>
          </p:cNvSpPr>
          <p:nvPr>
            <p:ph type="ftr" sz="quarter" idx="13"/>
          </p:nvPr>
        </p:nvSpPr>
        <p:spPr/>
        <p:txBody>
          <a:bodyPr/>
          <a:lstStyle/>
          <a:p>
            <a:r>
              <a:rPr lang="ru-RU"/>
              <a:t>Название раздела</a:t>
            </a:r>
            <a:endParaRPr lang="ru-RU" dirty="0"/>
          </a:p>
        </p:txBody>
      </p:sp>
    </p:spTree>
    <p:extLst>
      <p:ext uri="{BB962C8B-B14F-4D97-AF65-F5344CB8AC3E}">
        <p14:creationId xmlns:p14="http://schemas.microsoft.com/office/powerpoint/2010/main" val="172741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Три объекта">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7545917" y="2346325"/>
            <a:ext cx="4036483" cy="1885950"/>
          </a:xfrm>
          <a:custGeom>
            <a:avLst/>
            <a:gdLst/>
            <a:ahLst/>
            <a:cxnLst/>
            <a:rect l="l" t="t" r="r" b="b"/>
            <a:pathLst>
              <a:path w="3027362" h="1885950">
                <a:moveTo>
                  <a:pt x="0" y="0"/>
                </a:moveTo>
                <a:lnTo>
                  <a:pt x="3027362" y="0"/>
                </a:lnTo>
                <a:lnTo>
                  <a:pt x="3027362" y="1063625"/>
                </a:lnTo>
                <a:lnTo>
                  <a:pt x="3026362" y="1063625"/>
                </a:lnTo>
                <a:lnTo>
                  <a:pt x="3023015" y="1129917"/>
                </a:lnTo>
                <a:cubicBezTo>
                  <a:pt x="2982765" y="1526260"/>
                  <a:pt x="2667672" y="1841353"/>
                  <a:pt x="2271329" y="1881603"/>
                </a:cubicBezTo>
                <a:lnTo>
                  <a:pt x="2205037" y="1884951"/>
                </a:lnTo>
                <a:lnTo>
                  <a:pt x="2205037" y="1885950"/>
                </a:lnTo>
                <a:lnTo>
                  <a:pt x="0" y="1885950"/>
                </a:lnTo>
                <a:close/>
              </a:path>
            </a:pathLst>
          </a:custGeom>
          <a:ln>
            <a:noFill/>
          </a:ln>
        </p:spPr>
        <p:txBody>
          <a:bodyPr/>
          <a:lstStyle/>
          <a:p>
            <a:r>
              <a:rPr lang="ru-RU"/>
              <a:t>Вставка рисунка</a:t>
            </a:r>
            <a:endParaRPr lang="en-US" dirty="0"/>
          </a:p>
        </p:txBody>
      </p:sp>
      <p:sp>
        <p:nvSpPr>
          <p:cNvPr id="20" name="Picture Placeholder 10"/>
          <p:cNvSpPr>
            <a:spLocks noGrp="1"/>
          </p:cNvSpPr>
          <p:nvPr>
            <p:ph type="pic" sz="quarter" idx="11"/>
          </p:nvPr>
        </p:nvSpPr>
        <p:spPr>
          <a:xfrm>
            <a:off x="7545917" y="4384675"/>
            <a:ext cx="4036483" cy="1885950"/>
          </a:xfrm>
          <a:custGeom>
            <a:avLst/>
            <a:gdLst/>
            <a:ahLst/>
            <a:cxnLst/>
            <a:rect l="l" t="t" r="r" b="b"/>
            <a:pathLst>
              <a:path w="3027362" h="1885950">
                <a:moveTo>
                  <a:pt x="0" y="0"/>
                </a:moveTo>
                <a:lnTo>
                  <a:pt x="3027362" y="0"/>
                </a:lnTo>
                <a:lnTo>
                  <a:pt x="3027362" y="1063625"/>
                </a:lnTo>
                <a:lnTo>
                  <a:pt x="3026362" y="1063625"/>
                </a:lnTo>
                <a:lnTo>
                  <a:pt x="3023015" y="1129917"/>
                </a:lnTo>
                <a:cubicBezTo>
                  <a:pt x="2982765" y="1526260"/>
                  <a:pt x="2667672" y="1841353"/>
                  <a:pt x="2271329" y="1881603"/>
                </a:cubicBezTo>
                <a:lnTo>
                  <a:pt x="2205037" y="1884951"/>
                </a:lnTo>
                <a:lnTo>
                  <a:pt x="2205037" y="1885950"/>
                </a:lnTo>
                <a:lnTo>
                  <a:pt x="0" y="1885950"/>
                </a:lnTo>
                <a:close/>
              </a:path>
            </a:pathLst>
          </a:custGeom>
          <a:ln>
            <a:noFill/>
          </a:ln>
        </p:spPr>
        <p:txBody>
          <a:bodyPr/>
          <a:lstStyle/>
          <a:p>
            <a:r>
              <a:rPr lang="ru-RU"/>
              <a:t>Вставка рисунка</a:t>
            </a:r>
            <a:endParaRPr lang="en-US"/>
          </a:p>
        </p:txBody>
      </p:sp>
      <p:sp>
        <p:nvSpPr>
          <p:cNvPr id="2" name="Title 1"/>
          <p:cNvSpPr>
            <a:spLocks noGrp="1"/>
          </p:cNvSpPr>
          <p:nvPr>
            <p:ph type="title" hasCustomPrompt="1"/>
          </p:nvPr>
        </p:nvSpPr>
        <p:spPr>
          <a:xfrm>
            <a:off x="609600" y="1236664"/>
            <a:ext cx="10972800" cy="827087"/>
          </a:xfrm>
        </p:spPr>
        <p:txBody>
          <a:bodyPr/>
          <a:lstStyle/>
          <a:p>
            <a:r>
              <a:rPr lang="ru-RU" dirty="0"/>
              <a:t>Заголовок</a:t>
            </a:r>
            <a:endParaRPr lang="en-US" dirty="0"/>
          </a:p>
        </p:txBody>
      </p:sp>
      <p:sp>
        <p:nvSpPr>
          <p:cNvPr id="3" name="Нижний колонтитул 2">
            <a:extLst>
              <a:ext uri="{FF2B5EF4-FFF2-40B4-BE49-F238E27FC236}">
                <a16:creationId xmlns="" xmlns:a16="http://schemas.microsoft.com/office/drawing/2014/main" id="{05BA8D95-7735-46FC-9C16-677F9F41E39D}"/>
              </a:ext>
            </a:extLst>
          </p:cNvPr>
          <p:cNvSpPr>
            <a:spLocks noGrp="1"/>
          </p:cNvSpPr>
          <p:nvPr>
            <p:ph type="ftr" sz="quarter" idx="12"/>
          </p:nvPr>
        </p:nvSpPr>
        <p:spPr/>
        <p:txBody>
          <a:bodyPr/>
          <a:lstStyle/>
          <a:p>
            <a:r>
              <a:rPr lang="ru-RU"/>
              <a:t>Название раздела</a:t>
            </a:r>
            <a:endParaRPr lang="ru-RU" dirty="0"/>
          </a:p>
        </p:txBody>
      </p:sp>
      <p:sp>
        <p:nvSpPr>
          <p:cNvPr id="6" name="Объект 5">
            <a:extLst>
              <a:ext uri="{FF2B5EF4-FFF2-40B4-BE49-F238E27FC236}">
                <a16:creationId xmlns="" xmlns:a16="http://schemas.microsoft.com/office/drawing/2014/main" id="{A776F01B-CEB5-4099-86FB-0DB6522A8EBC}"/>
              </a:ext>
            </a:extLst>
          </p:cNvPr>
          <p:cNvSpPr>
            <a:spLocks noGrp="1"/>
          </p:cNvSpPr>
          <p:nvPr>
            <p:ph sz="quarter" idx="13"/>
          </p:nvPr>
        </p:nvSpPr>
        <p:spPr>
          <a:xfrm>
            <a:off x="609600" y="2346325"/>
            <a:ext cx="6691313" cy="3924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092281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36510"/>
            <a:ext cx="10972800" cy="827311"/>
          </a:xfrm>
          <a:prstGeom prst="rect">
            <a:avLst/>
          </a:prstGeom>
          <a:noFill/>
        </p:spPr>
        <p:txBody>
          <a:bodyPr vert="horz" lIns="91440" tIns="45720" rIns="91440" bIns="45720" rtlCol="0" anchor="ctr">
            <a:normAutofit/>
          </a:bodyPr>
          <a:lstStyle/>
          <a:p>
            <a:r>
              <a:rPr lang="ru-RU" dirty="0"/>
              <a:t>Заголовок</a:t>
            </a:r>
            <a:endParaRPr lang="en-US" dirty="0"/>
          </a:p>
        </p:txBody>
      </p:sp>
      <p:sp>
        <p:nvSpPr>
          <p:cNvPr id="3" name="Text Placeholder 2"/>
          <p:cNvSpPr>
            <a:spLocks noGrp="1"/>
          </p:cNvSpPr>
          <p:nvPr>
            <p:ph type="body" idx="1"/>
          </p:nvPr>
        </p:nvSpPr>
        <p:spPr>
          <a:xfrm>
            <a:off x="609600" y="2259931"/>
            <a:ext cx="10972800" cy="3866233"/>
          </a:xfrm>
          <a:prstGeom prst="rect">
            <a:avLst/>
          </a:prstGeom>
          <a:noFill/>
          <a:ln>
            <a:noFill/>
          </a:ln>
        </p:spPr>
        <p:txBody>
          <a:bodyPr vert="horz" lIns="91440" tIns="45720" rIns="91440" bIns="45720" rtlCol="0">
            <a:normAutofit/>
          </a:bodyPr>
          <a:lstStyle/>
          <a:p>
            <a:pPr lvl="0"/>
            <a:r>
              <a:rPr lang="ru-RU" dirty="0"/>
              <a:t>Первый уровень</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Footer Placeholder 3"/>
          <p:cNvSpPr>
            <a:spLocks noGrp="1"/>
          </p:cNvSpPr>
          <p:nvPr>
            <p:ph type="ftr" sz="quarter" idx="3"/>
          </p:nvPr>
        </p:nvSpPr>
        <p:spPr>
          <a:xfrm>
            <a:off x="5374357" y="439284"/>
            <a:ext cx="6208043" cy="365125"/>
          </a:xfrm>
          <a:prstGeom prst="rect">
            <a:avLst/>
          </a:prstGeom>
          <a:noFill/>
        </p:spPr>
        <p:txBody>
          <a:bodyPr vert="horz" lIns="91440" tIns="45720" rIns="91440" bIns="45720" rtlCol="0" anchor="ctr"/>
          <a:lstStyle>
            <a:lvl1pPr algn="r">
              <a:defRPr lang="ru-RU" smtClean="0">
                <a:solidFill>
                  <a:schemeClr val="tx1"/>
                </a:solidFill>
              </a:defRPr>
            </a:lvl1pPr>
          </a:lstStyle>
          <a:p>
            <a:endParaRPr lang="ru-RU"/>
          </a:p>
        </p:txBody>
      </p:sp>
    </p:spTree>
    <p:extLst>
      <p:ext uri="{BB962C8B-B14F-4D97-AF65-F5344CB8AC3E}">
        <p14:creationId xmlns:p14="http://schemas.microsoft.com/office/powerpoint/2010/main" val="2250875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p:titleStyle>
    <p:bodyStyle>
      <a:lvl1pPr marL="342900" indent="-342900" algn="l" defTabSz="457200" rtl="0" eaLnBrk="1" latinLnBrk="0" hangingPunct="1">
        <a:spcBef>
          <a:spcPct val="20000"/>
        </a:spcBef>
        <a:buSzPct val="100000"/>
        <a:buFont typeface="Wingdings" panose="05000000000000000000" pitchFamily="2" charset="2"/>
        <a:buChar char="§"/>
        <a:defRPr lang="ru-RU" sz="2400" kern="1200" dirty="0">
          <a:solidFill>
            <a:schemeClr val="tx1"/>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
        <a:defRPr lang="ru-RU" sz="2000" kern="1200" dirty="0">
          <a:solidFill>
            <a:schemeClr val="tx1"/>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lang="ru-RU" sz="1800" kern="1200" dirty="0">
          <a:solidFill>
            <a:schemeClr val="tx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lang="ru-RU" sz="1600" kern="1200" dirty="0">
          <a:solidFill>
            <a:schemeClr val="tx1"/>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lang="en-US" sz="14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auto">
          <a:xfrm>
            <a:off x="0" y="0"/>
            <a:ext cx="12192000" cy="79139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err="1">
              <a:ln>
                <a:noFill/>
              </a:ln>
              <a:solidFill>
                <a:schemeClr val="bg1"/>
              </a:solidFill>
              <a:effectLst/>
              <a:latin typeface="Verdana" pitchFamily="34" charset="0"/>
            </a:endParaRPr>
          </a:p>
        </p:txBody>
      </p:sp>
      <p:sp>
        <p:nvSpPr>
          <p:cNvPr id="2" name="Title Placeholder 1"/>
          <p:cNvSpPr>
            <a:spLocks noGrp="1"/>
          </p:cNvSpPr>
          <p:nvPr>
            <p:ph type="title"/>
          </p:nvPr>
        </p:nvSpPr>
        <p:spPr>
          <a:xfrm>
            <a:off x="609600" y="1236510"/>
            <a:ext cx="10972800" cy="827311"/>
          </a:xfrm>
          <a:prstGeom prst="rect">
            <a:avLst/>
          </a:prstGeom>
          <a:noFill/>
        </p:spPr>
        <p:txBody>
          <a:bodyPr vert="horz" lIns="91440" tIns="45720" rIns="91440" bIns="45720" rtlCol="0" anchor="ctr">
            <a:normAutofit/>
          </a:bodyPr>
          <a:lstStyle/>
          <a:p>
            <a:r>
              <a:rPr lang="ru-RU" dirty="0"/>
              <a:t>Заголовок</a:t>
            </a:r>
            <a:endParaRPr lang="en-US" dirty="0"/>
          </a:p>
        </p:txBody>
      </p:sp>
      <p:sp>
        <p:nvSpPr>
          <p:cNvPr id="3" name="Text Placeholder 2"/>
          <p:cNvSpPr>
            <a:spLocks noGrp="1"/>
          </p:cNvSpPr>
          <p:nvPr>
            <p:ph type="body" idx="1"/>
          </p:nvPr>
        </p:nvSpPr>
        <p:spPr>
          <a:xfrm>
            <a:off x="609600" y="2259931"/>
            <a:ext cx="10972800" cy="3866233"/>
          </a:xfrm>
          <a:prstGeom prst="rect">
            <a:avLst/>
          </a:prstGeom>
        </p:spPr>
        <p:txBody>
          <a:bodyPr vert="horz" lIns="91440" tIns="45720" rIns="91440" bIns="45720" rtlCol="0">
            <a:normAutofit/>
          </a:bodyPr>
          <a:lstStyle/>
          <a:p>
            <a:pPr lvl="0"/>
            <a:r>
              <a:rPr lang="ru-RU" dirty="0"/>
              <a:t>Первый уровень</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10" name="Footer Placeholder 3">
            <a:extLst>
              <a:ext uri="{FF2B5EF4-FFF2-40B4-BE49-F238E27FC236}">
                <a16:creationId xmlns="" xmlns:a16="http://schemas.microsoft.com/office/drawing/2014/main" id="{C66355F7-4A85-495B-983E-B57FC436A0B2}"/>
              </a:ext>
            </a:extLst>
          </p:cNvPr>
          <p:cNvSpPr>
            <a:spLocks noGrp="1"/>
          </p:cNvSpPr>
          <p:nvPr>
            <p:ph type="ftr" sz="quarter" idx="3"/>
          </p:nvPr>
        </p:nvSpPr>
        <p:spPr>
          <a:xfrm>
            <a:off x="5983957" y="614279"/>
            <a:ext cx="6208043" cy="360000"/>
          </a:xfrm>
          <a:prstGeom prst="rect">
            <a:avLst/>
          </a:prstGeom>
          <a:solidFill>
            <a:schemeClr val="accent2"/>
          </a:solidFill>
        </p:spPr>
        <p:txBody>
          <a:bodyPr vert="horz" lIns="91440" tIns="45720" rIns="91440" bIns="45720" rtlCol="0" anchor="ctr"/>
          <a:lstStyle>
            <a:lvl1pPr algn="r">
              <a:defRPr lang="ru-RU" dirty="0" smtClean="0">
                <a:solidFill>
                  <a:schemeClr val="bg1"/>
                </a:solidFill>
              </a:defRPr>
            </a:lvl1pPr>
          </a:lstStyle>
          <a:p>
            <a:r>
              <a:rPr lang="ru-RU" dirty="0"/>
              <a:t>Название раздела</a:t>
            </a:r>
          </a:p>
        </p:txBody>
      </p:sp>
      <p:pic>
        <p:nvPicPr>
          <p:cNvPr id="7" name="Рисунок 6">
            <a:extLst>
              <a:ext uri="{FF2B5EF4-FFF2-40B4-BE49-F238E27FC236}">
                <a16:creationId xmlns="" xmlns:a16="http://schemas.microsoft.com/office/drawing/2014/main" id="{7FFF610D-5594-4493-A8EE-64BC7F00D00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72570"/>
            <a:ext cx="1999362" cy="936000"/>
          </a:xfrm>
          <a:prstGeom prst="rect">
            <a:avLst/>
          </a:prstGeom>
        </p:spPr>
      </p:pic>
    </p:spTree>
    <p:extLst>
      <p:ext uri="{BB962C8B-B14F-4D97-AF65-F5344CB8AC3E}">
        <p14:creationId xmlns:p14="http://schemas.microsoft.com/office/powerpoint/2010/main" val="1061754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hf sldNum="0" hdr="0" dt="0"/>
  <p:txStyles>
    <p:titleStyle>
      <a:lvl1pPr algn="l" defTabSz="457200" rtl="0" eaLnBrk="1" latinLnBrk="0" hangingPunct="1">
        <a:spcBef>
          <a:spcPct val="0"/>
        </a:spcBef>
        <a:buNone/>
        <a:defRPr lang="en-US" sz="3200" b="1" i="0" kern="1200" baseline="0" dirty="0">
          <a:solidFill>
            <a:schemeClr val="tx1"/>
          </a:solidFill>
          <a:latin typeface="+mj-lt"/>
          <a:ea typeface="+mj-ea"/>
          <a:cs typeface="+mj-cs"/>
        </a:defRPr>
      </a:lvl1pPr>
    </p:titleStyle>
    <p:bodyStyle>
      <a:lvl1pPr marL="342900" indent="-342900" algn="l" defTabSz="457200" rtl="0" eaLnBrk="1" latinLnBrk="0" hangingPunct="1">
        <a:spcBef>
          <a:spcPct val="20000"/>
        </a:spcBef>
        <a:buSzPct val="100000"/>
        <a:buFont typeface="Wingdings" panose="05000000000000000000" pitchFamily="2" charset="2"/>
        <a:buChar char="§"/>
        <a:defRPr lang="ru-RU" sz="2400" kern="1200" dirty="0">
          <a:solidFill>
            <a:schemeClr val="tx1"/>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
        <a:defRPr lang="ru-RU" sz="2000" kern="1200" dirty="0">
          <a:solidFill>
            <a:schemeClr val="tx1"/>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lang="ru-RU" sz="1800" kern="1200" dirty="0">
          <a:solidFill>
            <a:schemeClr val="tx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lang="ru-RU" sz="1600" kern="1200" dirty="0">
          <a:solidFill>
            <a:schemeClr val="tx1"/>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lang="en-US" sz="14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consultantplus://offline/ref=CAFA4DE7B79ACD0A44947350D73BA8BA86941DC2C8827C073ACDA6AFC99EEB51BBA41F56E0AA75jBU9I"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a:extLst>
              <a:ext uri="{FF2B5EF4-FFF2-40B4-BE49-F238E27FC236}">
                <a16:creationId xmlns="" xmlns:a16="http://schemas.microsoft.com/office/drawing/2014/main" id="{EFEC5B45-AA45-42FC-9405-2E084188E0D7}"/>
              </a:ext>
            </a:extLst>
          </p:cNvPr>
          <p:cNvSpPr>
            <a:spLocks noGrp="1"/>
          </p:cNvSpPr>
          <p:nvPr>
            <p:ph type="subTitle" idx="1"/>
          </p:nvPr>
        </p:nvSpPr>
        <p:spPr/>
        <p:txBody>
          <a:bodyPr/>
          <a:lstStyle/>
          <a:p>
            <a:r>
              <a:rPr lang="ru-RU" dirty="0" smtClean="0">
                <a:latin typeface="Times New Roman" pitchFamily="18" charset="0"/>
                <a:cs typeface="Times New Roman" pitchFamily="18" charset="0"/>
              </a:rPr>
              <a:t>Ханты-Мансийск, 2019</a:t>
            </a:r>
            <a:endParaRPr lang="ru-RU" dirty="0">
              <a:latin typeface="Times New Roman" pitchFamily="18" charset="0"/>
              <a:cs typeface="Times New Roman" pitchFamily="18" charset="0"/>
            </a:endParaRPr>
          </a:p>
        </p:txBody>
      </p:sp>
      <p:sp>
        <p:nvSpPr>
          <p:cNvPr id="3" name="Заголовок 2">
            <a:extLst>
              <a:ext uri="{FF2B5EF4-FFF2-40B4-BE49-F238E27FC236}">
                <a16:creationId xmlns="" xmlns:a16="http://schemas.microsoft.com/office/drawing/2014/main" id="{0E648D27-692A-4801-AC9E-A211935753AD}"/>
              </a:ext>
            </a:extLst>
          </p:cNvPr>
          <p:cNvSpPr>
            <a:spLocks noGrp="1"/>
          </p:cNvSpPr>
          <p:nvPr>
            <p:ph type="title"/>
          </p:nvPr>
        </p:nvSpPr>
        <p:spPr>
          <a:xfrm>
            <a:off x="328048" y="3525703"/>
            <a:ext cx="11220450" cy="1827703"/>
          </a:xfrm>
        </p:spPr>
        <p:txBody>
          <a:bodyPr/>
          <a:lstStyle/>
          <a:p>
            <a:pPr>
              <a:lnSpc>
                <a:spcPct val="150000"/>
              </a:lnSpc>
            </a:pP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Криминологическая </a:t>
            </a:r>
            <a:r>
              <a:rPr lang="ru-RU" sz="1800" dirty="0">
                <a:latin typeface="Times New Roman" pitchFamily="18" charset="0"/>
                <a:cs typeface="Times New Roman" pitchFamily="18" charset="0"/>
              </a:rPr>
              <a:t>характеристика, детерминанты  и  профилактика  розничной продажи алкогольной продукции  несовершеннолетним (по материалам ХМАО-Югры )</a:t>
            </a:r>
            <a:r>
              <a:rPr lang="ru-RU" sz="1800" dirty="0"/>
              <a:t/>
            </a:r>
            <a:br>
              <a:rPr lang="ru-RU" sz="1800" dirty="0"/>
            </a:b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endParaRPr lang="ru-RU" dirty="0">
              <a:latin typeface="Times New Roman" pitchFamily="18" charset="0"/>
              <a:cs typeface="Times New Roman" pitchFamily="18" charset="0"/>
            </a:endParaRPr>
          </a:p>
        </p:txBody>
      </p:sp>
      <p:sp>
        <p:nvSpPr>
          <p:cNvPr id="4" name="Текст 3">
            <a:extLst>
              <a:ext uri="{FF2B5EF4-FFF2-40B4-BE49-F238E27FC236}">
                <a16:creationId xmlns="" xmlns:a16="http://schemas.microsoft.com/office/drawing/2014/main" id="{D224DD66-3586-4E22-850D-B2B48C90D9A2}"/>
              </a:ext>
            </a:extLst>
          </p:cNvPr>
          <p:cNvSpPr>
            <a:spLocks noGrp="1"/>
          </p:cNvSpPr>
          <p:nvPr>
            <p:ph type="body" sz="quarter" idx="10"/>
          </p:nvPr>
        </p:nvSpPr>
        <p:spPr>
          <a:xfrm>
            <a:off x="533400" y="4343400"/>
            <a:ext cx="11201400" cy="1771649"/>
          </a:xfrm>
        </p:spPr>
        <p:txBody>
          <a:bodyPr>
            <a:normAutofit fontScale="92500" lnSpcReduction="20000"/>
          </a:bodyPr>
          <a:lstStyle/>
          <a:p>
            <a:pPr algn="l"/>
            <a:r>
              <a:rPr lang="ru-RU" dirty="0" smtClean="0">
                <a:latin typeface="Times New Roman" pitchFamily="18" charset="0"/>
                <a:cs typeface="Times New Roman" pitchFamily="18" charset="0"/>
              </a:rPr>
              <a:t>Аспирант: </a:t>
            </a:r>
            <a:r>
              <a:rPr lang="ru-RU" dirty="0" err="1" smtClean="0">
                <a:latin typeface="Times New Roman" pitchFamily="18" charset="0"/>
                <a:cs typeface="Times New Roman" pitchFamily="18" charset="0"/>
              </a:rPr>
              <a:t>Берндт</a:t>
            </a:r>
            <a:r>
              <a:rPr lang="ru-RU" dirty="0" smtClean="0">
                <a:latin typeface="Times New Roman" pitchFamily="18" charset="0"/>
                <a:cs typeface="Times New Roman" pitchFamily="18" charset="0"/>
              </a:rPr>
              <a:t> Анастасия Анатольевна</a:t>
            </a:r>
          </a:p>
          <a:p>
            <a:pPr algn="l"/>
            <a:r>
              <a:rPr lang="ru-RU" dirty="0" smtClean="0">
                <a:latin typeface="Times New Roman" pitchFamily="18" charset="0"/>
                <a:cs typeface="Times New Roman" pitchFamily="18" charset="0"/>
              </a:rPr>
              <a:t>Направление подготовки : </a:t>
            </a:r>
            <a:r>
              <a:rPr lang="ru-RU" dirty="0">
                <a:solidFill>
                  <a:schemeClr val="tx1"/>
                </a:solidFill>
                <a:latin typeface="Times New Roman" panose="02020603050405020304" pitchFamily="18" charset="0"/>
                <a:ea typeface="Calibri" panose="020F0502020204030204" pitchFamily="34" charset="0"/>
                <a:cs typeface="Times New Roman" pitchFamily="18" charset="0"/>
              </a:rPr>
              <a:t>40</a:t>
            </a:r>
            <a:r>
              <a:rPr lang="ru-RU" dirty="0" smtClean="0">
                <a:latin typeface="Times New Roman" panose="02020603050405020304" pitchFamily="18" charset="0"/>
                <a:ea typeface="Calibri" panose="020F0502020204030204" pitchFamily="34" charset="0"/>
                <a:cs typeface="Times New Roman" pitchFamily="18" charset="0"/>
              </a:rPr>
              <a:t>.</a:t>
            </a:r>
            <a:r>
              <a:rPr lang="ru-RU" dirty="0">
                <a:latin typeface="Times New Roman" panose="02020603050405020304" pitchFamily="18" charset="0"/>
                <a:ea typeface="Calibri" panose="020F0502020204030204" pitchFamily="34" charset="0"/>
                <a:cs typeface="Times New Roman" pitchFamily="18" charset="0"/>
              </a:rPr>
              <a:t> </a:t>
            </a:r>
            <a:r>
              <a:rPr lang="ru-RU" dirty="0" smtClean="0">
                <a:latin typeface="Times New Roman" panose="02020603050405020304" pitchFamily="18" charset="0"/>
                <a:ea typeface="Calibri" panose="020F0502020204030204" pitchFamily="34" charset="0"/>
                <a:cs typeface="Times New Roman" pitchFamily="18" charset="0"/>
              </a:rPr>
              <a:t>40.06.01 Юриспруденция</a:t>
            </a:r>
            <a:r>
              <a:rPr lang="ru-RU" dirty="0">
                <a:latin typeface="Times New Roman" panose="02020603050405020304" pitchFamily="18" charset="0"/>
                <a:ea typeface="Calibri" panose="020F0502020204030204" pitchFamily="34" charset="0"/>
                <a:cs typeface="Times New Roman" pitchFamily="18" charset="0"/>
              </a:rPr>
              <a:t/>
            </a:r>
            <a:br>
              <a:rPr lang="ru-RU" dirty="0">
                <a:latin typeface="Times New Roman" panose="02020603050405020304" pitchFamily="18" charset="0"/>
                <a:ea typeface="Calibri" panose="020F0502020204030204" pitchFamily="34" charset="0"/>
                <a:cs typeface="Times New Roman" pitchFamily="18" charset="0"/>
              </a:rPr>
            </a:br>
            <a:r>
              <a:rPr lang="ru-RU" dirty="0">
                <a:latin typeface="Times New Roman" panose="02020603050405020304" pitchFamily="18" charset="0"/>
                <a:ea typeface="Calibri" panose="020F0502020204030204" pitchFamily="34" charset="0"/>
                <a:cs typeface="Times New Roman" pitchFamily="18" charset="0"/>
              </a:rPr>
              <a:t>Профиль: Уголовное право и криминология; уголовно-исполнительное право.</a:t>
            </a:r>
            <a:br>
              <a:rPr lang="ru-RU" dirty="0">
                <a:latin typeface="Times New Roman" panose="02020603050405020304" pitchFamily="18" charset="0"/>
                <a:ea typeface="Calibri" panose="020F0502020204030204" pitchFamily="34" charset="0"/>
                <a:cs typeface="Times New Roman" pitchFamily="18" charset="0"/>
              </a:rPr>
            </a:br>
            <a:r>
              <a:rPr lang="ru-RU" dirty="0" smtClean="0">
                <a:latin typeface="Times New Roman" pitchFamily="18" charset="0"/>
                <a:cs typeface="Times New Roman" pitchFamily="18" charset="0"/>
              </a:rPr>
              <a:t>Научный руководитель </a:t>
            </a:r>
            <a:r>
              <a:rPr lang="ru-RU" dirty="0">
                <a:latin typeface="Times New Roman" pitchFamily="18" charset="0"/>
                <a:cs typeface="Times New Roman" pitchFamily="18" charset="0"/>
              </a:rPr>
              <a:t>Шеслер Александр Викторович,</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доктор юридических наук, профессор кафедры уголовного права  и уголовного процесса Югорского  государственного университета</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37087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289105" y="794544"/>
            <a:ext cx="9388366" cy="5565227"/>
          </a:xfrm>
        </p:spPr>
      </p:sp>
      <p:sp>
        <p:nvSpPr>
          <p:cNvPr id="4" name="Текст 3">
            <a:extLst>
              <a:ext uri="{FF2B5EF4-FFF2-40B4-BE49-F238E27FC236}">
                <a16:creationId xmlns="" xmlns:a16="http://schemas.microsoft.com/office/drawing/2014/main" id="{B2AE38A2-E23F-4AC9-8B3A-62910ADC4D12}"/>
              </a:ext>
            </a:extLst>
          </p:cNvPr>
          <p:cNvSpPr>
            <a:spLocks noGrp="1"/>
          </p:cNvSpPr>
          <p:nvPr>
            <p:ph type="body" sz="quarter" idx="11"/>
          </p:nvPr>
        </p:nvSpPr>
        <p:spPr/>
        <p:txBody>
          <a:bodyPr/>
          <a:lstStyle/>
          <a:p>
            <a:r>
              <a:rPr lang="ru-RU" smtClean="0"/>
              <a:t>Документ (скан-образ), подтверждающий показатель результативности</a:t>
            </a:r>
            <a:endParaRPr lang="ru-RU" dirty="0"/>
          </a:p>
        </p:txBody>
      </p:sp>
      <p:graphicFrame>
        <p:nvGraphicFramePr>
          <p:cNvPr id="6" name="Объект 5"/>
          <p:cNvGraphicFramePr>
            <a:graphicFrameLocks noChangeAspect="1"/>
          </p:cNvGraphicFramePr>
          <p:nvPr>
            <p:extLst>
              <p:ext uri="{D42A27DB-BD31-4B8C-83A1-F6EECF244321}">
                <p14:modId xmlns:p14="http://schemas.microsoft.com/office/powerpoint/2010/main" val="3917411198"/>
              </p:ext>
            </p:extLst>
          </p:nvPr>
        </p:nvGraphicFramePr>
        <p:xfrm>
          <a:off x="3898298" y="1284891"/>
          <a:ext cx="4169979" cy="4256854"/>
        </p:xfrm>
        <a:graphic>
          <a:graphicData uri="http://schemas.openxmlformats.org/presentationml/2006/ole">
            <mc:AlternateContent xmlns:mc="http://schemas.openxmlformats.org/markup-compatibility/2006">
              <mc:Choice xmlns:v="urn:schemas-microsoft-com:vml" Requires="v">
                <p:oleObj spid="_x0000_s2053" name="Acrobat Document" r:id="rId4" imgW="5667363" imgH="8020022" progId="AcroExch.Document.DC">
                  <p:embed/>
                </p:oleObj>
              </mc:Choice>
              <mc:Fallback>
                <p:oleObj name="Acrobat Document" r:id="rId4" imgW="5667363" imgH="8020022" progId="AcroExch.Document.DC">
                  <p:embed/>
                  <p:pic>
                    <p:nvPicPr>
                      <p:cNvPr id="0" name=""/>
                      <p:cNvPicPr/>
                      <p:nvPr/>
                    </p:nvPicPr>
                    <p:blipFill>
                      <a:blip r:embed="rId5"/>
                      <a:stretch>
                        <a:fillRect/>
                      </a:stretch>
                    </p:blipFill>
                    <p:spPr>
                      <a:xfrm>
                        <a:off x="3898298" y="1284891"/>
                        <a:ext cx="4169979" cy="4256854"/>
                      </a:xfrm>
                      <a:prstGeom prst="rect">
                        <a:avLst/>
                      </a:prstGeom>
                    </p:spPr>
                  </p:pic>
                </p:oleObj>
              </mc:Fallback>
            </mc:AlternateContent>
          </a:graphicData>
        </a:graphic>
      </p:graphicFrame>
    </p:spTree>
    <p:extLst>
      <p:ext uri="{BB962C8B-B14F-4D97-AF65-F5344CB8AC3E}">
        <p14:creationId xmlns:p14="http://schemas.microsoft.com/office/powerpoint/2010/main" val="66836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7F86E713-6BDA-44E6-B57D-67D51E838FDE}"/>
              </a:ext>
            </a:extLst>
          </p:cNvPr>
          <p:cNvSpPr>
            <a:spLocks noGrp="1"/>
          </p:cNvSpPr>
          <p:nvPr>
            <p:ph type="title"/>
          </p:nvPr>
        </p:nvSpPr>
        <p:spPr>
          <a:xfrm>
            <a:off x="763970" y="914531"/>
            <a:ext cx="10972800" cy="827311"/>
          </a:xfrm>
        </p:spPr>
        <p:txBody>
          <a:bodyPr>
            <a:normAutofit fontScale="90000"/>
          </a:bodyPr>
          <a:lstStyle/>
          <a:p>
            <a:pPr algn="ctr"/>
            <a:r>
              <a:rPr lang="ru-RU" dirty="0" smtClean="0">
                <a:latin typeface="Times New Roman" pitchFamily="18" charset="0"/>
                <a:cs typeface="Times New Roman" pitchFamily="18" charset="0"/>
              </a:rPr>
              <a:t>Итоги научно-исследовательской деятельности за 2018- 2019 год обучения</a:t>
            </a:r>
            <a:endParaRPr lang="ru-RU" dirty="0">
              <a:latin typeface="Times New Roman" pitchFamily="18" charset="0"/>
              <a:cs typeface="Times New Roman" pitchFamily="18" charset="0"/>
            </a:endParaRPr>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2210367944"/>
              </p:ext>
            </p:extLst>
          </p:nvPr>
        </p:nvGraphicFramePr>
        <p:xfrm>
          <a:off x="964858" y="2085977"/>
          <a:ext cx="9824133" cy="3420431"/>
        </p:xfrm>
        <a:graphic>
          <a:graphicData uri="http://schemas.openxmlformats.org/drawingml/2006/table">
            <a:tbl>
              <a:tblPr firstRow="1" firstCol="1" bandRow="1">
                <a:tableStyleId>{5C22544A-7EE6-4342-B048-85BDC9FD1C3A}</a:tableStyleId>
              </a:tblPr>
              <a:tblGrid>
                <a:gridCol w="511517"/>
                <a:gridCol w="2584181"/>
                <a:gridCol w="3054619"/>
                <a:gridCol w="3673816"/>
              </a:tblGrid>
              <a:tr h="303582">
                <a:tc rowSpan="2">
                  <a:txBody>
                    <a:bodyPr/>
                    <a:lstStyle/>
                    <a:p>
                      <a:pPr algn="ctr">
                        <a:lnSpc>
                          <a:spcPct val="115000"/>
                        </a:lnSpc>
                        <a:spcAft>
                          <a:spcPts val="0"/>
                        </a:spcAft>
                      </a:pPr>
                      <a:r>
                        <a:rPr lang="ru-RU" sz="1600" dirty="0">
                          <a:effectLst/>
                          <a:latin typeface="Times New Roman" pitchFamily="18" charset="0"/>
                          <a:cs typeface="Times New Roman" pitchFamily="18" charset="0"/>
                        </a:rPr>
                        <a:t>№ п/ п</a:t>
                      </a:r>
                      <a:endParaRPr lang="ru-RU" sz="1600" dirty="0">
                        <a:effectLst/>
                        <a:latin typeface="Times New Roman" pitchFamily="18" charset="0"/>
                        <a:ea typeface="Calibri"/>
                        <a:cs typeface="Times New Roman" pitchFamily="18" charset="0"/>
                      </a:endParaRPr>
                    </a:p>
                  </a:txBody>
                  <a:tcPr marL="61401" marR="61401" marT="0" marB="0" anchor="ctr"/>
                </a:tc>
                <a:tc rowSpan="2">
                  <a:txBody>
                    <a:bodyPr/>
                    <a:lstStyle/>
                    <a:p>
                      <a:pPr algn="ctr">
                        <a:lnSpc>
                          <a:spcPct val="115000"/>
                        </a:lnSpc>
                        <a:spcAft>
                          <a:spcPts val="0"/>
                        </a:spcAft>
                      </a:pPr>
                      <a:r>
                        <a:rPr lang="ru-RU" sz="1600" dirty="0">
                          <a:effectLst/>
                          <a:latin typeface="Times New Roman" pitchFamily="18" charset="0"/>
                          <a:cs typeface="Times New Roman" pitchFamily="18" charset="0"/>
                        </a:rPr>
                        <a:t>Показатели результативности</a:t>
                      </a:r>
                    </a:p>
                    <a:p>
                      <a:pPr algn="ctr">
                        <a:lnSpc>
                          <a:spcPct val="115000"/>
                        </a:lnSpc>
                        <a:spcAft>
                          <a:spcPts val="0"/>
                        </a:spcAft>
                      </a:pPr>
                      <a:r>
                        <a:rPr lang="ru-RU" sz="1600" dirty="0">
                          <a:effectLst/>
                          <a:latin typeface="Times New Roman" pitchFamily="18" charset="0"/>
                          <a:cs typeface="Times New Roman" pitchFamily="18" charset="0"/>
                        </a:rPr>
                        <a:t>(содержание работы вашего индивидуального плана </a:t>
                      </a:r>
                      <a:r>
                        <a:rPr lang="ru-RU" sz="1600" dirty="0" smtClean="0">
                          <a:latin typeface="Times New Roman" pitchFamily="18" charset="0"/>
                          <a:cs typeface="Times New Roman" pitchFamily="18" charset="0"/>
                        </a:rPr>
                        <a:t>2018- 2019 учебного года</a:t>
                      </a:r>
                      <a:r>
                        <a:rPr lang="ru-RU" sz="1600" dirty="0" smtClean="0">
                          <a:effectLst/>
                          <a:latin typeface="Times New Roman" pitchFamily="18" charset="0"/>
                          <a:cs typeface="Times New Roman" pitchFamily="18" charset="0"/>
                        </a:rPr>
                        <a:t>)</a:t>
                      </a:r>
                      <a:endParaRPr lang="ru-RU" sz="1600" dirty="0">
                        <a:effectLst/>
                        <a:latin typeface="Times New Roman" pitchFamily="18" charset="0"/>
                        <a:ea typeface="Calibri"/>
                        <a:cs typeface="Times New Roman" pitchFamily="18" charset="0"/>
                      </a:endParaRPr>
                    </a:p>
                  </a:txBody>
                  <a:tcPr marL="61401" marR="61401" marT="0" marB="0" anchor="ctr"/>
                </a:tc>
                <a:tc>
                  <a:txBody>
                    <a:bodyPr/>
                    <a:lstStyle/>
                    <a:p>
                      <a:pPr algn="ctr">
                        <a:lnSpc>
                          <a:spcPct val="115000"/>
                        </a:lnSpc>
                        <a:spcAft>
                          <a:spcPts val="0"/>
                        </a:spcAft>
                      </a:pPr>
                      <a:r>
                        <a:rPr lang="ru-RU" sz="1800" dirty="0">
                          <a:effectLst/>
                          <a:latin typeface="Times New Roman" pitchFamily="18" charset="0"/>
                          <a:cs typeface="Times New Roman" pitchFamily="18" charset="0"/>
                        </a:rPr>
                        <a:t>Форма отчетности</a:t>
                      </a:r>
                      <a:endParaRPr lang="ru-RU" sz="1800" dirty="0">
                        <a:effectLst/>
                        <a:latin typeface="Times New Roman" pitchFamily="18" charset="0"/>
                        <a:ea typeface="Calibri"/>
                        <a:cs typeface="Times New Roman" pitchFamily="18" charset="0"/>
                      </a:endParaRPr>
                    </a:p>
                  </a:txBody>
                  <a:tcPr marL="61401" marR="61401" marT="0" marB="0"/>
                </a:tc>
                <a:tc>
                  <a:txBody>
                    <a:bodyPr/>
                    <a:lstStyle/>
                    <a:p>
                      <a:pPr algn="ctr">
                        <a:lnSpc>
                          <a:spcPct val="115000"/>
                        </a:lnSpc>
                        <a:spcAft>
                          <a:spcPts val="0"/>
                        </a:spcAft>
                      </a:pPr>
                      <a:r>
                        <a:rPr lang="ru-RU" sz="1800" dirty="0">
                          <a:effectLst/>
                          <a:latin typeface="Times New Roman" pitchFamily="18" charset="0"/>
                          <a:cs typeface="Times New Roman" pitchFamily="18" charset="0"/>
                        </a:rPr>
                        <a:t>Результат</a:t>
                      </a:r>
                      <a:endParaRPr lang="ru-RU" sz="1800" dirty="0">
                        <a:effectLst/>
                        <a:latin typeface="Times New Roman" pitchFamily="18" charset="0"/>
                        <a:ea typeface="Calibri"/>
                        <a:cs typeface="Times New Roman" pitchFamily="18" charset="0"/>
                      </a:endParaRPr>
                    </a:p>
                  </a:txBody>
                  <a:tcPr marL="61401" marR="61401" marT="0" marB="0"/>
                </a:tc>
              </a:tr>
              <a:tr h="85324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600" dirty="0" smtClean="0">
                          <a:effectLst/>
                          <a:latin typeface="Times New Roman" pitchFamily="18" charset="0"/>
                          <a:cs typeface="Times New Roman" pitchFamily="18" charset="0"/>
                        </a:rPr>
                        <a:t>План (исходя из рабочего плана </a:t>
                      </a:r>
                      <a:r>
                        <a:rPr lang="ru-RU" sz="1600" dirty="0" smtClean="0">
                          <a:latin typeface="Times New Roman" pitchFamily="18" charset="0"/>
                          <a:cs typeface="Times New Roman" pitchFamily="18" charset="0"/>
                        </a:rPr>
                        <a:t>2018- 2019 учебного года</a:t>
                      </a:r>
                      <a:r>
                        <a:rPr lang="ru-RU" sz="1600" baseline="0" dirty="0" smtClean="0">
                          <a:effectLst/>
                          <a:latin typeface="Times New Roman" pitchFamily="18" charset="0"/>
                          <a:cs typeface="Times New Roman" pitchFamily="18" charset="0"/>
                        </a:rPr>
                        <a:t>)</a:t>
                      </a:r>
                      <a:endParaRPr lang="ru-RU" sz="1600" dirty="0">
                        <a:effectLst/>
                        <a:latin typeface="Times New Roman" pitchFamily="18" charset="0"/>
                        <a:ea typeface="Calibri"/>
                        <a:cs typeface="Times New Roman" pitchFamily="18" charset="0"/>
                      </a:endParaRPr>
                    </a:p>
                  </a:txBody>
                  <a:tcPr marL="61401" marR="61401" marT="0" marB="0" anchor="ctr"/>
                </a:tc>
                <a:tc>
                  <a:txBody>
                    <a:bodyPr/>
                    <a:lstStyle/>
                    <a:p>
                      <a:pPr algn="ctr">
                        <a:lnSpc>
                          <a:spcPct val="115000"/>
                        </a:lnSpc>
                        <a:spcAft>
                          <a:spcPts val="0"/>
                        </a:spcAft>
                      </a:pPr>
                      <a:r>
                        <a:rPr lang="ru-RU" sz="1600" dirty="0">
                          <a:effectLst/>
                          <a:latin typeface="Times New Roman" pitchFamily="18" charset="0"/>
                          <a:cs typeface="Times New Roman" pitchFamily="18" charset="0"/>
                        </a:rPr>
                        <a:t>Факт (документы, подтверждающие факт выполнения работы </a:t>
                      </a:r>
                      <a:r>
                        <a:rPr lang="ru-RU" sz="1600" dirty="0" smtClean="0">
                          <a:effectLst/>
                          <a:latin typeface="Times New Roman" pitchFamily="18" charset="0"/>
                          <a:cs typeface="Times New Roman" pitchFamily="18" charset="0"/>
                        </a:rPr>
                        <a:t>необходимо </a:t>
                      </a:r>
                      <a:r>
                        <a:rPr lang="ru-RU" sz="1600" dirty="0">
                          <a:effectLst/>
                          <a:latin typeface="Times New Roman" pitchFamily="18" charset="0"/>
                          <a:cs typeface="Times New Roman" pitchFamily="18" charset="0"/>
                        </a:rPr>
                        <a:t>прикрепить в отдельный слайд)</a:t>
                      </a:r>
                    </a:p>
                    <a:p>
                      <a:pPr algn="ctr">
                        <a:lnSpc>
                          <a:spcPct val="115000"/>
                        </a:lnSpc>
                        <a:spcAft>
                          <a:spcPts val="0"/>
                        </a:spcAft>
                      </a:pPr>
                      <a:r>
                        <a:rPr lang="ru-RU" sz="1600" dirty="0">
                          <a:effectLst/>
                          <a:latin typeface="Times New Roman" pitchFamily="18" charset="0"/>
                          <a:cs typeface="Times New Roman" pitchFamily="18" charset="0"/>
                        </a:rPr>
                        <a:t> </a:t>
                      </a:r>
                      <a:endParaRPr lang="ru-RU" sz="1600" dirty="0">
                        <a:effectLst/>
                        <a:latin typeface="Times New Roman" pitchFamily="18" charset="0"/>
                        <a:ea typeface="Calibri"/>
                        <a:cs typeface="Times New Roman" pitchFamily="18" charset="0"/>
                      </a:endParaRPr>
                    </a:p>
                  </a:txBody>
                  <a:tcPr marL="61401" marR="61401" marT="0" marB="0" anchor="ctr"/>
                </a:tc>
              </a:tr>
              <a:tr h="17379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b="0" kern="1200" dirty="0" smtClean="0">
                          <a:solidFill>
                            <a:schemeClr val="bg1"/>
                          </a:solidFill>
                          <a:effectLst/>
                          <a:latin typeface="Times New Roman" pitchFamily="18" charset="0"/>
                          <a:ea typeface="+mn-ea"/>
                          <a:cs typeface="Times New Roman" pitchFamily="18" charset="0"/>
                        </a:rPr>
                        <a:t>4</a:t>
                      </a:r>
                      <a:endParaRPr lang="ru-RU" sz="1400" b="0" kern="1200" dirty="0">
                        <a:solidFill>
                          <a:schemeClr val="bg1"/>
                        </a:solidFill>
                        <a:effectLst/>
                        <a:latin typeface="Times New Roman" pitchFamily="18" charset="0"/>
                        <a:ea typeface="+mn-ea"/>
                        <a:cs typeface="Times New Roman"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itchFamily="18" charset="0"/>
                          <a:ea typeface="+mn-ea"/>
                          <a:cs typeface="Times New Roman" pitchFamily="18" charset="0"/>
                        </a:rPr>
                        <a:t>выполнение </a:t>
                      </a:r>
                      <a:r>
                        <a:rPr lang="ru-RU" sz="1600" b="0" kern="1200" dirty="0" smtClean="0">
                          <a:solidFill>
                            <a:schemeClr val="dk1"/>
                          </a:solidFill>
                          <a:effectLst/>
                          <a:latin typeface="Times New Roman" pitchFamily="18" charset="0"/>
                          <a:ea typeface="+mn-ea"/>
                          <a:cs typeface="Times New Roman" pitchFamily="18" charset="0"/>
                        </a:rPr>
                        <a:t>теоретической составляющей научно-исследовательской </a:t>
                      </a:r>
                      <a:r>
                        <a:rPr lang="ru-RU" sz="1600" b="0" kern="1200" dirty="0" smtClean="0">
                          <a:solidFill>
                            <a:schemeClr val="dk1"/>
                          </a:solidFill>
                          <a:effectLst/>
                          <a:latin typeface="Times New Roman" pitchFamily="18" charset="0"/>
                          <a:ea typeface="+mn-ea"/>
                          <a:cs typeface="Times New Roman" pitchFamily="18" charset="0"/>
                        </a:rPr>
                        <a:t>работы</a:t>
                      </a:r>
                      <a:endParaRPr lang="ru-RU" sz="1600" b="0" kern="1200" dirty="0">
                        <a:solidFill>
                          <a:schemeClr val="dk1"/>
                        </a:solidFill>
                        <a:effectLst/>
                        <a:latin typeface="Times New Roman" pitchFamily="18" charset="0"/>
                        <a:ea typeface="+mn-ea"/>
                        <a:cs typeface="Times New Roman"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itchFamily="18" charset="0"/>
                          <a:ea typeface="+mn-ea"/>
                          <a:cs typeface="Times New Roman" pitchFamily="18" charset="0"/>
                        </a:rPr>
                        <a:t> </a:t>
                      </a:r>
                      <a:r>
                        <a:rPr lang="ru-RU" sz="1600" b="0" kern="1200" dirty="0" smtClean="0">
                          <a:solidFill>
                            <a:schemeClr val="dk1"/>
                          </a:solidFill>
                          <a:effectLst/>
                          <a:latin typeface="Times New Roman" pitchFamily="18" charset="0"/>
                          <a:ea typeface="+mn-ea"/>
                          <a:cs typeface="Times New Roman" pitchFamily="18" charset="0"/>
                        </a:rPr>
                        <a:t>черновик </a:t>
                      </a:r>
                      <a:r>
                        <a:rPr lang="ru-RU" sz="1600" b="0" kern="1200" dirty="0" smtClean="0">
                          <a:solidFill>
                            <a:schemeClr val="dk1"/>
                          </a:solidFill>
                          <a:effectLst/>
                          <a:latin typeface="Times New Roman" pitchFamily="18" charset="0"/>
                          <a:ea typeface="+mn-ea"/>
                          <a:cs typeface="Times New Roman" pitchFamily="18" charset="0"/>
                        </a:rPr>
                        <a:t>1 главы диссертации </a:t>
                      </a:r>
                      <a:endParaRPr lang="ru-RU" sz="1600" b="0" kern="1200" dirty="0">
                        <a:solidFill>
                          <a:schemeClr val="dk1"/>
                        </a:solidFill>
                        <a:effectLst/>
                        <a:latin typeface="Times New Roman" pitchFamily="18" charset="0"/>
                        <a:ea typeface="+mn-ea"/>
                        <a:cs typeface="Times New Roman"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itchFamily="18" charset="0"/>
                          <a:ea typeface="+mn-ea"/>
                          <a:cs typeface="Times New Roman" pitchFamily="18" charset="0"/>
                        </a:rPr>
                        <a:t>скан-образ  </a:t>
                      </a:r>
                      <a:r>
                        <a:rPr lang="ru-RU" sz="1600" b="0" kern="1200" dirty="0" smtClean="0">
                          <a:solidFill>
                            <a:schemeClr val="dk1"/>
                          </a:solidFill>
                          <a:effectLst/>
                          <a:latin typeface="Times New Roman" pitchFamily="18" charset="0"/>
                          <a:ea typeface="+mn-ea"/>
                          <a:cs typeface="Times New Roman" pitchFamily="18" charset="0"/>
                        </a:rPr>
                        <a:t>1 главы </a:t>
                      </a:r>
                      <a:endParaRPr lang="ru-RU" sz="1600" b="0" kern="1200" dirty="0">
                        <a:solidFill>
                          <a:schemeClr val="dk1"/>
                        </a:solidFill>
                        <a:effectLst/>
                        <a:latin typeface="Times New Roman" pitchFamily="18" charset="0"/>
                        <a:ea typeface="+mn-ea"/>
                        <a:cs typeface="Times New Roman" pitchFamily="18" charset="0"/>
                      </a:endParaRPr>
                    </a:p>
                  </a:txBody>
                  <a:tcPr/>
                </a:tc>
              </a:tr>
            </a:tbl>
          </a:graphicData>
        </a:graphic>
      </p:graphicFrame>
    </p:spTree>
    <p:extLst>
      <p:ext uri="{BB962C8B-B14F-4D97-AF65-F5344CB8AC3E}">
        <p14:creationId xmlns:p14="http://schemas.microsoft.com/office/powerpoint/2010/main" val="2623006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 xmlns:a16="http://schemas.microsoft.com/office/drawing/2014/main" id="{B2AE38A2-E23F-4AC9-8B3A-62910ADC4D12}"/>
              </a:ext>
            </a:extLst>
          </p:cNvPr>
          <p:cNvSpPr>
            <a:spLocks noGrp="1"/>
          </p:cNvSpPr>
          <p:nvPr>
            <p:ph type="body" sz="quarter" idx="11"/>
          </p:nvPr>
        </p:nvSpPr>
        <p:spPr/>
        <p:txBody>
          <a:bodyPr/>
          <a:lstStyle/>
          <a:p>
            <a:r>
              <a:rPr lang="ru-RU" smtClean="0"/>
              <a:t>Документ (скан-образ), подтверждающий показатель результативности</a:t>
            </a:r>
            <a:endParaRPr lang="ru-RU" dirty="0"/>
          </a:p>
        </p:txBody>
      </p:sp>
      <p:graphicFrame>
        <p:nvGraphicFramePr>
          <p:cNvPr id="2" name="Рисунок 1"/>
          <p:cNvGraphicFramePr>
            <a:graphicFrameLocks noGrp="1" noChangeAspect="1"/>
          </p:cNvGraphicFramePr>
          <p:nvPr>
            <p:ph type="pic" sz="quarter" idx="10"/>
            <p:extLst>
              <p:ext uri="{D42A27DB-BD31-4B8C-83A1-F6EECF244321}">
                <p14:modId xmlns:p14="http://schemas.microsoft.com/office/powerpoint/2010/main" val="3968419819"/>
              </p:ext>
            </p:extLst>
          </p:nvPr>
        </p:nvGraphicFramePr>
        <p:xfrm>
          <a:off x="4016375" y="974725"/>
          <a:ext cx="3933825" cy="5565775"/>
        </p:xfrm>
        <a:graphic>
          <a:graphicData uri="http://schemas.openxmlformats.org/presentationml/2006/ole">
            <mc:AlternateContent xmlns:mc="http://schemas.openxmlformats.org/markup-compatibility/2006">
              <mc:Choice xmlns:v="urn:schemas-microsoft-com:vml" Requires="v">
                <p:oleObj spid="_x0000_s3077" name="Acrobat Document" r:id="rId4" imgW="5667363" imgH="8020022" progId="AcroExch.Document.DC">
                  <p:embed/>
                </p:oleObj>
              </mc:Choice>
              <mc:Fallback>
                <p:oleObj name="Acrobat Document" r:id="rId4" imgW="5667363" imgH="8020022" progId="AcroExch.Document.DC">
                  <p:embed/>
                  <p:pic>
                    <p:nvPicPr>
                      <p:cNvPr id="0" name=""/>
                      <p:cNvPicPr/>
                      <p:nvPr/>
                    </p:nvPicPr>
                    <p:blipFill>
                      <a:blip r:embed="rId5"/>
                      <a:stretch>
                        <a:fillRect/>
                      </a:stretch>
                    </p:blipFill>
                    <p:spPr>
                      <a:xfrm>
                        <a:off x="4016375" y="974725"/>
                        <a:ext cx="3933825" cy="5565775"/>
                      </a:xfrm>
                      <a:prstGeom prst="rect">
                        <a:avLst/>
                      </a:prstGeom>
                    </p:spPr>
                  </p:pic>
                </p:oleObj>
              </mc:Fallback>
            </mc:AlternateContent>
          </a:graphicData>
        </a:graphic>
      </p:graphicFrame>
    </p:spTree>
    <p:extLst>
      <p:ext uri="{BB962C8B-B14F-4D97-AF65-F5344CB8AC3E}">
        <p14:creationId xmlns:p14="http://schemas.microsoft.com/office/powerpoint/2010/main" val="334096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7F86E713-6BDA-44E6-B57D-67D51E838FDE}"/>
              </a:ext>
            </a:extLst>
          </p:cNvPr>
          <p:cNvSpPr>
            <a:spLocks noGrp="1"/>
          </p:cNvSpPr>
          <p:nvPr>
            <p:ph type="title"/>
          </p:nvPr>
        </p:nvSpPr>
        <p:spPr/>
        <p:txBody>
          <a:bodyPr>
            <a:normAutofit/>
          </a:bodyPr>
          <a:lstStyle/>
          <a:p>
            <a:pPr algn="ctr"/>
            <a:r>
              <a:rPr lang="ru-RU" dirty="0" smtClean="0">
                <a:latin typeface="Times New Roman" pitchFamily="18" charset="0"/>
                <a:cs typeface="Times New Roman" pitchFamily="18" charset="0"/>
              </a:rPr>
              <a:t>Предполагаемый диссертационный совет</a:t>
            </a:r>
            <a:endParaRPr lang="ru-RU" dirty="0">
              <a:latin typeface="Times New Roman" pitchFamily="18" charset="0"/>
              <a:cs typeface="Times New Roman" pitchFamily="18" charset="0"/>
            </a:endParaRPr>
          </a:p>
        </p:txBody>
      </p:sp>
      <p:sp>
        <p:nvSpPr>
          <p:cNvPr id="2" name="Объект 1"/>
          <p:cNvSpPr>
            <a:spLocks noGrp="1"/>
          </p:cNvSpPr>
          <p:nvPr>
            <p:ph sz="quarter" idx="10"/>
          </p:nvPr>
        </p:nvSpPr>
        <p:spPr/>
        <p:txBody>
          <a:bodyPr/>
          <a:lstStyle/>
          <a:p>
            <a:pPr algn="just"/>
            <a:r>
              <a:rPr lang="ru-RU" dirty="0">
                <a:latin typeface="Times New Roman" pitchFamily="18" charset="0"/>
                <a:cs typeface="Times New Roman" pitchFamily="18" charset="0"/>
              </a:rPr>
              <a:t>Д 212.123.01 - Федеральное государственное бюджетное образовательное учреждение высшего образования </a:t>
            </a:r>
            <a:r>
              <a:rPr lang="ru-RU" dirty="0" smtClean="0">
                <a:latin typeface="Times New Roman" pitchFamily="18" charset="0"/>
                <a:cs typeface="Times New Roman" pitchFamily="18" charset="0"/>
              </a:rPr>
              <a:t>«Московский </a:t>
            </a:r>
            <a:r>
              <a:rPr lang="ru-RU" dirty="0">
                <a:latin typeface="Times New Roman" pitchFamily="18" charset="0"/>
                <a:cs typeface="Times New Roman" pitchFamily="18" charset="0"/>
              </a:rPr>
              <a:t>государственный юридический университет имени О.Е. </a:t>
            </a:r>
            <a:r>
              <a:rPr lang="ru-RU" dirty="0" err="1">
                <a:latin typeface="Times New Roman" pitchFamily="18" charset="0"/>
                <a:cs typeface="Times New Roman" pitchFamily="18" charset="0"/>
              </a:rPr>
              <a:t>Кутафина</a:t>
            </a:r>
            <a:r>
              <a:rPr lang="ru-RU" dirty="0">
                <a:latin typeface="Times New Roman" pitchFamily="18" charset="0"/>
                <a:cs typeface="Times New Roman" pitchFamily="18" charset="0"/>
              </a:rPr>
              <a:t> (МГЮА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Д 212.282.02 - Федеральное государственное бюджетное образовательное учреждение высшего  образования </a:t>
            </a:r>
            <a:r>
              <a:rPr lang="ru-RU" dirty="0" smtClean="0">
                <a:latin typeface="Times New Roman" pitchFamily="18" charset="0"/>
                <a:cs typeface="Times New Roman" pitchFamily="18" charset="0"/>
              </a:rPr>
              <a:t>«Уральский </a:t>
            </a:r>
            <a:r>
              <a:rPr lang="ru-RU" dirty="0">
                <a:latin typeface="Times New Roman" pitchFamily="18" charset="0"/>
                <a:cs typeface="Times New Roman" pitchFamily="18" charset="0"/>
              </a:rPr>
              <a:t>государственный юридический </a:t>
            </a:r>
            <a:r>
              <a:rPr lang="ru-RU" dirty="0" smtClean="0">
                <a:latin typeface="Times New Roman" pitchFamily="18" charset="0"/>
                <a:cs typeface="Times New Roman" pitchFamily="18" charset="0"/>
              </a:rPr>
              <a:t>университет»;</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Д 212.239.01 -  Федеральное государственное бюджетное образовательное учреждение высшего образования </a:t>
            </a:r>
            <a:r>
              <a:rPr lang="ru-RU" dirty="0" smtClean="0">
                <a:latin typeface="Times New Roman" pitchFamily="18" charset="0"/>
                <a:cs typeface="Times New Roman" pitchFamily="18" charset="0"/>
              </a:rPr>
              <a:t>«Саратовская </a:t>
            </a:r>
            <a:r>
              <a:rPr lang="ru-RU" dirty="0">
                <a:latin typeface="Times New Roman" pitchFamily="18" charset="0"/>
                <a:cs typeface="Times New Roman" pitchFamily="18" charset="0"/>
              </a:rPr>
              <a:t>государственная юридическая </a:t>
            </a:r>
            <a:r>
              <a:rPr lang="ru-RU" dirty="0" smtClean="0">
                <a:latin typeface="Times New Roman" pitchFamily="18" charset="0"/>
                <a:cs typeface="Times New Roman" pitchFamily="18" charset="0"/>
              </a:rPr>
              <a:t>академия».</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10424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7B146D6-F76C-48B7-BF4E-C8838B4E1FA5}"/>
              </a:ext>
            </a:extLst>
          </p:cNvPr>
          <p:cNvSpPr>
            <a:spLocks noGrp="1"/>
          </p:cNvSpPr>
          <p:nvPr>
            <p:ph type="title"/>
          </p:nvPr>
        </p:nvSpPr>
        <p:spPr/>
        <p:txBody>
          <a:bodyPr/>
          <a:lstStyle/>
          <a:p>
            <a:endParaRPr lang="ru-RU" dirty="0">
              <a:latin typeface="Times New Roman" pitchFamily="18" charset="0"/>
              <a:cs typeface="Times New Roman" pitchFamily="18" charset="0"/>
            </a:endParaRPr>
          </a:p>
        </p:txBody>
      </p:sp>
      <p:sp>
        <p:nvSpPr>
          <p:cNvPr id="3" name="Текст 2">
            <a:extLst>
              <a:ext uri="{FF2B5EF4-FFF2-40B4-BE49-F238E27FC236}">
                <a16:creationId xmlns="" xmlns:a16="http://schemas.microsoft.com/office/drawing/2014/main" id="{8F52358D-6D90-4118-AED5-67F6F11052E6}"/>
              </a:ext>
            </a:extLst>
          </p:cNvPr>
          <p:cNvSpPr>
            <a:spLocks noGrp="1"/>
          </p:cNvSpPr>
          <p:nvPr>
            <p:ph type="body" sz="quarter" idx="10"/>
          </p:nvPr>
        </p:nvSpPr>
        <p:spPr/>
        <p:txBody>
          <a:bodyPr/>
          <a:lstStyle/>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09914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7F86E713-6BDA-44E6-B57D-67D51E838FDE}"/>
              </a:ext>
            </a:extLst>
          </p:cNvPr>
          <p:cNvSpPr>
            <a:spLocks noGrp="1"/>
          </p:cNvSpPr>
          <p:nvPr>
            <p:ph type="title"/>
          </p:nvPr>
        </p:nvSpPr>
        <p:spPr/>
        <p:txBody>
          <a:bodyPr>
            <a:normAutofit fontScale="90000"/>
          </a:bodyPr>
          <a:lstStyle/>
          <a:p>
            <a:pPr algn="ctr"/>
            <a:r>
              <a:rPr lang="ru-RU" dirty="0" smtClean="0">
                <a:latin typeface="Times New Roman" pitchFamily="18" charset="0"/>
                <a:cs typeface="Times New Roman" pitchFamily="18" charset="0"/>
              </a:rPr>
              <a:t>Актуальность темы научно-квалификационной работы (диссертации)</a:t>
            </a:r>
            <a:endParaRPr lang="ru-RU" dirty="0">
              <a:latin typeface="Times New Roman" pitchFamily="18" charset="0"/>
              <a:cs typeface="Times New Roman" pitchFamily="18" charset="0"/>
            </a:endParaRPr>
          </a:p>
        </p:txBody>
      </p:sp>
      <p:sp>
        <p:nvSpPr>
          <p:cNvPr id="2" name="Объект 1"/>
          <p:cNvSpPr>
            <a:spLocks noGrp="1"/>
          </p:cNvSpPr>
          <p:nvPr>
            <p:ph sz="quarter" idx="10"/>
          </p:nvPr>
        </p:nvSpPr>
        <p:spPr/>
        <p:txBody>
          <a:bodyPr>
            <a:normAutofit fontScale="25000" lnSpcReduction="20000"/>
          </a:bodyPr>
          <a:lstStyle/>
          <a:p>
            <a:pPr marL="0" indent="0" algn="just">
              <a:buNone/>
            </a:pPr>
            <a:r>
              <a:rPr lang="ru-RU" dirty="0" smtClean="0">
                <a:latin typeface="Times New Roman" pitchFamily="18" charset="0"/>
                <a:cs typeface="Times New Roman" pitchFamily="18" charset="0"/>
              </a:rPr>
              <a:t>	</a:t>
            </a:r>
            <a:r>
              <a:rPr lang="ru-RU" sz="4400" dirty="0" smtClean="0">
                <a:latin typeface="Times New Roman" pitchFamily="18" charset="0"/>
                <a:cs typeface="Times New Roman" pitchFamily="18" charset="0"/>
              </a:rPr>
              <a:t>Особенной </a:t>
            </a:r>
            <a:r>
              <a:rPr lang="ru-RU" sz="4400" dirty="0">
                <a:latin typeface="Times New Roman" pitchFamily="18" charset="0"/>
                <a:cs typeface="Times New Roman" pitchFamily="18" charset="0"/>
              </a:rPr>
              <a:t>чертой современной уголовного-правовой политики России является декриминализация уголовно-правовых деяний небольшой тяжести через введение так называемого института административной </a:t>
            </a:r>
            <a:r>
              <a:rPr lang="ru-RU" sz="4400" dirty="0" err="1">
                <a:latin typeface="Times New Roman" pitchFamily="18" charset="0"/>
                <a:cs typeface="Times New Roman" pitchFamily="18" charset="0"/>
              </a:rPr>
              <a:t>преюдиции</a:t>
            </a:r>
            <a:r>
              <a:rPr lang="ru-RU" sz="4400" dirty="0">
                <a:latin typeface="Times New Roman" pitchFamily="18" charset="0"/>
                <a:cs typeface="Times New Roman" pitchFamily="18" charset="0"/>
              </a:rPr>
              <a:t>, где только повторное совершение проступка квалифицируется как уголовное деяние.</a:t>
            </a:r>
            <a:br>
              <a:rPr lang="ru-RU" sz="4400" dirty="0">
                <a:latin typeface="Times New Roman" pitchFamily="18" charset="0"/>
                <a:cs typeface="Times New Roman" pitchFamily="18" charset="0"/>
              </a:rPr>
            </a:br>
            <a:r>
              <a:rPr lang="ru-RU" sz="4400" dirty="0" smtClean="0">
                <a:latin typeface="Times New Roman" pitchFamily="18" charset="0"/>
                <a:cs typeface="Times New Roman" pitchFamily="18" charset="0"/>
              </a:rPr>
              <a:t>	Толчком </a:t>
            </a:r>
            <a:r>
              <a:rPr lang="ru-RU" sz="4400" dirty="0">
                <a:latin typeface="Times New Roman" pitchFamily="18" charset="0"/>
                <a:cs typeface="Times New Roman" pitchFamily="18" charset="0"/>
              </a:rPr>
              <a:t>введения в Уголовный кодекс РФ административной </a:t>
            </a:r>
            <a:r>
              <a:rPr lang="ru-RU" sz="4400" dirty="0" err="1">
                <a:latin typeface="Times New Roman" pitchFamily="18" charset="0"/>
                <a:cs typeface="Times New Roman" pitchFamily="18" charset="0"/>
              </a:rPr>
              <a:t>преюдиции</a:t>
            </a:r>
            <a:r>
              <a:rPr lang="ru-RU" sz="4400" dirty="0">
                <a:latin typeface="Times New Roman" pitchFamily="18" charset="0"/>
                <a:cs typeface="Times New Roman" pitchFamily="18" charset="0"/>
              </a:rPr>
              <a:t> послужило Послание Президента РФ Медведева Д.А. Федеральному Собранию Российской Федерации 2009 года, где было сказано, что в уголовном законе следует шире использовать административную </a:t>
            </a:r>
            <a:r>
              <a:rPr lang="ru-RU" sz="4400" dirty="0" err="1">
                <a:latin typeface="Times New Roman" pitchFamily="18" charset="0"/>
                <a:cs typeface="Times New Roman" pitchFamily="18" charset="0"/>
              </a:rPr>
              <a:t>преюдицию</a:t>
            </a:r>
            <a:r>
              <a:rPr lang="ru-RU" sz="4400" dirty="0">
                <a:latin typeface="Times New Roman" pitchFamily="18" charset="0"/>
                <a:cs typeface="Times New Roman" pitchFamily="18" charset="0"/>
              </a:rPr>
              <a:t>, то есть привлекать к уголовной ответственности только в случае неоднократного совершения административного правонарушения. В результате в УК РФ в 2009 году была введена статья 178 УК РФ, предусматривающая ответственность за неоднократное злоупотребление доминирующим положением. Первый опыт использования уголовно-правового запрета с административной </a:t>
            </a:r>
            <a:r>
              <a:rPr lang="ru-RU" sz="4400" dirty="0" err="1">
                <a:latin typeface="Times New Roman" pitchFamily="18" charset="0"/>
                <a:cs typeface="Times New Roman" pitchFamily="18" charset="0"/>
              </a:rPr>
              <a:t>преюдицией</a:t>
            </a:r>
            <a:r>
              <a:rPr lang="ru-RU" sz="4400" dirty="0">
                <a:latin typeface="Times New Roman" pitchFamily="18" charset="0"/>
                <a:cs typeface="Times New Roman" pitchFamily="18" charset="0"/>
              </a:rPr>
              <a:t> оказался не совсем удачным, в связи с чем Федеральным законом от 8 марта 2015 г. № 45-ФЗ статья 178 УК РФ была принята в новой редакции без использования административной </a:t>
            </a:r>
            <a:r>
              <a:rPr lang="ru-RU" sz="4400" dirty="0" err="1">
                <a:latin typeface="Times New Roman" pitchFamily="18" charset="0"/>
                <a:cs typeface="Times New Roman" pitchFamily="18" charset="0"/>
              </a:rPr>
              <a:t>преюдиции</a:t>
            </a:r>
            <a:r>
              <a:rPr lang="ru-RU" sz="4400" dirty="0">
                <a:latin typeface="Times New Roman" pitchFamily="18" charset="0"/>
                <a:cs typeface="Times New Roman" pitchFamily="18" charset="0"/>
              </a:rPr>
              <a:t>. Однако 2011 году была введена еще одна уголовно-правовая норма с административной </a:t>
            </a:r>
            <a:r>
              <a:rPr lang="ru-RU" sz="4400" dirty="0" err="1">
                <a:latin typeface="Times New Roman" pitchFamily="18" charset="0"/>
                <a:cs typeface="Times New Roman" pitchFamily="18" charset="0"/>
              </a:rPr>
              <a:t>преюдицией</a:t>
            </a:r>
            <a:r>
              <a:rPr lang="ru-RU" sz="4400" dirty="0">
                <a:latin typeface="Times New Roman" pitchFamily="18" charset="0"/>
                <a:cs typeface="Times New Roman" pitchFamily="18" charset="0"/>
              </a:rPr>
              <a:t>, предусматривающая ответственность за розничную продажу несовершеннолетним алкогольной продукции, совершенную неоднократно (ст. 151.1 УК РФ). </a:t>
            </a:r>
            <a:endParaRPr lang="ru-RU" sz="4400" dirty="0" smtClean="0">
              <a:latin typeface="Times New Roman" pitchFamily="18" charset="0"/>
              <a:cs typeface="Times New Roman" pitchFamily="18" charset="0"/>
            </a:endParaRPr>
          </a:p>
          <a:p>
            <a:pPr marL="0" indent="0" algn="just">
              <a:buNone/>
            </a:pPr>
            <a:r>
              <a:rPr lang="ru-RU" sz="4400" dirty="0">
                <a:latin typeface="Times New Roman" pitchFamily="18" charset="0"/>
                <a:cs typeface="Times New Roman" pitchFamily="18" charset="0"/>
              </a:rPr>
              <a:t>	</a:t>
            </a:r>
            <a:r>
              <a:rPr lang="ru-RU" sz="4400" dirty="0" smtClean="0">
                <a:latin typeface="Times New Roman" pitchFamily="18" charset="0"/>
                <a:cs typeface="Times New Roman" pitchFamily="18" charset="0"/>
              </a:rPr>
              <a:t>Затем</a:t>
            </a:r>
            <a:r>
              <a:rPr lang="ru-RU" sz="4400" dirty="0">
                <a:latin typeface="Times New Roman" pitchFamily="18" charset="0"/>
                <a:cs typeface="Times New Roman" pitchFamily="18" charset="0"/>
              </a:rPr>
              <a:t>, в 2014 году в УК РФ появился состав преступления, предусматривающий ответственность за неоднократное нарушение установленного порядка организации либо проведения собрания, митинга, демонстрации, шествия или пикетирования (ст. 212.1 УК).</a:t>
            </a:r>
            <a:br>
              <a:rPr lang="ru-RU" sz="4400" dirty="0">
                <a:latin typeface="Times New Roman" pitchFamily="18" charset="0"/>
                <a:cs typeface="Times New Roman" pitchFamily="18" charset="0"/>
              </a:rPr>
            </a:br>
            <a:r>
              <a:rPr lang="ru-RU" sz="4400" dirty="0" smtClean="0">
                <a:latin typeface="Times New Roman" pitchFamily="18" charset="0"/>
                <a:cs typeface="Times New Roman" pitchFamily="18" charset="0"/>
              </a:rPr>
              <a:t>	В </a:t>
            </a:r>
            <a:r>
              <a:rPr lang="ru-RU" sz="4400" dirty="0">
                <a:latin typeface="Times New Roman" pitchFamily="18" charset="0"/>
                <a:cs typeface="Times New Roman" pitchFamily="18" charset="0"/>
                <a:hlinkClick r:id="rId3"/>
              </a:rPr>
              <a:t>Послании</a:t>
            </a:r>
            <a:r>
              <a:rPr lang="ru-RU" sz="4400" dirty="0">
                <a:latin typeface="Times New Roman" pitchFamily="18" charset="0"/>
                <a:cs typeface="Times New Roman" pitchFamily="18" charset="0"/>
              </a:rPr>
              <a:t> Президента РФ Путина В.В. Федеральному Собранию 2015 года вновь уделено внимание использованию административной </a:t>
            </a:r>
            <a:r>
              <a:rPr lang="ru-RU" sz="4400" dirty="0" err="1">
                <a:latin typeface="Times New Roman" pitchFamily="18" charset="0"/>
                <a:cs typeface="Times New Roman" pitchFamily="18" charset="0"/>
              </a:rPr>
              <a:t>преюдиции</a:t>
            </a:r>
            <a:r>
              <a:rPr lang="ru-RU" sz="4400" dirty="0">
                <a:latin typeface="Times New Roman" pitchFamily="18" charset="0"/>
                <a:cs typeface="Times New Roman" pitchFamily="18" charset="0"/>
              </a:rPr>
              <a:t>. В результате начиная с 2015 года УК РФ постоянно пополняется новыми составами с административной </a:t>
            </a:r>
            <a:r>
              <a:rPr lang="ru-RU" sz="4400" dirty="0" err="1">
                <a:latin typeface="Times New Roman" pitchFamily="18" charset="0"/>
                <a:cs typeface="Times New Roman" pitchFamily="18" charset="0"/>
              </a:rPr>
              <a:t>преюдицией</a:t>
            </a:r>
            <a:r>
              <a:rPr lang="ru-RU" sz="4400" dirty="0">
                <a:latin typeface="Times New Roman" pitchFamily="18" charset="0"/>
                <a:cs typeface="Times New Roman" pitchFamily="18" charset="0"/>
              </a:rPr>
              <a:t>. Так, уголовная ответственность установлена за мелкое хищение, совершенное лицом, подвергнутым административному наказанию (ст. 158.1 УК РФ), неуплату средств на содержание детей или нетрудоспособных родителей (ст. 157 УК РФ), нанесение побоев лицом, подвергнутым административному наказанию (ст. 116.1 УК РФ), незаконную розничную продажу алкогольной и спиртосодержащей пищевой продукции (ст. 171.4 УК РФ), нарушение правил дорожного движения лицом, подвергнутым административному наказанию (ст. 264.1 УК РФ) и другие противоправные деяния.</a:t>
            </a:r>
            <a:br>
              <a:rPr lang="ru-RU" sz="4400" dirty="0">
                <a:latin typeface="Times New Roman" pitchFamily="18" charset="0"/>
                <a:cs typeface="Times New Roman" pitchFamily="18" charset="0"/>
              </a:rPr>
            </a:br>
            <a:r>
              <a:rPr lang="ru-RU" sz="4400" dirty="0">
                <a:latin typeface="Times New Roman" pitchFamily="18" charset="0"/>
                <a:cs typeface="Times New Roman" pitchFamily="18" charset="0"/>
              </a:rPr>
              <a:t>Использование уголовно-правовых норм с административной и иными видами </a:t>
            </a:r>
            <a:r>
              <a:rPr lang="ru-RU" sz="4400" dirty="0" err="1">
                <a:latin typeface="Times New Roman" pitchFamily="18" charset="0"/>
                <a:cs typeface="Times New Roman" pitchFamily="18" charset="0"/>
              </a:rPr>
              <a:t>преюдиции</a:t>
            </a:r>
            <a:r>
              <a:rPr lang="ru-RU" sz="4400" dirty="0">
                <a:latin typeface="Times New Roman" pitchFamily="18" charset="0"/>
                <a:cs typeface="Times New Roman" pitchFamily="18" charset="0"/>
              </a:rPr>
              <a:t> среди исследователей уголовного права подвергалось жесточайшей критике. Один из основных доводов о недопустимости административной </a:t>
            </a:r>
            <a:r>
              <a:rPr lang="ru-RU" sz="4400" dirty="0" err="1">
                <a:latin typeface="Times New Roman" pitchFamily="18" charset="0"/>
                <a:cs typeface="Times New Roman" pitchFamily="18" charset="0"/>
              </a:rPr>
              <a:t>преюдиции</a:t>
            </a:r>
            <a:r>
              <a:rPr lang="ru-RU" sz="4400" dirty="0">
                <a:latin typeface="Times New Roman" pitchFamily="18" charset="0"/>
                <a:cs typeface="Times New Roman" pitchFamily="18" charset="0"/>
              </a:rPr>
              <a:t> заключался в том, что сколько бы ни было административных правонарушений, они не могут перерасти </a:t>
            </a:r>
            <a:r>
              <a:rPr lang="ru-RU" sz="4400" dirty="0" smtClean="0">
                <a:latin typeface="Times New Roman" pitchFamily="18" charset="0"/>
                <a:cs typeface="Times New Roman" pitchFamily="18" charset="0"/>
              </a:rPr>
              <a:t>в преступление.</a:t>
            </a:r>
          </a:p>
          <a:p>
            <a:pPr marL="0" indent="0" algn="just">
              <a:buNone/>
            </a:pPr>
            <a:r>
              <a:rPr lang="ru-RU" sz="4400" dirty="0">
                <a:latin typeface="Times New Roman" pitchFamily="18" charset="0"/>
                <a:cs typeface="Times New Roman" pitchFamily="18" charset="0"/>
              </a:rPr>
              <a:t>	</a:t>
            </a:r>
            <a:r>
              <a:rPr lang="ru-RU" sz="4400" dirty="0" smtClean="0">
                <a:latin typeface="Times New Roman" pitchFamily="18" charset="0"/>
                <a:cs typeface="Times New Roman" pitchFamily="18" charset="0"/>
              </a:rPr>
              <a:t>Вместе </a:t>
            </a:r>
            <a:r>
              <a:rPr lang="ru-RU" sz="4400" dirty="0">
                <a:latin typeface="Times New Roman" pitchFamily="18" charset="0"/>
                <a:cs typeface="Times New Roman" pitchFamily="18" charset="0"/>
              </a:rPr>
              <a:t>с тем, социальная практика столкнулась с тем, что зачастую достаточно сложно было установить грань между общественной опасностью преступления и вредоносностью административного правонарушения, особенно в тех случаях, когда </a:t>
            </a:r>
            <a:r>
              <a:rPr lang="ru-RU" sz="4400" dirty="0" err="1">
                <a:latin typeface="Times New Roman" pitchFamily="18" charset="0"/>
                <a:cs typeface="Times New Roman" pitchFamily="18" charset="0"/>
              </a:rPr>
              <a:t>криминообразующими</a:t>
            </a:r>
            <a:r>
              <a:rPr lang="ru-RU" sz="4400" dirty="0">
                <a:latin typeface="Times New Roman" pitchFamily="18" charset="0"/>
                <a:cs typeface="Times New Roman" pitchFamily="18" charset="0"/>
              </a:rPr>
              <a:t> признаками деяния являлись оценочные признаки. По этой причине в последнее время круг таких деяний, за которые предусмотрена ответственность по норме с административной </a:t>
            </a:r>
            <a:r>
              <a:rPr lang="ru-RU" sz="4400" dirty="0" err="1">
                <a:latin typeface="Times New Roman" pitchFamily="18" charset="0"/>
                <a:cs typeface="Times New Roman" pitchFamily="18" charset="0"/>
              </a:rPr>
              <a:t>преюдицией</a:t>
            </a:r>
            <a:r>
              <a:rPr lang="ru-RU" sz="4400" dirty="0">
                <a:latin typeface="Times New Roman" pitchFamily="18" charset="0"/>
                <a:cs typeface="Times New Roman" pitchFamily="18" charset="0"/>
              </a:rPr>
              <a:t>, растет.  </a:t>
            </a:r>
          </a:p>
          <a:p>
            <a:pPr marL="0" indent="0" algn="just">
              <a:buNone/>
            </a:pPr>
            <a:r>
              <a:rPr lang="ru-RU" sz="4400" dirty="0">
                <a:latin typeface="Times New Roman" pitchFamily="18" charset="0"/>
                <a:cs typeface="Times New Roman" pitchFamily="18" charset="0"/>
              </a:rPr>
              <a:t>	</a:t>
            </a:r>
            <a:r>
              <a:rPr lang="ru-RU" sz="4400" dirty="0" smtClean="0">
                <a:latin typeface="Times New Roman" pitchFamily="18" charset="0"/>
                <a:cs typeface="Times New Roman" pitchFamily="18" charset="0"/>
              </a:rPr>
              <a:t>При </a:t>
            </a:r>
            <a:r>
              <a:rPr lang="ru-RU" sz="4400" dirty="0">
                <a:latin typeface="Times New Roman" pitchFamily="18" charset="0"/>
                <a:cs typeface="Times New Roman" pitchFamily="18" charset="0"/>
              </a:rPr>
              <a:t>этом, по мнению, многих исследователей в качестве связующего звена между административным взысканием и преступлением выступает личность преступника, которая при совершении повторных преступлений демонстрирует вызов обществу и, тем самым, обнаруживает свою повышенную опасность, которая формирует у него в дальнейшем преступный </a:t>
            </a:r>
            <a:r>
              <a:rPr lang="ru-RU" sz="4400" dirty="0" smtClean="0">
                <a:latin typeface="Times New Roman" pitchFamily="18" charset="0"/>
                <a:cs typeface="Times New Roman" pitchFamily="18" charset="0"/>
              </a:rPr>
              <a:t>профессионализм. </a:t>
            </a:r>
          </a:p>
          <a:p>
            <a:pPr marL="0" indent="0" algn="just">
              <a:buNone/>
            </a:pPr>
            <a:r>
              <a:rPr lang="ru-RU" sz="4400" dirty="0">
                <a:latin typeface="Times New Roman" pitchFamily="18" charset="0"/>
                <a:cs typeface="Times New Roman" pitchFamily="18" charset="0"/>
              </a:rPr>
              <a:t>	</a:t>
            </a:r>
            <a:r>
              <a:rPr lang="ru-RU" sz="4400" dirty="0" smtClean="0">
                <a:latin typeface="Times New Roman" pitchFamily="18" charset="0"/>
                <a:cs typeface="Times New Roman" pitchFamily="18" charset="0"/>
              </a:rPr>
              <a:t>Следовательно</a:t>
            </a:r>
            <a:r>
              <a:rPr lang="ru-RU" sz="4400" dirty="0">
                <a:latin typeface="Times New Roman" pitchFamily="18" charset="0"/>
                <a:cs typeface="Times New Roman" pitchFamily="18" charset="0"/>
              </a:rPr>
              <a:t>, в связи с ростом составов с административной </a:t>
            </a:r>
            <a:r>
              <a:rPr lang="ru-RU" sz="4400" dirty="0" err="1">
                <a:latin typeface="Times New Roman" pitchFamily="18" charset="0"/>
                <a:cs typeface="Times New Roman" pitchFamily="18" charset="0"/>
              </a:rPr>
              <a:t>преюдицией</a:t>
            </a:r>
            <a:r>
              <a:rPr lang="ru-RU" sz="4400" dirty="0">
                <a:latin typeface="Times New Roman" pitchFamily="18" charset="0"/>
                <a:cs typeface="Times New Roman" pitchFamily="18" charset="0"/>
              </a:rPr>
              <a:t> изучение    криминологической характеристики личности такого преступника является особенно актуальной, поскольку позволяет понять причины, порождающие противоправное общественно опасное поведения, и вырабатывать профилактические мероприятия, направленные на снижение  такого опасного поведения в обществе.</a:t>
            </a:r>
          </a:p>
        </p:txBody>
      </p:sp>
    </p:spTree>
    <p:extLst>
      <p:ext uri="{BB962C8B-B14F-4D97-AF65-F5344CB8AC3E}">
        <p14:creationId xmlns:p14="http://schemas.microsoft.com/office/powerpoint/2010/main" val="101469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7F86E713-6BDA-44E6-B57D-67D51E838FDE}"/>
              </a:ext>
            </a:extLst>
          </p:cNvPr>
          <p:cNvSpPr>
            <a:spLocks noGrp="1"/>
          </p:cNvSpPr>
          <p:nvPr>
            <p:ph type="title"/>
          </p:nvPr>
        </p:nvSpPr>
        <p:spPr/>
        <p:txBody>
          <a:bodyPr>
            <a:normAutofit/>
          </a:bodyPr>
          <a:lstStyle/>
          <a:p>
            <a:pPr algn="ctr"/>
            <a:r>
              <a:rPr lang="ru-RU" dirty="0" smtClean="0">
                <a:latin typeface="Times New Roman" pitchFamily="18" charset="0"/>
                <a:cs typeface="Times New Roman" pitchFamily="18" charset="0"/>
              </a:rPr>
              <a:t>Теоретическая значимость исследования</a:t>
            </a:r>
            <a:endParaRPr lang="ru-RU" dirty="0">
              <a:latin typeface="Times New Roman" pitchFamily="18" charset="0"/>
              <a:cs typeface="Times New Roman" pitchFamily="18" charset="0"/>
            </a:endParaRPr>
          </a:p>
        </p:txBody>
      </p:sp>
      <p:sp>
        <p:nvSpPr>
          <p:cNvPr id="4" name="Объект 3"/>
          <p:cNvSpPr>
            <a:spLocks noGrp="1"/>
          </p:cNvSpPr>
          <p:nvPr>
            <p:ph sz="quarter" idx="10"/>
          </p:nvPr>
        </p:nvSpPr>
        <p:spPr/>
        <p:txBody>
          <a:bodyPr/>
          <a:lstStyle/>
          <a:p>
            <a:pPr marL="0" indent="0" algn="just">
              <a:buNone/>
            </a:pPr>
            <a:r>
              <a:rPr lang="ru-RU" dirty="0" smtClean="0">
                <a:latin typeface="Times New Roman" pitchFamily="18" charset="0"/>
                <a:cs typeface="Times New Roman" pitchFamily="18" charset="0"/>
              </a:rPr>
              <a:t>диссертационного </a:t>
            </a:r>
            <a:r>
              <a:rPr lang="ru-RU" dirty="0">
                <a:latin typeface="Times New Roman" pitchFamily="18" charset="0"/>
                <a:cs typeface="Times New Roman" pitchFamily="18" charset="0"/>
              </a:rPr>
              <a:t>исследования заключается в том, что полученные выводы подтверждают необходимость совершенствования норм с административной </a:t>
            </a:r>
            <a:r>
              <a:rPr lang="ru-RU" dirty="0" err="1">
                <a:latin typeface="Times New Roman" pitchFamily="18" charset="0"/>
                <a:cs typeface="Times New Roman" pitchFamily="18" charset="0"/>
              </a:rPr>
              <a:t>преюдицией</a:t>
            </a:r>
            <a:r>
              <a:rPr lang="ru-RU" dirty="0">
                <a:latin typeface="Times New Roman" pitchFamily="18" charset="0"/>
                <a:cs typeface="Times New Roman" pitchFamily="18" charset="0"/>
              </a:rPr>
              <a:t>, и практики его применения, а также могут послужить материалом для дальнейших научных исследований по данной </a:t>
            </a:r>
            <a:r>
              <a:rPr lang="ru-RU" dirty="0" smtClean="0">
                <a:latin typeface="Times New Roman" pitchFamily="18" charset="0"/>
                <a:cs typeface="Times New Roman" pitchFamily="18" charset="0"/>
              </a:rPr>
              <a:t>проблематике.</a:t>
            </a:r>
            <a:endParaRPr lang="ru-RU" dirty="0">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1179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7F86E713-6BDA-44E6-B57D-67D51E838FDE}"/>
              </a:ext>
            </a:extLst>
          </p:cNvPr>
          <p:cNvSpPr>
            <a:spLocks noGrp="1"/>
          </p:cNvSpPr>
          <p:nvPr>
            <p:ph type="title"/>
          </p:nvPr>
        </p:nvSpPr>
        <p:spPr/>
        <p:txBody>
          <a:bodyPr>
            <a:normAutofit/>
          </a:bodyPr>
          <a:lstStyle/>
          <a:p>
            <a:pPr algn="ctr"/>
            <a:r>
              <a:rPr lang="ru-RU" dirty="0" smtClean="0">
                <a:latin typeface="Times New Roman" pitchFamily="18" charset="0"/>
                <a:cs typeface="Times New Roman" pitchFamily="18" charset="0"/>
              </a:rPr>
              <a:t>Практическая значимость исследования</a:t>
            </a:r>
            <a:endParaRPr lang="ru-RU" dirty="0">
              <a:latin typeface="Times New Roman" pitchFamily="18" charset="0"/>
              <a:cs typeface="Times New Roman" pitchFamily="18" charset="0"/>
            </a:endParaRPr>
          </a:p>
        </p:txBody>
      </p:sp>
      <p:sp>
        <p:nvSpPr>
          <p:cNvPr id="2" name="Объект 1"/>
          <p:cNvSpPr>
            <a:spLocks noGrp="1"/>
          </p:cNvSpPr>
          <p:nvPr>
            <p:ph sz="quarter" idx="10"/>
          </p:nvPr>
        </p:nvSpPr>
        <p:spPr/>
        <p:txBody>
          <a:bodyPr/>
          <a:lstStyle/>
          <a:p>
            <a:pPr marL="0" indent="0" algn="just">
              <a:buNone/>
            </a:pPr>
            <a:r>
              <a:rPr lang="ru-RU" dirty="0">
                <a:latin typeface="Times New Roman" pitchFamily="18" charset="0"/>
                <a:cs typeface="Times New Roman" pitchFamily="18" charset="0"/>
              </a:rPr>
              <a:t>диссертационного исследования состоит в возможности использования сформулированных в нем выводов и рекомендаций для совершенствования норм с административной </a:t>
            </a:r>
            <a:r>
              <a:rPr lang="ru-RU" dirty="0" err="1">
                <a:latin typeface="Times New Roman" pitchFamily="18" charset="0"/>
                <a:cs typeface="Times New Roman" pitchFamily="18" charset="0"/>
              </a:rPr>
              <a:t>преюдицией</a:t>
            </a:r>
            <a:r>
              <a:rPr lang="ru-RU" dirty="0">
                <a:latin typeface="Times New Roman" pitchFamily="18" charset="0"/>
                <a:cs typeface="Times New Roman" pitchFamily="18" charset="0"/>
              </a:rPr>
              <a:t>, а также практики его применения, проведении научных исследований по данной проблеме, в учебном процессе при преподавании курса «Уголовное право</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402974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7F86E713-6BDA-44E6-B57D-67D51E838FDE}"/>
              </a:ext>
            </a:extLst>
          </p:cNvPr>
          <p:cNvSpPr>
            <a:spLocks noGrp="1"/>
          </p:cNvSpPr>
          <p:nvPr>
            <p:ph type="title"/>
          </p:nvPr>
        </p:nvSpPr>
        <p:spPr/>
        <p:txBody>
          <a:bodyPr>
            <a:normAutofit/>
          </a:bodyPr>
          <a:lstStyle/>
          <a:p>
            <a:pPr algn="ctr"/>
            <a:r>
              <a:rPr lang="ru-RU" dirty="0" smtClean="0">
                <a:latin typeface="Times New Roman" pitchFamily="18" charset="0"/>
                <a:cs typeface="Times New Roman" pitchFamily="18" charset="0"/>
              </a:rPr>
              <a:t>План научно-квалификационной работы</a:t>
            </a:r>
            <a:endParaRPr lang="ru-RU" dirty="0">
              <a:latin typeface="Times New Roman" pitchFamily="18" charset="0"/>
              <a:cs typeface="Times New Roman" pitchFamily="18" charset="0"/>
            </a:endParaRPr>
          </a:p>
        </p:txBody>
      </p:sp>
      <p:sp>
        <p:nvSpPr>
          <p:cNvPr id="2" name="Объект 1"/>
          <p:cNvSpPr>
            <a:spLocks noGrp="1"/>
          </p:cNvSpPr>
          <p:nvPr>
            <p:ph sz="quarter" idx="10"/>
          </p:nvPr>
        </p:nvSpPr>
        <p:spPr>
          <a:xfrm>
            <a:off x="640595" y="2129607"/>
            <a:ext cx="10972800" cy="3897137"/>
          </a:xfrm>
        </p:spPr>
        <p:txBody>
          <a:bodyPr>
            <a:normAutofit fontScale="55000" lnSpcReduction="20000"/>
          </a:bodyPr>
          <a:lstStyle/>
          <a:p>
            <a:pPr marL="0" indent="0">
              <a:buNone/>
            </a:pPr>
            <a:r>
              <a:rPr lang="ru-RU" dirty="0">
                <a:latin typeface="Times New Roman" pitchFamily="18" charset="0"/>
                <a:cs typeface="Times New Roman" pitchFamily="18" charset="0"/>
              </a:rPr>
              <a:t>Глава 1. Криминологическая характеристика розничной продажи алкогольной продукции несовершеннолетним.</a:t>
            </a:r>
          </a:p>
          <a:p>
            <a:pPr marL="0" indent="0">
              <a:buNone/>
            </a:pP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1. Понятие и общественная опасность розничной продажи алкогольной продукции  несовершеннолетним</a:t>
            </a:r>
          </a:p>
          <a:p>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2. Основные показатели розничной продажи алкогольной продукции  несовершеннолетним</a:t>
            </a:r>
          </a:p>
          <a:p>
            <a:r>
              <a:rPr lang="ru-RU" dirty="0">
                <a:latin typeface="Times New Roman" pitchFamily="18" charset="0"/>
                <a:cs typeface="Times New Roman" pitchFamily="18" charset="0"/>
              </a:rPr>
              <a:t>§ 3. Криминологическая характеристика свойств личности, совершающих розничную продажу алкогольной продукции  </a:t>
            </a:r>
            <a:r>
              <a:rPr lang="ru-RU" dirty="0" smtClean="0">
                <a:latin typeface="Times New Roman" pitchFamily="18" charset="0"/>
                <a:cs typeface="Times New Roman" pitchFamily="18" charset="0"/>
              </a:rPr>
              <a:t>несовершеннолетним</a:t>
            </a:r>
          </a:p>
          <a:p>
            <a:pPr marL="0" indent="0">
              <a:buNone/>
            </a:pPr>
            <a:endParaRPr lang="ru-RU" dirty="0" smtClean="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Глава </a:t>
            </a:r>
            <a:r>
              <a:rPr lang="ru-RU" dirty="0">
                <a:latin typeface="Times New Roman" pitchFamily="18" charset="0"/>
                <a:cs typeface="Times New Roman" pitchFamily="18" charset="0"/>
              </a:rPr>
              <a:t>2. Детерминанты розничной продажи алкогольной продукции  </a:t>
            </a:r>
            <a:r>
              <a:rPr lang="ru-RU" dirty="0" smtClean="0">
                <a:latin typeface="Times New Roman" pitchFamily="18" charset="0"/>
                <a:cs typeface="Times New Roman" pitchFamily="18" charset="0"/>
              </a:rPr>
              <a:t>несовершеннолетним</a:t>
            </a:r>
          </a:p>
          <a:p>
            <a:pPr marL="0" indent="0">
              <a:buNone/>
            </a:pP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 1.Общая характеристика детерминант розничной продажи алкогольной продукции  несовершеннолетним</a:t>
            </a:r>
          </a:p>
          <a:p>
            <a:r>
              <a:rPr lang="ru-RU" dirty="0">
                <a:latin typeface="Times New Roman" pitchFamily="18" charset="0"/>
                <a:cs typeface="Times New Roman" pitchFamily="18" charset="0"/>
              </a:rPr>
              <a:t>§ 2. </a:t>
            </a:r>
            <a:r>
              <a:rPr lang="ru-RU" dirty="0" err="1">
                <a:latin typeface="Times New Roman" pitchFamily="18" charset="0"/>
                <a:cs typeface="Times New Roman" pitchFamily="18" charset="0"/>
              </a:rPr>
              <a:t>Общесоциальные</a:t>
            </a:r>
            <a:r>
              <a:rPr lang="ru-RU" dirty="0">
                <a:latin typeface="Times New Roman" pitchFamily="18" charset="0"/>
                <a:cs typeface="Times New Roman" pitchFamily="18" charset="0"/>
              </a:rPr>
              <a:t> детерминанты розничной продажи алкогольной продукции  несовершеннолетним</a:t>
            </a:r>
          </a:p>
          <a:p>
            <a:r>
              <a:rPr lang="ru-RU" dirty="0">
                <a:latin typeface="Times New Roman" pitchFamily="18" charset="0"/>
                <a:cs typeface="Times New Roman" pitchFamily="18" charset="0"/>
              </a:rPr>
              <a:t>§ 3. Социально-психологические детерминанты розничной продажи алкогольной продукции  несовершеннолетним</a:t>
            </a:r>
          </a:p>
          <a:p>
            <a:r>
              <a:rPr lang="ru-RU" dirty="0">
                <a:latin typeface="Times New Roman" pitchFamily="18" charset="0"/>
                <a:cs typeface="Times New Roman" pitchFamily="18" charset="0"/>
              </a:rPr>
              <a:t>§ 4. Психологические детерминанты розничной продажи алкогольной продукции  несовершеннолетним</a:t>
            </a:r>
          </a:p>
          <a:p>
            <a:pPr marL="0" indent="0">
              <a:buNone/>
            </a:pPr>
            <a:r>
              <a:rPr lang="ru-RU" dirty="0">
                <a:latin typeface="Times New Roman" pitchFamily="18" charset="0"/>
                <a:cs typeface="Times New Roman" pitchFamily="18" charset="0"/>
              </a:rPr>
              <a:t> </a:t>
            </a:r>
          </a:p>
          <a:p>
            <a:pPr marL="0" indent="0">
              <a:buNone/>
            </a:pPr>
            <a:r>
              <a:rPr lang="ru-RU" dirty="0">
                <a:latin typeface="Times New Roman" pitchFamily="18" charset="0"/>
                <a:cs typeface="Times New Roman" pitchFamily="18" charset="0"/>
              </a:rPr>
              <a:t>Глава 3. Профилактика розничной продажи алкогольной продукции  несовершеннолетним</a:t>
            </a:r>
          </a:p>
          <a:p>
            <a:pPr marL="0" indent="0">
              <a:buNone/>
            </a:pPr>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 1.  Понятие и виды профилактики розничной продажи алкогольной продукции  </a:t>
            </a:r>
            <a:r>
              <a:rPr lang="ru-RU" dirty="0" smtClean="0">
                <a:latin typeface="Times New Roman" pitchFamily="18" charset="0"/>
                <a:cs typeface="Times New Roman" pitchFamily="18" charset="0"/>
              </a:rPr>
              <a:t>несовершеннолетним</a:t>
            </a:r>
          </a:p>
          <a:p>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2. Общее профилактика розничной продажи алкогольной продукции  несовершеннолетним</a:t>
            </a:r>
          </a:p>
          <a:p>
            <a:r>
              <a:rPr lang="ru-RU" dirty="0">
                <a:latin typeface="Times New Roman" pitchFamily="18" charset="0"/>
                <a:cs typeface="Times New Roman" pitchFamily="18" charset="0"/>
              </a:rPr>
              <a:t>§ 3. Индивидуальная  профилактика  розничной продажи алкогольной продукции  несовершеннолетним</a:t>
            </a:r>
          </a:p>
          <a:p>
            <a:r>
              <a:rPr lang="ru-RU" dirty="0">
                <a:latin typeface="Times New Roman" pitchFamily="18" charset="0"/>
                <a:cs typeface="Times New Roman" pitchFamily="18" charset="0"/>
              </a:rPr>
              <a:t>§ 4 Индивидуальная профилактика розничной продажи алкогольной продукции  несовершеннолетним с применением специальных мер.</a:t>
            </a:r>
          </a:p>
          <a:p>
            <a:endParaRPr lang="ru-RU" dirty="0"/>
          </a:p>
          <a:p>
            <a:endParaRPr lang="ru-RU" dirty="0"/>
          </a:p>
        </p:txBody>
      </p:sp>
    </p:spTree>
    <p:extLst>
      <p:ext uri="{BB962C8B-B14F-4D97-AF65-F5344CB8AC3E}">
        <p14:creationId xmlns:p14="http://schemas.microsoft.com/office/powerpoint/2010/main" val="49056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7F86E713-6BDA-44E6-B57D-67D51E838FDE}"/>
              </a:ext>
            </a:extLst>
          </p:cNvPr>
          <p:cNvSpPr>
            <a:spLocks noGrp="1"/>
          </p:cNvSpPr>
          <p:nvPr>
            <p:ph type="title"/>
          </p:nvPr>
        </p:nvSpPr>
        <p:spPr>
          <a:xfrm>
            <a:off x="763970" y="914531"/>
            <a:ext cx="10972800" cy="827311"/>
          </a:xfrm>
        </p:spPr>
        <p:txBody>
          <a:bodyPr>
            <a:normAutofit fontScale="90000"/>
          </a:bodyPr>
          <a:lstStyle/>
          <a:p>
            <a:pPr algn="ctr"/>
            <a:r>
              <a:rPr lang="ru-RU" dirty="0" smtClean="0">
                <a:latin typeface="Times New Roman" pitchFamily="18" charset="0"/>
                <a:cs typeface="Times New Roman" pitchFamily="18" charset="0"/>
              </a:rPr>
              <a:t>Итоги научно-исследовательской деятельности 2018- 2019 учебного года </a:t>
            </a:r>
            <a:endParaRPr lang="ru-RU" dirty="0">
              <a:latin typeface="Times New Roman" pitchFamily="18" charset="0"/>
              <a:cs typeface="Times New Roman" pitchFamily="18" charset="0"/>
            </a:endParaRPr>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2804786239"/>
              </p:ext>
            </p:extLst>
          </p:nvPr>
        </p:nvGraphicFramePr>
        <p:xfrm>
          <a:off x="964858" y="2085977"/>
          <a:ext cx="9824133" cy="3700847"/>
        </p:xfrm>
        <a:graphic>
          <a:graphicData uri="http://schemas.openxmlformats.org/drawingml/2006/table">
            <a:tbl>
              <a:tblPr firstRow="1" firstCol="1" bandRow="1">
                <a:tableStyleId>{5C22544A-7EE6-4342-B048-85BDC9FD1C3A}</a:tableStyleId>
              </a:tblPr>
              <a:tblGrid>
                <a:gridCol w="511517"/>
                <a:gridCol w="2286000"/>
                <a:gridCol w="3352800"/>
                <a:gridCol w="3673816"/>
              </a:tblGrid>
              <a:tr h="303582">
                <a:tc rowSpan="2">
                  <a:txBody>
                    <a:bodyPr/>
                    <a:lstStyle/>
                    <a:p>
                      <a:pPr algn="ctr">
                        <a:lnSpc>
                          <a:spcPct val="115000"/>
                        </a:lnSpc>
                        <a:spcAft>
                          <a:spcPts val="0"/>
                        </a:spcAft>
                      </a:pPr>
                      <a:r>
                        <a:rPr lang="ru-RU" sz="1600" dirty="0">
                          <a:effectLst/>
                          <a:latin typeface="Times New Roman" pitchFamily="18" charset="0"/>
                          <a:cs typeface="Times New Roman" pitchFamily="18" charset="0"/>
                        </a:rPr>
                        <a:t>№ п/ п</a:t>
                      </a:r>
                      <a:endParaRPr lang="ru-RU" sz="1600" dirty="0">
                        <a:effectLst/>
                        <a:latin typeface="Times New Roman" pitchFamily="18" charset="0"/>
                        <a:ea typeface="Calibri"/>
                        <a:cs typeface="Times New Roman" pitchFamily="18" charset="0"/>
                      </a:endParaRPr>
                    </a:p>
                  </a:txBody>
                  <a:tcPr marL="61401" marR="61401" marT="0" marB="0" anchor="ctr"/>
                </a:tc>
                <a:tc rowSpan="2">
                  <a:txBody>
                    <a:bodyPr/>
                    <a:lstStyle/>
                    <a:p>
                      <a:pPr algn="ctr">
                        <a:lnSpc>
                          <a:spcPct val="115000"/>
                        </a:lnSpc>
                        <a:spcAft>
                          <a:spcPts val="0"/>
                        </a:spcAft>
                      </a:pPr>
                      <a:r>
                        <a:rPr lang="ru-RU" sz="1600" dirty="0">
                          <a:effectLst/>
                          <a:latin typeface="Times New Roman" pitchFamily="18" charset="0"/>
                          <a:cs typeface="Times New Roman" pitchFamily="18" charset="0"/>
                        </a:rPr>
                        <a:t>Показатели результативности</a:t>
                      </a:r>
                    </a:p>
                    <a:p>
                      <a:pPr algn="ctr">
                        <a:lnSpc>
                          <a:spcPct val="115000"/>
                        </a:lnSpc>
                        <a:spcAft>
                          <a:spcPts val="0"/>
                        </a:spcAft>
                      </a:pPr>
                      <a:r>
                        <a:rPr lang="ru-RU" sz="1600" dirty="0">
                          <a:effectLst/>
                          <a:latin typeface="Times New Roman" pitchFamily="18" charset="0"/>
                          <a:cs typeface="Times New Roman" pitchFamily="18" charset="0"/>
                        </a:rPr>
                        <a:t>(содержание работы </a:t>
                      </a:r>
                      <a:r>
                        <a:rPr lang="ru-RU" sz="1600" dirty="0" smtClean="0">
                          <a:effectLst/>
                          <a:latin typeface="Times New Roman" pitchFamily="18" charset="0"/>
                          <a:cs typeface="Times New Roman" pitchFamily="18" charset="0"/>
                        </a:rPr>
                        <a:t>Вашего </a:t>
                      </a:r>
                      <a:r>
                        <a:rPr lang="ru-RU" sz="1600" dirty="0">
                          <a:effectLst/>
                          <a:latin typeface="Times New Roman" pitchFamily="18" charset="0"/>
                          <a:cs typeface="Times New Roman" pitchFamily="18" charset="0"/>
                        </a:rPr>
                        <a:t>индивидуального плана </a:t>
                      </a:r>
                      <a:r>
                        <a:rPr lang="ru-RU" sz="1600" dirty="0" smtClean="0">
                          <a:latin typeface="Times New Roman" pitchFamily="18" charset="0"/>
                          <a:cs typeface="Times New Roman" pitchFamily="18" charset="0"/>
                        </a:rPr>
                        <a:t>2018- 2019 учебного года</a:t>
                      </a:r>
                      <a:r>
                        <a:rPr lang="ru-RU" sz="1600" dirty="0" smtClean="0">
                          <a:effectLst/>
                          <a:latin typeface="Times New Roman" pitchFamily="18" charset="0"/>
                          <a:cs typeface="Times New Roman" pitchFamily="18" charset="0"/>
                        </a:rPr>
                        <a:t>)</a:t>
                      </a:r>
                      <a:endParaRPr lang="ru-RU" sz="1600" dirty="0">
                        <a:effectLst/>
                        <a:latin typeface="Times New Roman" pitchFamily="18" charset="0"/>
                        <a:ea typeface="Calibri"/>
                        <a:cs typeface="Times New Roman" pitchFamily="18" charset="0"/>
                      </a:endParaRPr>
                    </a:p>
                  </a:txBody>
                  <a:tcPr marL="61401" marR="61401" marT="0" marB="0" anchor="ctr"/>
                </a:tc>
                <a:tc>
                  <a:txBody>
                    <a:bodyPr/>
                    <a:lstStyle/>
                    <a:p>
                      <a:pPr algn="ctr">
                        <a:lnSpc>
                          <a:spcPct val="115000"/>
                        </a:lnSpc>
                        <a:spcAft>
                          <a:spcPts val="0"/>
                        </a:spcAft>
                      </a:pPr>
                      <a:r>
                        <a:rPr lang="ru-RU" sz="1800" dirty="0">
                          <a:effectLst/>
                          <a:latin typeface="Times New Roman" pitchFamily="18" charset="0"/>
                          <a:cs typeface="Times New Roman" pitchFamily="18" charset="0"/>
                        </a:rPr>
                        <a:t>Форма отчетности</a:t>
                      </a:r>
                      <a:endParaRPr lang="ru-RU" sz="1800" dirty="0">
                        <a:effectLst/>
                        <a:latin typeface="Times New Roman" pitchFamily="18" charset="0"/>
                        <a:ea typeface="Calibri"/>
                        <a:cs typeface="Times New Roman" pitchFamily="18" charset="0"/>
                      </a:endParaRPr>
                    </a:p>
                  </a:txBody>
                  <a:tcPr marL="61401" marR="61401" marT="0" marB="0"/>
                </a:tc>
                <a:tc>
                  <a:txBody>
                    <a:bodyPr/>
                    <a:lstStyle/>
                    <a:p>
                      <a:pPr algn="ctr">
                        <a:lnSpc>
                          <a:spcPct val="115000"/>
                        </a:lnSpc>
                        <a:spcAft>
                          <a:spcPts val="0"/>
                        </a:spcAft>
                      </a:pPr>
                      <a:r>
                        <a:rPr lang="ru-RU" sz="1800" dirty="0">
                          <a:effectLst/>
                          <a:latin typeface="Times New Roman" pitchFamily="18" charset="0"/>
                          <a:cs typeface="Times New Roman" pitchFamily="18" charset="0"/>
                        </a:rPr>
                        <a:t>Результат</a:t>
                      </a:r>
                      <a:endParaRPr lang="ru-RU" sz="1800" dirty="0">
                        <a:effectLst/>
                        <a:latin typeface="Times New Roman" pitchFamily="18" charset="0"/>
                        <a:ea typeface="Calibri"/>
                        <a:cs typeface="Times New Roman" pitchFamily="18" charset="0"/>
                      </a:endParaRPr>
                    </a:p>
                  </a:txBody>
                  <a:tcPr marL="61401" marR="61401" marT="0" marB="0"/>
                </a:tc>
              </a:tr>
              <a:tr h="85324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600" dirty="0" smtClean="0">
                          <a:effectLst/>
                          <a:latin typeface="Times New Roman" pitchFamily="18" charset="0"/>
                          <a:cs typeface="Times New Roman" pitchFamily="18" charset="0"/>
                        </a:rPr>
                        <a:t>План (исходя из рабочего плана </a:t>
                      </a:r>
                      <a:r>
                        <a:rPr lang="ru-RU" sz="1600" dirty="0" smtClean="0">
                          <a:latin typeface="Times New Roman" pitchFamily="18" charset="0"/>
                          <a:cs typeface="Times New Roman" pitchFamily="18" charset="0"/>
                        </a:rPr>
                        <a:t>2018- 2019 учебного года</a:t>
                      </a:r>
                      <a:r>
                        <a:rPr lang="ru-RU" sz="1600" baseline="0" dirty="0" smtClean="0">
                          <a:effectLst/>
                          <a:latin typeface="Times New Roman" pitchFamily="18" charset="0"/>
                          <a:cs typeface="Times New Roman" pitchFamily="18" charset="0"/>
                        </a:rPr>
                        <a:t>)</a:t>
                      </a:r>
                      <a:endParaRPr lang="ru-RU" sz="1600" dirty="0">
                        <a:effectLst/>
                        <a:latin typeface="Times New Roman" pitchFamily="18" charset="0"/>
                        <a:ea typeface="Calibri"/>
                        <a:cs typeface="Times New Roman" pitchFamily="18" charset="0"/>
                      </a:endParaRPr>
                    </a:p>
                  </a:txBody>
                  <a:tcPr marL="61401" marR="61401" marT="0" marB="0" anchor="ctr"/>
                </a:tc>
                <a:tc>
                  <a:txBody>
                    <a:bodyPr/>
                    <a:lstStyle/>
                    <a:p>
                      <a:pPr algn="ctr">
                        <a:lnSpc>
                          <a:spcPct val="115000"/>
                        </a:lnSpc>
                        <a:spcAft>
                          <a:spcPts val="0"/>
                        </a:spcAft>
                      </a:pPr>
                      <a:r>
                        <a:rPr lang="ru-RU" sz="1600" dirty="0">
                          <a:effectLst/>
                          <a:latin typeface="Times New Roman" pitchFamily="18" charset="0"/>
                          <a:cs typeface="Times New Roman" pitchFamily="18" charset="0"/>
                        </a:rPr>
                        <a:t>Факт (документы, подтверждающие факт выполнения работы </a:t>
                      </a:r>
                      <a:r>
                        <a:rPr lang="ru-RU" sz="1600" dirty="0" smtClean="0">
                          <a:effectLst/>
                          <a:latin typeface="Times New Roman" pitchFamily="18" charset="0"/>
                          <a:cs typeface="Times New Roman" pitchFamily="18" charset="0"/>
                        </a:rPr>
                        <a:t>необходимо </a:t>
                      </a:r>
                      <a:r>
                        <a:rPr lang="ru-RU" sz="1600" dirty="0">
                          <a:effectLst/>
                          <a:latin typeface="Times New Roman" pitchFamily="18" charset="0"/>
                          <a:cs typeface="Times New Roman" pitchFamily="18" charset="0"/>
                        </a:rPr>
                        <a:t>прикрепить в отдельный слайд)</a:t>
                      </a:r>
                    </a:p>
                    <a:p>
                      <a:pPr algn="ctr">
                        <a:lnSpc>
                          <a:spcPct val="115000"/>
                        </a:lnSpc>
                        <a:spcAft>
                          <a:spcPts val="0"/>
                        </a:spcAft>
                      </a:pPr>
                      <a:r>
                        <a:rPr lang="ru-RU" sz="1600" dirty="0">
                          <a:effectLst/>
                          <a:latin typeface="Times New Roman" pitchFamily="18" charset="0"/>
                          <a:cs typeface="Times New Roman" pitchFamily="18" charset="0"/>
                        </a:rPr>
                        <a:t> </a:t>
                      </a:r>
                      <a:endParaRPr lang="ru-RU" sz="1600" dirty="0">
                        <a:effectLst/>
                        <a:latin typeface="Times New Roman" pitchFamily="18" charset="0"/>
                        <a:ea typeface="Calibri"/>
                        <a:cs typeface="Times New Roman" pitchFamily="18" charset="0"/>
                      </a:endParaRPr>
                    </a:p>
                  </a:txBody>
                  <a:tcPr marL="61401" marR="61401" marT="0" marB="0" anchor="ctr"/>
                </a:tc>
              </a:tr>
              <a:tr h="1737935">
                <a:tc>
                  <a:txBody>
                    <a:bodyPr/>
                    <a:lstStyle/>
                    <a:p>
                      <a:pPr algn="ctr">
                        <a:lnSpc>
                          <a:spcPct val="115000"/>
                        </a:lnSpc>
                        <a:spcAft>
                          <a:spcPts val="0"/>
                        </a:spcAft>
                      </a:pPr>
                      <a:r>
                        <a:rPr lang="ru-RU" sz="1600" dirty="0" smtClean="0">
                          <a:effectLst/>
                          <a:latin typeface="Times New Roman" pitchFamily="18" charset="0"/>
                          <a:cs typeface="Times New Roman" pitchFamily="18" charset="0"/>
                        </a:rPr>
                        <a:t>1</a:t>
                      </a:r>
                      <a:endParaRPr lang="ru-RU" sz="1600" dirty="0">
                        <a:effectLst/>
                        <a:latin typeface="Times New Roman" pitchFamily="18" charset="0"/>
                        <a:ea typeface="Calibri"/>
                        <a:cs typeface="Times New Roman" pitchFamily="18" charset="0"/>
                      </a:endParaRPr>
                    </a:p>
                  </a:txBody>
                  <a:tcPr marL="61401" marR="61401" marT="0" marB="0" anchor="ctr"/>
                </a:tc>
                <a:tc>
                  <a:txBody>
                    <a:bodyPr/>
                    <a:lstStyle/>
                    <a:p>
                      <a:pPr>
                        <a:lnSpc>
                          <a:spcPct val="115000"/>
                        </a:lnSpc>
                        <a:spcAft>
                          <a:spcPts val="0"/>
                        </a:spcAft>
                      </a:pPr>
                      <a:r>
                        <a:rPr lang="ru-RU" sz="1600" kern="1200" dirty="0" smtClean="0">
                          <a:solidFill>
                            <a:schemeClr val="dk1"/>
                          </a:solidFill>
                          <a:effectLst/>
                          <a:latin typeface="Times New Roman" pitchFamily="18" charset="0"/>
                          <a:ea typeface="+mn-ea"/>
                          <a:cs typeface="Times New Roman" pitchFamily="18" charset="0"/>
                        </a:rPr>
                        <a:t>выполнение литературного </a:t>
                      </a:r>
                      <a:r>
                        <a:rPr lang="ru-RU" sz="1600" kern="1200" dirty="0" smtClean="0">
                          <a:solidFill>
                            <a:schemeClr val="dk1"/>
                          </a:solidFill>
                          <a:effectLst/>
                          <a:latin typeface="Times New Roman" pitchFamily="18" charset="0"/>
                          <a:ea typeface="+mn-ea"/>
                          <a:cs typeface="Times New Roman" pitchFamily="18" charset="0"/>
                        </a:rPr>
                        <a:t>обзора с целью определения степени разработанности проблемы</a:t>
                      </a:r>
                      <a:endParaRPr lang="ru-RU" sz="1600" dirty="0">
                        <a:effectLst/>
                        <a:latin typeface="Times New Roman" pitchFamily="18" charset="0"/>
                        <a:ea typeface="Calibri"/>
                        <a:cs typeface="Times New Roman" pitchFamily="18" charset="0"/>
                      </a:endParaRPr>
                    </a:p>
                  </a:txBody>
                  <a:tcPr marL="61401" marR="61401" marT="0" marB="0"/>
                </a:tc>
                <a:tc>
                  <a:txBody>
                    <a:bodyPr/>
                    <a:lstStyle/>
                    <a:p>
                      <a:pPr>
                        <a:lnSpc>
                          <a:spcPct val="115000"/>
                        </a:lnSpc>
                        <a:spcAft>
                          <a:spcPts val="0"/>
                        </a:spcAft>
                      </a:pPr>
                      <a:r>
                        <a:rPr lang="ru-RU" sz="1600" dirty="0" smtClean="0">
                          <a:effectLst/>
                          <a:latin typeface="Times New Roman" pitchFamily="18" charset="0"/>
                          <a:cs typeface="Times New Roman" pitchFamily="18" charset="0"/>
                        </a:rPr>
                        <a:t>составление </a:t>
                      </a:r>
                      <a:r>
                        <a:rPr lang="ru-RU" sz="1600" dirty="0" smtClean="0">
                          <a:effectLst/>
                          <a:latin typeface="Times New Roman" pitchFamily="18" charset="0"/>
                          <a:cs typeface="Times New Roman" pitchFamily="18" charset="0"/>
                        </a:rPr>
                        <a:t>обзора литературы и библиографии по теме научно-исследовательской</a:t>
                      </a:r>
                      <a:r>
                        <a:rPr lang="ru-RU" sz="1600" baseline="0" dirty="0" smtClean="0">
                          <a:effectLst/>
                          <a:latin typeface="Times New Roman" pitchFamily="18" charset="0"/>
                          <a:cs typeface="Times New Roman" pitchFamily="18" charset="0"/>
                        </a:rPr>
                        <a:t> работы и предоставление научному руководителю, </a:t>
                      </a:r>
                      <a:r>
                        <a:rPr lang="ru-RU" sz="1600" baseline="0" dirty="0" smtClean="0">
                          <a:effectLst/>
                          <a:latin typeface="Times New Roman" pitchFamily="18" charset="0"/>
                          <a:cs typeface="Times New Roman" pitchFamily="18" charset="0"/>
                        </a:rPr>
                        <a:t>список </a:t>
                      </a:r>
                      <a:r>
                        <a:rPr lang="ru-RU" sz="1600" baseline="0" dirty="0" smtClean="0">
                          <a:effectLst/>
                          <a:latin typeface="Times New Roman" pitchFamily="18" charset="0"/>
                          <a:cs typeface="Times New Roman" pitchFamily="18" charset="0"/>
                        </a:rPr>
                        <a:t>источников в составе не менее 50 работ</a:t>
                      </a:r>
                      <a:endParaRPr lang="ru-RU" sz="1600" dirty="0">
                        <a:effectLst/>
                        <a:latin typeface="Times New Roman" pitchFamily="18" charset="0"/>
                        <a:ea typeface="Calibri"/>
                        <a:cs typeface="Times New Roman" pitchFamily="18" charset="0"/>
                      </a:endParaRPr>
                    </a:p>
                  </a:txBody>
                  <a:tcPr marL="61401" marR="61401" marT="0" marB="0"/>
                </a:tc>
                <a:tc>
                  <a:txBody>
                    <a:bodyPr/>
                    <a:lstStyle/>
                    <a:p>
                      <a:pPr>
                        <a:lnSpc>
                          <a:spcPct val="115000"/>
                        </a:lnSpc>
                        <a:spcAft>
                          <a:spcPts val="0"/>
                        </a:spcAft>
                      </a:pPr>
                      <a:r>
                        <a:rPr lang="ru-RU" sz="1600" dirty="0">
                          <a:effectLst/>
                          <a:latin typeface="Times New Roman" pitchFamily="18" charset="0"/>
                          <a:cs typeface="Times New Roman" pitchFamily="18" charset="0"/>
                        </a:rPr>
                        <a:t> </a:t>
                      </a:r>
                      <a:endParaRPr lang="ru-RU" sz="1600" dirty="0" smtClean="0">
                        <a:effectLst/>
                        <a:latin typeface="Times New Roman" pitchFamily="18" charset="0"/>
                        <a:cs typeface="Times New Roman" pitchFamily="18" charset="0"/>
                      </a:endParaRPr>
                    </a:p>
                    <a:p>
                      <a:pPr>
                        <a:lnSpc>
                          <a:spcPct val="115000"/>
                        </a:lnSpc>
                        <a:spcAft>
                          <a:spcPts val="0"/>
                        </a:spcAft>
                      </a:pPr>
                      <a:r>
                        <a:rPr lang="ru-RU" sz="1600" dirty="0" smtClean="0">
                          <a:effectLst/>
                          <a:latin typeface="Times New Roman" pitchFamily="18" charset="0"/>
                          <a:cs typeface="Times New Roman" pitchFamily="18" charset="0"/>
                        </a:rPr>
                        <a:t>скан-образ</a:t>
                      </a:r>
                      <a:r>
                        <a:rPr lang="ru-RU" sz="1600" baseline="0" dirty="0" smtClean="0">
                          <a:effectLst/>
                          <a:latin typeface="Times New Roman" pitchFamily="18" charset="0"/>
                          <a:cs typeface="Times New Roman" pitchFamily="18" charset="0"/>
                        </a:rPr>
                        <a:t> списка литературы</a:t>
                      </a:r>
                      <a:endParaRPr lang="ru-RU" sz="1600" dirty="0">
                        <a:effectLst/>
                        <a:latin typeface="Times New Roman" pitchFamily="18" charset="0"/>
                        <a:ea typeface="Calibri"/>
                        <a:cs typeface="Times New Roman" pitchFamily="18" charset="0"/>
                      </a:endParaRPr>
                    </a:p>
                  </a:txBody>
                  <a:tcPr marL="61401" marR="61401" marT="0" marB="0"/>
                </a:tc>
              </a:tr>
            </a:tbl>
          </a:graphicData>
        </a:graphic>
      </p:graphicFrame>
    </p:spTree>
    <p:extLst>
      <p:ext uri="{BB962C8B-B14F-4D97-AF65-F5344CB8AC3E}">
        <p14:creationId xmlns:p14="http://schemas.microsoft.com/office/powerpoint/2010/main" val="199216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 xmlns:a16="http://schemas.microsoft.com/office/drawing/2014/main" id="{B2AE38A2-E23F-4AC9-8B3A-62910ADC4D12}"/>
              </a:ext>
            </a:extLst>
          </p:cNvPr>
          <p:cNvSpPr>
            <a:spLocks noGrp="1"/>
          </p:cNvSpPr>
          <p:nvPr>
            <p:ph type="body" sz="quarter" idx="11"/>
          </p:nvPr>
        </p:nvSpPr>
        <p:spPr/>
        <p:txBody>
          <a:bodyPr/>
          <a:lstStyle/>
          <a:p>
            <a:r>
              <a:rPr lang="ru-RU" dirty="0" smtClean="0">
                <a:latin typeface="Times New Roman" pitchFamily="18" charset="0"/>
                <a:cs typeface="Times New Roman" pitchFamily="18" charset="0"/>
              </a:rPr>
              <a:t>Документ (скан-образ), подтверждающий показатель результативности</a:t>
            </a:r>
            <a:endParaRPr lang="ru-RU" dirty="0">
              <a:latin typeface="Times New Roman" pitchFamily="18" charset="0"/>
              <a:cs typeface="Times New Roman" pitchFamily="18" charset="0"/>
            </a:endParaRPr>
          </a:p>
        </p:txBody>
      </p:sp>
      <p:graphicFrame>
        <p:nvGraphicFramePr>
          <p:cNvPr id="7" name="Объект 6"/>
          <p:cNvGraphicFramePr>
            <a:graphicFrameLocks noChangeAspect="1"/>
          </p:cNvGraphicFramePr>
          <p:nvPr>
            <p:extLst>
              <p:ext uri="{D42A27DB-BD31-4B8C-83A1-F6EECF244321}">
                <p14:modId xmlns:p14="http://schemas.microsoft.com/office/powerpoint/2010/main" val="838058979"/>
              </p:ext>
            </p:extLst>
          </p:nvPr>
        </p:nvGraphicFramePr>
        <p:xfrm>
          <a:off x="1481958" y="1095703"/>
          <a:ext cx="4154213" cy="4414510"/>
        </p:xfrm>
        <a:graphic>
          <a:graphicData uri="http://schemas.openxmlformats.org/presentationml/2006/ole">
            <mc:AlternateContent xmlns:mc="http://schemas.openxmlformats.org/markup-compatibility/2006">
              <mc:Choice xmlns:v="urn:schemas-microsoft-com:vml" Requires="v">
                <p:oleObj spid="_x0000_s1029" name="Acrobat Document" r:id="rId4" imgW="5667363" imgH="8020022" progId="AcroExch.Document.DC">
                  <p:embed/>
                </p:oleObj>
              </mc:Choice>
              <mc:Fallback>
                <p:oleObj name="Acrobat Document" r:id="rId4" imgW="5667363" imgH="8020022" progId="AcroExch.Document.DC">
                  <p:embed/>
                  <p:pic>
                    <p:nvPicPr>
                      <p:cNvPr id="0" name=""/>
                      <p:cNvPicPr/>
                      <p:nvPr/>
                    </p:nvPicPr>
                    <p:blipFill>
                      <a:blip r:embed="rId5"/>
                      <a:stretch>
                        <a:fillRect/>
                      </a:stretch>
                    </p:blipFill>
                    <p:spPr>
                      <a:xfrm>
                        <a:off x="1481958" y="1095703"/>
                        <a:ext cx="4154213" cy="4414510"/>
                      </a:xfrm>
                      <a:prstGeom prst="rect">
                        <a:avLst/>
                      </a:prstGeom>
                    </p:spPr>
                  </p:pic>
                </p:oleObj>
              </mc:Fallback>
            </mc:AlternateContent>
          </a:graphicData>
        </a:graphic>
      </p:graphicFrame>
    </p:spTree>
    <p:extLst>
      <p:ext uri="{BB962C8B-B14F-4D97-AF65-F5344CB8AC3E}">
        <p14:creationId xmlns:p14="http://schemas.microsoft.com/office/powerpoint/2010/main" val="28121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7F86E713-6BDA-44E6-B57D-67D51E838FDE}"/>
              </a:ext>
            </a:extLst>
          </p:cNvPr>
          <p:cNvSpPr>
            <a:spLocks noGrp="1"/>
          </p:cNvSpPr>
          <p:nvPr>
            <p:ph type="title"/>
          </p:nvPr>
        </p:nvSpPr>
        <p:spPr>
          <a:xfrm>
            <a:off x="763970" y="914531"/>
            <a:ext cx="10972800" cy="827311"/>
          </a:xfrm>
        </p:spPr>
        <p:txBody>
          <a:bodyPr>
            <a:normAutofit fontScale="90000"/>
          </a:bodyPr>
          <a:lstStyle/>
          <a:p>
            <a:pPr algn="ctr"/>
            <a:r>
              <a:rPr lang="ru-RU" dirty="0" smtClean="0">
                <a:latin typeface="Times New Roman" pitchFamily="18" charset="0"/>
                <a:cs typeface="Times New Roman" pitchFamily="18" charset="0"/>
              </a:rPr>
              <a:t>Итоги научно-исследовательской деятельности за 2018- 2019 год обучения</a:t>
            </a:r>
            <a:endParaRPr lang="ru-RU" dirty="0">
              <a:latin typeface="Times New Roman" pitchFamily="18" charset="0"/>
              <a:cs typeface="Times New Roman" pitchFamily="18" charset="0"/>
            </a:endParaRPr>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3138005596"/>
              </p:ext>
            </p:extLst>
          </p:nvPr>
        </p:nvGraphicFramePr>
        <p:xfrm>
          <a:off x="964858" y="2085977"/>
          <a:ext cx="9824133" cy="3903345"/>
        </p:xfrm>
        <a:graphic>
          <a:graphicData uri="http://schemas.openxmlformats.org/drawingml/2006/table">
            <a:tbl>
              <a:tblPr firstRow="1" firstCol="1" bandRow="1">
                <a:tableStyleId>{5C22544A-7EE6-4342-B048-85BDC9FD1C3A}</a:tableStyleId>
              </a:tblPr>
              <a:tblGrid>
                <a:gridCol w="511517"/>
                <a:gridCol w="2537686"/>
                <a:gridCol w="3101114"/>
                <a:gridCol w="3673816"/>
              </a:tblGrid>
              <a:tr h="303582">
                <a:tc rowSpan="2">
                  <a:txBody>
                    <a:bodyPr/>
                    <a:lstStyle/>
                    <a:p>
                      <a:pPr algn="ctr">
                        <a:lnSpc>
                          <a:spcPct val="115000"/>
                        </a:lnSpc>
                        <a:spcAft>
                          <a:spcPts val="0"/>
                        </a:spcAft>
                      </a:pPr>
                      <a:r>
                        <a:rPr lang="ru-RU" sz="1600" dirty="0">
                          <a:effectLst/>
                          <a:latin typeface="Times New Roman" pitchFamily="18" charset="0"/>
                          <a:cs typeface="Times New Roman" pitchFamily="18" charset="0"/>
                        </a:rPr>
                        <a:t>№ п/ п</a:t>
                      </a:r>
                      <a:endParaRPr lang="ru-RU" sz="1600" dirty="0">
                        <a:effectLst/>
                        <a:latin typeface="Times New Roman" pitchFamily="18" charset="0"/>
                        <a:ea typeface="Calibri"/>
                        <a:cs typeface="Times New Roman" pitchFamily="18" charset="0"/>
                      </a:endParaRPr>
                    </a:p>
                  </a:txBody>
                  <a:tcPr marL="61401" marR="61401" marT="0" marB="0" anchor="ctr"/>
                </a:tc>
                <a:tc rowSpan="2">
                  <a:txBody>
                    <a:bodyPr/>
                    <a:lstStyle/>
                    <a:p>
                      <a:pPr algn="ctr">
                        <a:lnSpc>
                          <a:spcPct val="115000"/>
                        </a:lnSpc>
                        <a:spcAft>
                          <a:spcPts val="0"/>
                        </a:spcAft>
                      </a:pPr>
                      <a:r>
                        <a:rPr lang="ru-RU" sz="1600" dirty="0">
                          <a:effectLst/>
                          <a:latin typeface="Times New Roman" pitchFamily="18" charset="0"/>
                          <a:cs typeface="Times New Roman" pitchFamily="18" charset="0"/>
                        </a:rPr>
                        <a:t>Показатели результативности</a:t>
                      </a:r>
                    </a:p>
                    <a:p>
                      <a:pPr algn="ctr">
                        <a:lnSpc>
                          <a:spcPct val="115000"/>
                        </a:lnSpc>
                        <a:spcAft>
                          <a:spcPts val="0"/>
                        </a:spcAft>
                      </a:pPr>
                      <a:r>
                        <a:rPr lang="ru-RU" sz="1600" dirty="0">
                          <a:effectLst/>
                          <a:latin typeface="Times New Roman" pitchFamily="18" charset="0"/>
                          <a:cs typeface="Times New Roman" pitchFamily="18" charset="0"/>
                        </a:rPr>
                        <a:t>(содержание работы вашего индивидуального плана </a:t>
                      </a:r>
                      <a:r>
                        <a:rPr lang="ru-RU" sz="1600" dirty="0" smtClean="0">
                          <a:latin typeface="Times New Roman" pitchFamily="18" charset="0"/>
                          <a:cs typeface="Times New Roman" pitchFamily="18" charset="0"/>
                        </a:rPr>
                        <a:t>2018- 2019 учебного года</a:t>
                      </a:r>
                      <a:r>
                        <a:rPr lang="ru-RU" sz="1600" dirty="0" smtClean="0">
                          <a:effectLst/>
                          <a:latin typeface="Times New Roman" pitchFamily="18" charset="0"/>
                          <a:cs typeface="Times New Roman" pitchFamily="18" charset="0"/>
                        </a:rPr>
                        <a:t>)</a:t>
                      </a:r>
                      <a:endParaRPr lang="ru-RU" sz="1600" dirty="0">
                        <a:effectLst/>
                        <a:latin typeface="Times New Roman" pitchFamily="18" charset="0"/>
                        <a:ea typeface="Calibri"/>
                        <a:cs typeface="Times New Roman" pitchFamily="18" charset="0"/>
                      </a:endParaRPr>
                    </a:p>
                  </a:txBody>
                  <a:tcPr marL="61401" marR="61401" marT="0" marB="0" anchor="ctr"/>
                </a:tc>
                <a:tc>
                  <a:txBody>
                    <a:bodyPr/>
                    <a:lstStyle/>
                    <a:p>
                      <a:pPr algn="ctr">
                        <a:lnSpc>
                          <a:spcPct val="115000"/>
                        </a:lnSpc>
                        <a:spcAft>
                          <a:spcPts val="0"/>
                        </a:spcAft>
                      </a:pPr>
                      <a:r>
                        <a:rPr lang="ru-RU" sz="1800" dirty="0">
                          <a:effectLst/>
                          <a:latin typeface="Times New Roman" pitchFamily="18" charset="0"/>
                          <a:cs typeface="Times New Roman" pitchFamily="18" charset="0"/>
                        </a:rPr>
                        <a:t>Форма отчетности</a:t>
                      </a:r>
                      <a:endParaRPr lang="ru-RU" sz="1800" dirty="0">
                        <a:effectLst/>
                        <a:latin typeface="Times New Roman" pitchFamily="18" charset="0"/>
                        <a:ea typeface="Calibri"/>
                        <a:cs typeface="Times New Roman" pitchFamily="18" charset="0"/>
                      </a:endParaRPr>
                    </a:p>
                  </a:txBody>
                  <a:tcPr marL="61401" marR="61401" marT="0" marB="0"/>
                </a:tc>
                <a:tc>
                  <a:txBody>
                    <a:bodyPr/>
                    <a:lstStyle/>
                    <a:p>
                      <a:pPr algn="ctr">
                        <a:lnSpc>
                          <a:spcPct val="115000"/>
                        </a:lnSpc>
                        <a:spcAft>
                          <a:spcPts val="0"/>
                        </a:spcAft>
                      </a:pPr>
                      <a:r>
                        <a:rPr lang="ru-RU" sz="1800" dirty="0">
                          <a:effectLst/>
                          <a:latin typeface="Times New Roman" pitchFamily="18" charset="0"/>
                          <a:cs typeface="Times New Roman" pitchFamily="18" charset="0"/>
                        </a:rPr>
                        <a:t>Результат</a:t>
                      </a:r>
                      <a:endParaRPr lang="ru-RU" sz="1800" dirty="0">
                        <a:effectLst/>
                        <a:latin typeface="Times New Roman" pitchFamily="18" charset="0"/>
                        <a:ea typeface="Calibri"/>
                        <a:cs typeface="Times New Roman" pitchFamily="18" charset="0"/>
                      </a:endParaRPr>
                    </a:p>
                  </a:txBody>
                  <a:tcPr marL="61401" marR="61401" marT="0" marB="0"/>
                </a:tc>
              </a:tr>
              <a:tr h="85324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600" dirty="0" smtClean="0">
                          <a:effectLst/>
                          <a:latin typeface="Times New Roman" pitchFamily="18" charset="0"/>
                          <a:cs typeface="Times New Roman" pitchFamily="18" charset="0"/>
                        </a:rPr>
                        <a:t>План (исходя из рабочего плана </a:t>
                      </a:r>
                      <a:r>
                        <a:rPr lang="ru-RU" sz="1600" dirty="0" smtClean="0">
                          <a:latin typeface="Times New Roman" pitchFamily="18" charset="0"/>
                          <a:cs typeface="Times New Roman" pitchFamily="18" charset="0"/>
                        </a:rPr>
                        <a:t>2018- 2019 учебного года</a:t>
                      </a:r>
                      <a:r>
                        <a:rPr lang="ru-RU" sz="1600" baseline="0" dirty="0" smtClean="0">
                          <a:effectLst/>
                          <a:latin typeface="Times New Roman" pitchFamily="18" charset="0"/>
                          <a:cs typeface="Times New Roman" pitchFamily="18" charset="0"/>
                        </a:rPr>
                        <a:t>)</a:t>
                      </a:r>
                      <a:endParaRPr lang="ru-RU" sz="1600" dirty="0">
                        <a:effectLst/>
                        <a:latin typeface="Times New Roman" pitchFamily="18" charset="0"/>
                        <a:ea typeface="Calibri"/>
                        <a:cs typeface="Times New Roman" pitchFamily="18" charset="0"/>
                      </a:endParaRPr>
                    </a:p>
                  </a:txBody>
                  <a:tcPr marL="61401" marR="61401" marT="0" marB="0" anchor="ctr"/>
                </a:tc>
                <a:tc>
                  <a:txBody>
                    <a:bodyPr/>
                    <a:lstStyle/>
                    <a:p>
                      <a:pPr algn="ctr">
                        <a:lnSpc>
                          <a:spcPct val="115000"/>
                        </a:lnSpc>
                        <a:spcAft>
                          <a:spcPts val="0"/>
                        </a:spcAft>
                      </a:pPr>
                      <a:r>
                        <a:rPr lang="ru-RU" sz="1600" dirty="0">
                          <a:effectLst/>
                          <a:latin typeface="Times New Roman" pitchFamily="18" charset="0"/>
                          <a:cs typeface="Times New Roman" pitchFamily="18" charset="0"/>
                        </a:rPr>
                        <a:t>Факт (документы, подтверждающие факт выполнения работы </a:t>
                      </a:r>
                      <a:r>
                        <a:rPr lang="ru-RU" sz="1600" dirty="0" smtClean="0">
                          <a:effectLst/>
                          <a:latin typeface="Times New Roman" pitchFamily="18" charset="0"/>
                          <a:cs typeface="Times New Roman" pitchFamily="18" charset="0"/>
                        </a:rPr>
                        <a:t>необходимо </a:t>
                      </a:r>
                      <a:r>
                        <a:rPr lang="ru-RU" sz="1600" dirty="0">
                          <a:effectLst/>
                          <a:latin typeface="Times New Roman" pitchFamily="18" charset="0"/>
                          <a:cs typeface="Times New Roman" pitchFamily="18" charset="0"/>
                        </a:rPr>
                        <a:t>прикрепить в отдельный слайд)</a:t>
                      </a:r>
                    </a:p>
                    <a:p>
                      <a:pPr algn="ctr">
                        <a:lnSpc>
                          <a:spcPct val="115000"/>
                        </a:lnSpc>
                        <a:spcAft>
                          <a:spcPts val="0"/>
                        </a:spcAft>
                      </a:pPr>
                      <a:r>
                        <a:rPr lang="ru-RU" sz="1600" dirty="0">
                          <a:effectLst/>
                          <a:latin typeface="Times New Roman" pitchFamily="18" charset="0"/>
                          <a:cs typeface="Times New Roman" pitchFamily="18" charset="0"/>
                        </a:rPr>
                        <a:t> </a:t>
                      </a:r>
                      <a:endParaRPr lang="ru-RU" sz="1600" dirty="0">
                        <a:effectLst/>
                        <a:latin typeface="Times New Roman" pitchFamily="18" charset="0"/>
                        <a:ea typeface="Calibri"/>
                        <a:cs typeface="Times New Roman" pitchFamily="18" charset="0"/>
                      </a:endParaRPr>
                    </a:p>
                  </a:txBody>
                  <a:tcPr marL="61401" marR="61401" marT="0" marB="0" anchor="ctr"/>
                </a:tc>
              </a:tr>
              <a:tr h="1737935">
                <a:tc>
                  <a:txBody>
                    <a:bodyPr/>
                    <a:lstStyle/>
                    <a:p>
                      <a:pPr algn="ctr">
                        <a:lnSpc>
                          <a:spcPct val="115000"/>
                        </a:lnSpc>
                        <a:spcAft>
                          <a:spcPts val="0"/>
                        </a:spcAft>
                      </a:pPr>
                      <a:r>
                        <a:rPr lang="ru-RU" sz="1600" dirty="0">
                          <a:effectLst/>
                          <a:latin typeface="Times New Roman" pitchFamily="18" charset="0"/>
                          <a:cs typeface="Times New Roman" pitchFamily="18" charset="0"/>
                        </a:rPr>
                        <a:t> </a:t>
                      </a:r>
                      <a:r>
                        <a:rPr lang="ru-RU" sz="1600" dirty="0" smtClean="0">
                          <a:effectLst/>
                          <a:latin typeface="Times New Roman" pitchFamily="18" charset="0"/>
                          <a:cs typeface="Times New Roman" pitchFamily="18" charset="0"/>
                        </a:rPr>
                        <a:t>2</a:t>
                      </a:r>
                      <a:endParaRPr lang="ru-RU" sz="1600" dirty="0">
                        <a:effectLst/>
                        <a:latin typeface="Times New Roman" pitchFamily="18" charset="0"/>
                        <a:ea typeface="Calibri"/>
                        <a:cs typeface="Times New Roman" pitchFamily="18" charset="0"/>
                      </a:endParaRPr>
                    </a:p>
                  </a:txBody>
                  <a:tcPr marL="61401" marR="61401" marT="0" marB="0" anchor="ctr"/>
                </a:tc>
                <a:tc>
                  <a:txBody>
                    <a:bodyPr/>
                    <a:lstStyle/>
                    <a:p>
                      <a:pPr>
                        <a:lnSpc>
                          <a:spcPct val="115000"/>
                        </a:lnSpc>
                        <a:spcAft>
                          <a:spcPts val="0"/>
                        </a:spcAft>
                      </a:pPr>
                      <a:r>
                        <a:rPr lang="ru-RU" sz="1600" kern="1200" dirty="0">
                          <a:solidFill>
                            <a:schemeClr val="dk1"/>
                          </a:solidFill>
                          <a:effectLst/>
                          <a:latin typeface="Times New Roman" pitchFamily="18" charset="0"/>
                          <a:ea typeface="+mn-ea"/>
                          <a:cs typeface="Times New Roman" pitchFamily="18" charset="0"/>
                        </a:rPr>
                        <a:t>а</a:t>
                      </a:r>
                      <a:r>
                        <a:rPr lang="ru-RU" sz="1600" kern="1200" dirty="0" smtClean="0">
                          <a:solidFill>
                            <a:schemeClr val="dk1"/>
                          </a:solidFill>
                          <a:effectLst/>
                          <a:latin typeface="Times New Roman" pitchFamily="18" charset="0"/>
                          <a:ea typeface="+mn-ea"/>
                          <a:cs typeface="Times New Roman" pitchFamily="18" charset="0"/>
                        </a:rPr>
                        <a:t>пробация</a:t>
                      </a:r>
                      <a:r>
                        <a:rPr lang="ru-RU" sz="1600" kern="1200" baseline="0" dirty="0" smtClean="0">
                          <a:solidFill>
                            <a:schemeClr val="dk1"/>
                          </a:solidFill>
                          <a:effectLst/>
                          <a:latin typeface="Times New Roman" pitchFamily="18" charset="0"/>
                          <a:ea typeface="+mn-ea"/>
                          <a:cs typeface="Times New Roman" pitchFamily="18" charset="0"/>
                        </a:rPr>
                        <a:t> </a:t>
                      </a:r>
                      <a:r>
                        <a:rPr lang="ru-RU" sz="1600" kern="1200" baseline="0" dirty="0" smtClean="0">
                          <a:solidFill>
                            <a:schemeClr val="dk1"/>
                          </a:solidFill>
                          <a:effectLst/>
                          <a:latin typeface="Times New Roman" pitchFamily="18" charset="0"/>
                          <a:ea typeface="+mn-ea"/>
                          <a:cs typeface="Times New Roman" pitchFamily="18" charset="0"/>
                        </a:rPr>
                        <a:t>научных результатов и выводов научно-исследовательской работы посредством подготовки и опубликования статей в рецензируемых и иных изданиях</a:t>
                      </a:r>
                      <a:endParaRPr lang="ru-RU" sz="1600" dirty="0">
                        <a:effectLst/>
                        <a:latin typeface="Times New Roman" pitchFamily="18" charset="0"/>
                        <a:ea typeface="Calibri"/>
                        <a:cs typeface="Times New Roman" pitchFamily="18" charset="0"/>
                      </a:endParaRPr>
                    </a:p>
                  </a:txBody>
                  <a:tcPr marL="61401" marR="61401" marT="0" marB="0"/>
                </a:tc>
                <a:tc>
                  <a:txBody>
                    <a:bodyPr/>
                    <a:lstStyle/>
                    <a:p>
                      <a:pPr algn="ctr">
                        <a:lnSpc>
                          <a:spcPct val="115000"/>
                        </a:lnSpc>
                        <a:spcAft>
                          <a:spcPts val="0"/>
                        </a:spcAft>
                      </a:pPr>
                      <a:r>
                        <a:rPr lang="ru-RU" sz="1600" dirty="0" smtClean="0">
                          <a:effectLst/>
                          <a:latin typeface="Times New Roman" pitchFamily="18" charset="0"/>
                          <a:ea typeface="Calibri"/>
                          <a:cs typeface="Times New Roman" pitchFamily="18" charset="0"/>
                        </a:rPr>
                        <a:t> </a:t>
                      </a:r>
                      <a:r>
                        <a:rPr lang="ru-RU" sz="1600" dirty="0" smtClean="0">
                          <a:effectLst/>
                          <a:latin typeface="Times New Roman" pitchFamily="18" charset="0"/>
                          <a:ea typeface="Calibri"/>
                          <a:cs typeface="Times New Roman" pitchFamily="18" charset="0"/>
                        </a:rPr>
                        <a:t>статьи </a:t>
                      </a:r>
                      <a:r>
                        <a:rPr lang="ru-RU" sz="1600" dirty="0" smtClean="0">
                          <a:effectLst/>
                          <a:latin typeface="Times New Roman" pitchFamily="18" charset="0"/>
                          <a:ea typeface="Calibri"/>
                          <a:cs typeface="Times New Roman" pitchFamily="18" charset="0"/>
                        </a:rPr>
                        <a:t>:</a:t>
                      </a:r>
                      <a:r>
                        <a:rPr lang="ru-RU" sz="1600" baseline="0" dirty="0" smtClean="0">
                          <a:effectLst/>
                          <a:latin typeface="Times New Roman" pitchFamily="18" charset="0"/>
                          <a:ea typeface="Calibri"/>
                          <a:cs typeface="Times New Roman" pitchFamily="18" charset="0"/>
                        </a:rPr>
                        <a:t> РИНЦ</a:t>
                      </a:r>
                      <a:endParaRPr lang="ru-RU" sz="1600" dirty="0" smtClean="0">
                        <a:effectLst/>
                        <a:latin typeface="Times New Roman" pitchFamily="18" charset="0"/>
                        <a:ea typeface="Calibri"/>
                        <a:cs typeface="Times New Roman" pitchFamily="18" charset="0"/>
                      </a:endParaRPr>
                    </a:p>
                  </a:txBody>
                  <a:tcPr marL="61401" marR="61401"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ru-RU" sz="1600" dirty="0">
                          <a:effectLst/>
                          <a:latin typeface="Times New Roman" pitchFamily="18" charset="0"/>
                          <a:cs typeface="Times New Roman" pitchFamily="18" charset="0"/>
                        </a:rPr>
                        <a:t> </a:t>
                      </a:r>
                      <a:r>
                        <a:rPr lang="ru-RU" sz="1600" dirty="0" smtClean="0">
                          <a:effectLst/>
                          <a:latin typeface="Times New Roman" pitchFamily="18" charset="0"/>
                          <a:cs typeface="Times New Roman" pitchFamily="18" charset="0"/>
                        </a:rPr>
                        <a:t> </a:t>
                      </a:r>
                      <a:r>
                        <a:rPr lang="ru-RU" sz="1600" kern="1200" dirty="0" smtClean="0">
                          <a:solidFill>
                            <a:schemeClr val="dk1"/>
                          </a:solidFill>
                          <a:effectLst/>
                          <a:latin typeface="Times New Roman" pitchFamily="18" charset="0"/>
                          <a:ea typeface="+mn-ea"/>
                          <a:cs typeface="Times New Roman" pitchFamily="18" charset="0"/>
                        </a:rPr>
                        <a:t>подготовлен </a:t>
                      </a:r>
                      <a:r>
                        <a:rPr lang="ru-RU" sz="1600" kern="1200" dirty="0" smtClean="0">
                          <a:solidFill>
                            <a:schemeClr val="dk1"/>
                          </a:solidFill>
                          <a:effectLst/>
                          <a:latin typeface="Times New Roman" pitchFamily="18" charset="0"/>
                          <a:ea typeface="+mn-ea"/>
                          <a:cs typeface="Times New Roman" pitchFamily="18" charset="0"/>
                        </a:rPr>
                        <a:t>проект статьи. После замечаний научного руководителя, дорабатывается. Планируется направить в издательство  в июне 2019 г.</a:t>
                      </a:r>
                    </a:p>
                    <a:p>
                      <a:pPr algn="ctr">
                        <a:lnSpc>
                          <a:spcPct val="115000"/>
                        </a:lnSpc>
                        <a:spcAft>
                          <a:spcPts val="0"/>
                        </a:spcAft>
                      </a:pPr>
                      <a:endParaRPr lang="ru-RU" sz="1600" dirty="0" smtClean="0">
                        <a:effectLst/>
                        <a:latin typeface="Times New Roman" pitchFamily="18" charset="0"/>
                        <a:cs typeface="Times New Roman" pitchFamily="18" charset="0"/>
                      </a:endParaRPr>
                    </a:p>
                    <a:p>
                      <a:pPr algn="ctr">
                        <a:lnSpc>
                          <a:spcPct val="115000"/>
                        </a:lnSpc>
                        <a:spcAft>
                          <a:spcPts val="0"/>
                        </a:spcAft>
                      </a:pPr>
                      <a:endParaRPr lang="ru-RU" sz="1600" dirty="0">
                        <a:effectLst/>
                        <a:latin typeface="Times New Roman" pitchFamily="18" charset="0"/>
                        <a:ea typeface="Calibri"/>
                        <a:cs typeface="Times New Roman" pitchFamily="18" charset="0"/>
                      </a:endParaRPr>
                    </a:p>
                  </a:txBody>
                  <a:tcPr marL="61401" marR="61401" marT="0" marB="0" anchor="ctr"/>
                </a:tc>
              </a:tr>
            </a:tbl>
          </a:graphicData>
        </a:graphic>
      </p:graphicFrame>
    </p:spTree>
    <p:extLst>
      <p:ext uri="{BB962C8B-B14F-4D97-AF65-F5344CB8AC3E}">
        <p14:creationId xmlns:p14="http://schemas.microsoft.com/office/powerpoint/2010/main" val="1879016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7F86E713-6BDA-44E6-B57D-67D51E838FDE}"/>
              </a:ext>
            </a:extLst>
          </p:cNvPr>
          <p:cNvSpPr>
            <a:spLocks noGrp="1"/>
          </p:cNvSpPr>
          <p:nvPr>
            <p:ph type="title"/>
          </p:nvPr>
        </p:nvSpPr>
        <p:spPr>
          <a:xfrm>
            <a:off x="763970" y="914531"/>
            <a:ext cx="10972800" cy="827311"/>
          </a:xfrm>
        </p:spPr>
        <p:txBody>
          <a:bodyPr>
            <a:normAutofit fontScale="90000"/>
          </a:bodyPr>
          <a:lstStyle/>
          <a:p>
            <a:pPr algn="ctr"/>
            <a:r>
              <a:rPr lang="ru-RU" dirty="0" smtClean="0">
                <a:latin typeface="Times New Roman" pitchFamily="18" charset="0"/>
                <a:cs typeface="Times New Roman" pitchFamily="18" charset="0"/>
              </a:rPr>
              <a:t>Итоги научно-исследовательской деятельности за 2018- 2019 год обучения</a:t>
            </a:r>
            <a:endParaRPr lang="ru-RU" dirty="0">
              <a:latin typeface="Times New Roman" pitchFamily="18" charset="0"/>
              <a:cs typeface="Times New Roman" pitchFamily="18" charset="0"/>
            </a:endParaRPr>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3256877048"/>
              </p:ext>
            </p:extLst>
          </p:nvPr>
        </p:nvGraphicFramePr>
        <p:xfrm>
          <a:off x="964858" y="2085977"/>
          <a:ext cx="9824133" cy="3420431"/>
        </p:xfrm>
        <a:graphic>
          <a:graphicData uri="http://schemas.openxmlformats.org/drawingml/2006/table">
            <a:tbl>
              <a:tblPr firstRow="1" firstCol="1" bandRow="1">
                <a:tableStyleId>{5C22544A-7EE6-4342-B048-85BDC9FD1C3A}</a:tableStyleId>
              </a:tblPr>
              <a:tblGrid>
                <a:gridCol w="511517"/>
                <a:gridCol w="2529937"/>
                <a:gridCol w="3108863"/>
                <a:gridCol w="3673816"/>
              </a:tblGrid>
              <a:tr h="303582">
                <a:tc rowSpan="2">
                  <a:txBody>
                    <a:bodyPr/>
                    <a:lstStyle/>
                    <a:p>
                      <a:pPr algn="ctr">
                        <a:lnSpc>
                          <a:spcPct val="115000"/>
                        </a:lnSpc>
                        <a:spcAft>
                          <a:spcPts val="0"/>
                        </a:spcAft>
                      </a:pPr>
                      <a:r>
                        <a:rPr lang="ru-RU" sz="1600" dirty="0">
                          <a:effectLst/>
                          <a:latin typeface="Times New Roman" pitchFamily="18" charset="0"/>
                          <a:cs typeface="Times New Roman" pitchFamily="18" charset="0"/>
                        </a:rPr>
                        <a:t>№ п/ п</a:t>
                      </a:r>
                      <a:endParaRPr lang="ru-RU" sz="1600" dirty="0">
                        <a:effectLst/>
                        <a:latin typeface="Times New Roman" pitchFamily="18" charset="0"/>
                        <a:ea typeface="Calibri"/>
                        <a:cs typeface="Times New Roman" pitchFamily="18" charset="0"/>
                      </a:endParaRPr>
                    </a:p>
                  </a:txBody>
                  <a:tcPr marL="61401" marR="61401" marT="0" marB="0" anchor="ctr"/>
                </a:tc>
                <a:tc rowSpan="2">
                  <a:txBody>
                    <a:bodyPr/>
                    <a:lstStyle/>
                    <a:p>
                      <a:pPr algn="ctr">
                        <a:lnSpc>
                          <a:spcPct val="115000"/>
                        </a:lnSpc>
                        <a:spcAft>
                          <a:spcPts val="0"/>
                        </a:spcAft>
                      </a:pPr>
                      <a:r>
                        <a:rPr lang="ru-RU" sz="1600" dirty="0">
                          <a:effectLst/>
                          <a:latin typeface="Times New Roman" pitchFamily="18" charset="0"/>
                          <a:cs typeface="Times New Roman" pitchFamily="18" charset="0"/>
                        </a:rPr>
                        <a:t>Показатели результативности</a:t>
                      </a:r>
                    </a:p>
                    <a:p>
                      <a:pPr algn="ctr">
                        <a:lnSpc>
                          <a:spcPct val="115000"/>
                        </a:lnSpc>
                        <a:spcAft>
                          <a:spcPts val="0"/>
                        </a:spcAft>
                      </a:pPr>
                      <a:r>
                        <a:rPr lang="ru-RU" sz="1600" dirty="0">
                          <a:effectLst/>
                          <a:latin typeface="Times New Roman" pitchFamily="18" charset="0"/>
                          <a:cs typeface="Times New Roman" pitchFamily="18" charset="0"/>
                        </a:rPr>
                        <a:t>(содержание работы вашего индивидуального плана </a:t>
                      </a:r>
                      <a:r>
                        <a:rPr lang="ru-RU" sz="1600" dirty="0" smtClean="0">
                          <a:latin typeface="Times New Roman" pitchFamily="18" charset="0"/>
                          <a:cs typeface="Times New Roman" pitchFamily="18" charset="0"/>
                        </a:rPr>
                        <a:t>2018- 2019 учебного года</a:t>
                      </a:r>
                      <a:r>
                        <a:rPr lang="ru-RU" sz="1600" dirty="0" smtClean="0">
                          <a:effectLst/>
                          <a:latin typeface="Times New Roman" pitchFamily="18" charset="0"/>
                          <a:cs typeface="Times New Roman" pitchFamily="18" charset="0"/>
                        </a:rPr>
                        <a:t>)</a:t>
                      </a:r>
                      <a:endParaRPr lang="ru-RU" sz="1600" dirty="0">
                        <a:effectLst/>
                        <a:latin typeface="Times New Roman" pitchFamily="18" charset="0"/>
                        <a:ea typeface="Calibri"/>
                        <a:cs typeface="Times New Roman" pitchFamily="18" charset="0"/>
                      </a:endParaRPr>
                    </a:p>
                  </a:txBody>
                  <a:tcPr marL="61401" marR="61401" marT="0" marB="0" anchor="ctr"/>
                </a:tc>
                <a:tc>
                  <a:txBody>
                    <a:bodyPr/>
                    <a:lstStyle/>
                    <a:p>
                      <a:pPr algn="ctr">
                        <a:lnSpc>
                          <a:spcPct val="115000"/>
                        </a:lnSpc>
                        <a:spcAft>
                          <a:spcPts val="0"/>
                        </a:spcAft>
                      </a:pPr>
                      <a:r>
                        <a:rPr lang="ru-RU" sz="1800" dirty="0">
                          <a:effectLst/>
                          <a:latin typeface="Times New Roman" pitchFamily="18" charset="0"/>
                          <a:cs typeface="Times New Roman" pitchFamily="18" charset="0"/>
                        </a:rPr>
                        <a:t>Форма отчетности</a:t>
                      </a:r>
                      <a:endParaRPr lang="ru-RU" sz="1800" dirty="0">
                        <a:effectLst/>
                        <a:latin typeface="Times New Roman" pitchFamily="18" charset="0"/>
                        <a:ea typeface="Calibri"/>
                        <a:cs typeface="Times New Roman" pitchFamily="18" charset="0"/>
                      </a:endParaRPr>
                    </a:p>
                  </a:txBody>
                  <a:tcPr marL="61401" marR="61401" marT="0" marB="0"/>
                </a:tc>
                <a:tc>
                  <a:txBody>
                    <a:bodyPr/>
                    <a:lstStyle/>
                    <a:p>
                      <a:pPr algn="ctr">
                        <a:lnSpc>
                          <a:spcPct val="115000"/>
                        </a:lnSpc>
                        <a:spcAft>
                          <a:spcPts val="0"/>
                        </a:spcAft>
                      </a:pPr>
                      <a:r>
                        <a:rPr lang="ru-RU" sz="1800" dirty="0">
                          <a:effectLst/>
                          <a:latin typeface="Times New Roman" pitchFamily="18" charset="0"/>
                          <a:cs typeface="Times New Roman" pitchFamily="18" charset="0"/>
                        </a:rPr>
                        <a:t>Результат</a:t>
                      </a:r>
                      <a:endParaRPr lang="ru-RU" sz="1800" dirty="0">
                        <a:effectLst/>
                        <a:latin typeface="Times New Roman" pitchFamily="18" charset="0"/>
                        <a:ea typeface="Calibri"/>
                        <a:cs typeface="Times New Roman" pitchFamily="18" charset="0"/>
                      </a:endParaRPr>
                    </a:p>
                  </a:txBody>
                  <a:tcPr marL="61401" marR="61401" marT="0" marB="0"/>
                </a:tc>
              </a:tr>
              <a:tr h="85324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600" dirty="0" smtClean="0">
                          <a:effectLst/>
                          <a:latin typeface="Times New Roman" pitchFamily="18" charset="0"/>
                          <a:cs typeface="Times New Roman" pitchFamily="18" charset="0"/>
                        </a:rPr>
                        <a:t>План (исходя из рабочего плана </a:t>
                      </a:r>
                      <a:r>
                        <a:rPr lang="ru-RU" sz="1600" dirty="0" smtClean="0">
                          <a:latin typeface="Times New Roman" pitchFamily="18" charset="0"/>
                          <a:cs typeface="Times New Roman" pitchFamily="18" charset="0"/>
                        </a:rPr>
                        <a:t>2018- 2019 учебного года</a:t>
                      </a:r>
                      <a:r>
                        <a:rPr lang="ru-RU" sz="1600" baseline="0" dirty="0" smtClean="0">
                          <a:effectLst/>
                          <a:latin typeface="Times New Roman" pitchFamily="18" charset="0"/>
                          <a:cs typeface="Times New Roman" pitchFamily="18" charset="0"/>
                        </a:rPr>
                        <a:t>)</a:t>
                      </a:r>
                      <a:endParaRPr lang="ru-RU" sz="1600" dirty="0">
                        <a:effectLst/>
                        <a:latin typeface="Times New Roman" pitchFamily="18" charset="0"/>
                        <a:ea typeface="Calibri"/>
                        <a:cs typeface="Times New Roman" pitchFamily="18" charset="0"/>
                      </a:endParaRPr>
                    </a:p>
                  </a:txBody>
                  <a:tcPr marL="61401" marR="61401" marT="0" marB="0" anchor="ctr"/>
                </a:tc>
                <a:tc>
                  <a:txBody>
                    <a:bodyPr/>
                    <a:lstStyle/>
                    <a:p>
                      <a:pPr algn="ctr">
                        <a:lnSpc>
                          <a:spcPct val="115000"/>
                        </a:lnSpc>
                        <a:spcAft>
                          <a:spcPts val="0"/>
                        </a:spcAft>
                      </a:pPr>
                      <a:r>
                        <a:rPr lang="ru-RU" sz="1600" dirty="0">
                          <a:effectLst/>
                          <a:latin typeface="Times New Roman" pitchFamily="18" charset="0"/>
                          <a:cs typeface="Times New Roman" pitchFamily="18" charset="0"/>
                        </a:rPr>
                        <a:t>Факт (документы, подтверждающие факт выполнения работы </a:t>
                      </a:r>
                      <a:r>
                        <a:rPr lang="ru-RU" sz="1600" dirty="0" smtClean="0">
                          <a:effectLst/>
                          <a:latin typeface="Times New Roman" pitchFamily="18" charset="0"/>
                          <a:cs typeface="Times New Roman" pitchFamily="18" charset="0"/>
                        </a:rPr>
                        <a:t>необходимо </a:t>
                      </a:r>
                      <a:r>
                        <a:rPr lang="ru-RU" sz="1600" dirty="0">
                          <a:effectLst/>
                          <a:latin typeface="Times New Roman" pitchFamily="18" charset="0"/>
                          <a:cs typeface="Times New Roman" pitchFamily="18" charset="0"/>
                        </a:rPr>
                        <a:t>прикрепить в отдельный слайд)</a:t>
                      </a:r>
                    </a:p>
                    <a:p>
                      <a:pPr algn="ctr">
                        <a:lnSpc>
                          <a:spcPct val="115000"/>
                        </a:lnSpc>
                        <a:spcAft>
                          <a:spcPts val="0"/>
                        </a:spcAft>
                      </a:pPr>
                      <a:r>
                        <a:rPr lang="ru-RU" sz="1600" dirty="0">
                          <a:effectLst/>
                          <a:latin typeface="Times New Roman" pitchFamily="18" charset="0"/>
                          <a:cs typeface="Times New Roman" pitchFamily="18" charset="0"/>
                        </a:rPr>
                        <a:t> </a:t>
                      </a:r>
                      <a:endParaRPr lang="ru-RU" sz="1600" dirty="0">
                        <a:effectLst/>
                        <a:latin typeface="Times New Roman" pitchFamily="18" charset="0"/>
                        <a:ea typeface="Calibri"/>
                        <a:cs typeface="Times New Roman" pitchFamily="18" charset="0"/>
                      </a:endParaRPr>
                    </a:p>
                  </a:txBody>
                  <a:tcPr marL="61401" marR="61401" marT="0" marB="0" anchor="ctr"/>
                </a:tc>
              </a:tr>
              <a:tr h="1737935">
                <a:tc>
                  <a:txBody>
                    <a:bodyPr/>
                    <a:lstStyle/>
                    <a:p>
                      <a:pPr algn="ctr">
                        <a:lnSpc>
                          <a:spcPct val="115000"/>
                        </a:lnSpc>
                        <a:spcAft>
                          <a:spcPts val="0"/>
                        </a:spcAft>
                      </a:pPr>
                      <a:r>
                        <a:rPr lang="ru-RU" sz="1600" dirty="0">
                          <a:effectLst/>
                          <a:latin typeface="Times New Roman" pitchFamily="18" charset="0"/>
                          <a:cs typeface="Times New Roman" pitchFamily="18" charset="0"/>
                        </a:rPr>
                        <a:t> </a:t>
                      </a:r>
                      <a:r>
                        <a:rPr lang="ru-RU" sz="1600" dirty="0" smtClean="0">
                          <a:effectLst/>
                          <a:latin typeface="Times New Roman" pitchFamily="18" charset="0"/>
                          <a:cs typeface="Times New Roman" pitchFamily="18" charset="0"/>
                        </a:rPr>
                        <a:t>3</a:t>
                      </a:r>
                      <a:endParaRPr lang="ru-RU" sz="1600" dirty="0">
                        <a:effectLst/>
                        <a:latin typeface="Times New Roman" pitchFamily="18" charset="0"/>
                        <a:ea typeface="Calibri"/>
                        <a:cs typeface="Times New Roman" pitchFamily="18" charset="0"/>
                      </a:endParaRPr>
                    </a:p>
                  </a:txBody>
                  <a:tcPr marL="61401" marR="61401"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itchFamily="18" charset="0"/>
                          <a:ea typeface="+mn-ea"/>
                          <a:cs typeface="Times New Roman" pitchFamily="18" charset="0"/>
                        </a:rPr>
                        <a:t>определение </a:t>
                      </a:r>
                      <a:r>
                        <a:rPr lang="ru-RU" sz="1600" b="0" kern="1200" dirty="0" smtClean="0">
                          <a:solidFill>
                            <a:schemeClr val="dk1"/>
                          </a:solidFill>
                          <a:effectLst/>
                          <a:latin typeface="Times New Roman" pitchFamily="18" charset="0"/>
                          <a:ea typeface="+mn-ea"/>
                          <a:cs typeface="Times New Roman" pitchFamily="18" charset="0"/>
                        </a:rPr>
                        <a:t>методов научно-исследовательской работы</a:t>
                      </a:r>
                      <a:endParaRPr lang="ru-RU" sz="1600" b="0" kern="1200" dirty="0">
                        <a:solidFill>
                          <a:schemeClr val="dk1"/>
                        </a:solidFill>
                        <a:effectLst/>
                        <a:latin typeface="Times New Roman" pitchFamily="18" charset="0"/>
                        <a:ea typeface="+mn-ea"/>
                        <a:cs typeface="Times New Roman"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itchFamily="18" charset="0"/>
                          <a:ea typeface="+mn-ea"/>
                          <a:cs typeface="Times New Roman" pitchFamily="18" charset="0"/>
                        </a:rPr>
                        <a:t>описание </a:t>
                      </a:r>
                      <a:r>
                        <a:rPr lang="ru-RU" sz="1600" b="0" kern="1200" dirty="0" smtClean="0">
                          <a:solidFill>
                            <a:schemeClr val="dk1"/>
                          </a:solidFill>
                          <a:effectLst/>
                          <a:latin typeface="Times New Roman" pitchFamily="18" charset="0"/>
                          <a:ea typeface="+mn-ea"/>
                          <a:cs typeface="Times New Roman" pitchFamily="18" charset="0"/>
                        </a:rPr>
                        <a:t>методов</a:t>
                      </a:r>
                      <a:endParaRPr lang="ru-RU" sz="1600" b="0" kern="1200" dirty="0">
                        <a:solidFill>
                          <a:schemeClr val="dk1"/>
                        </a:solidFill>
                        <a:effectLst/>
                        <a:latin typeface="Times New Roman" pitchFamily="18" charset="0"/>
                        <a:ea typeface="+mn-ea"/>
                        <a:cs typeface="Times New Roman"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itchFamily="18" charset="0"/>
                          <a:ea typeface="+mn-ea"/>
                          <a:cs typeface="Times New Roman" pitchFamily="18" charset="0"/>
                        </a:rPr>
                        <a:t>скан-образ </a:t>
                      </a:r>
                      <a:r>
                        <a:rPr lang="ru-RU" sz="1600" b="0" kern="1200" dirty="0" smtClean="0">
                          <a:solidFill>
                            <a:schemeClr val="dk1"/>
                          </a:solidFill>
                          <a:effectLst/>
                          <a:latin typeface="Times New Roman" pitchFamily="18" charset="0"/>
                          <a:ea typeface="+mn-ea"/>
                          <a:cs typeface="Times New Roman" pitchFamily="18" charset="0"/>
                        </a:rPr>
                        <a:t>описания методов</a:t>
                      </a:r>
                      <a:endParaRPr lang="ru-RU" sz="1600" b="0" kern="1200" dirty="0">
                        <a:solidFill>
                          <a:schemeClr val="dk1"/>
                        </a:solidFill>
                        <a:effectLst/>
                        <a:latin typeface="Times New Roman" pitchFamily="18" charset="0"/>
                        <a:ea typeface="+mn-ea"/>
                        <a:cs typeface="Times New Roman" pitchFamily="18" charset="0"/>
                      </a:endParaRPr>
                    </a:p>
                  </a:txBody>
                  <a:tcPr/>
                </a:tc>
              </a:tr>
            </a:tbl>
          </a:graphicData>
        </a:graphic>
      </p:graphicFrame>
    </p:spTree>
    <p:extLst>
      <p:ext uri="{BB962C8B-B14F-4D97-AF65-F5344CB8AC3E}">
        <p14:creationId xmlns:p14="http://schemas.microsoft.com/office/powerpoint/2010/main" val="3639293590"/>
      </p:ext>
    </p:extLst>
  </p:cSld>
  <p:clrMapOvr>
    <a:masterClrMapping/>
  </p:clrMapOvr>
</p:sld>
</file>

<file path=ppt/theme/theme1.xml><?xml version="1.0" encoding="utf-8"?>
<a:theme xmlns:a="http://schemas.openxmlformats.org/drawingml/2006/main" name="ЮГУ">
  <a:themeElements>
    <a:clrScheme name="Югорский государственный университет">
      <a:dk1>
        <a:srgbClr val="00629B"/>
      </a:dk1>
      <a:lt1>
        <a:srgbClr val="FFFFFF"/>
      </a:lt1>
      <a:dk2>
        <a:srgbClr val="A7A8AA"/>
      </a:dk2>
      <a:lt2>
        <a:srgbClr val="FFFFFF"/>
      </a:lt2>
      <a:accent1>
        <a:srgbClr val="00629B"/>
      </a:accent1>
      <a:accent2>
        <a:srgbClr val="008755"/>
      </a:accent2>
      <a:accent3>
        <a:srgbClr val="6B3077"/>
      </a:accent3>
      <a:accent4>
        <a:srgbClr val="009CDE"/>
      </a:accent4>
      <a:accent5>
        <a:srgbClr val="FF6900"/>
      </a:accent5>
      <a:accent6>
        <a:srgbClr val="101820"/>
      </a:accent6>
      <a:hlink>
        <a:srgbClr val="A7A8AA"/>
      </a:hlink>
      <a:folHlink>
        <a:srgbClr val="6B3077"/>
      </a:folHlink>
    </a:clrScheme>
    <a:fontScheme name="Югорский государственный университет">
      <a:majorFont>
        <a:latin typeface="PT Sans Caption"/>
        <a:ea typeface=""/>
        <a:cs typeface=""/>
      </a:majorFont>
      <a:minorFont>
        <a:latin typeface="PT San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Институт НиГ ЮГУ" id="{88FBCA68-7BA2-4158-8F69-5C6BDE420372}" vid="{B1EFACE3-71F5-4EAF-9BA4-797517F977BA}"/>
    </a:ext>
  </a:extLst>
</a:theme>
</file>

<file path=ppt/theme/theme2.xml><?xml version="1.0" encoding="utf-8"?>
<a:theme xmlns:a="http://schemas.openxmlformats.org/drawingml/2006/main" name="ЮГУ 2">
  <a:themeElements>
    <a:clrScheme name="Югорский государственный университет">
      <a:dk1>
        <a:srgbClr val="00629B"/>
      </a:dk1>
      <a:lt1>
        <a:srgbClr val="FFFFFF"/>
      </a:lt1>
      <a:dk2>
        <a:srgbClr val="A7A8AA"/>
      </a:dk2>
      <a:lt2>
        <a:srgbClr val="FFFFFF"/>
      </a:lt2>
      <a:accent1>
        <a:srgbClr val="00629B"/>
      </a:accent1>
      <a:accent2>
        <a:srgbClr val="008755"/>
      </a:accent2>
      <a:accent3>
        <a:srgbClr val="6B3077"/>
      </a:accent3>
      <a:accent4>
        <a:srgbClr val="009CDE"/>
      </a:accent4>
      <a:accent5>
        <a:srgbClr val="FF6900"/>
      </a:accent5>
      <a:accent6>
        <a:srgbClr val="101820"/>
      </a:accent6>
      <a:hlink>
        <a:srgbClr val="A7A8AA"/>
      </a:hlink>
      <a:folHlink>
        <a:srgbClr val="6B3077"/>
      </a:folHlink>
    </a:clrScheme>
    <a:fontScheme name="Югорский государственный университет">
      <a:majorFont>
        <a:latin typeface="PT Sans Caption"/>
        <a:ea typeface=""/>
        <a:cs typeface=""/>
      </a:majorFont>
      <a:minorFont>
        <a:latin typeface="PT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Основной стиль презентации ЮГУ" id="{B2664E47-FE78-4B88-BD0E-9E9779EFC41A}" vid="{6E68C8F9-5164-46F7-AE45-8167F9538A77}"/>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Институт НиГ ЮГУ</Template>
  <TotalTime>1286</TotalTime>
  <Words>490</Words>
  <Application>Microsoft Office PowerPoint</Application>
  <PresentationFormat>Произвольный</PresentationFormat>
  <Paragraphs>108</Paragraphs>
  <Slides>14</Slides>
  <Notes>14</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14</vt:i4>
      </vt:variant>
    </vt:vector>
  </HeadingPairs>
  <TitlesOfParts>
    <vt:vector size="17" baseType="lpstr">
      <vt:lpstr>ЮГУ</vt:lpstr>
      <vt:lpstr>ЮГУ 2</vt:lpstr>
      <vt:lpstr>Acrobat Document</vt:lpstr>
      <vt:lpstr>    Криминологическая характеристика, детерминанты  и  профилактика  розничной продажи алкогольной продукции  несовершеннолетним (по материалам ХМАО-Югры )  </vt:lpstr>
      <vt:lpstr>Актуальность темы научно-квалификационной работы (диссертации)</vt:lpstr>
      <vt:lpstr>Теоретическая значимость исследования</vt:lpstr>
      <vt:lpstr>Практическая значимость исследования</vt:lpstr>
      <vt:lpstr>План научно-квалификационной работы</vt:lpstr>
      <vt:lpstr>Итоги научно-исследовательской деятельности 2018- 2019 учебного года </vt:lpstr>
      <vt:lpstr>Презентация PowerPoint</vt:lpstr>
      <vt:lpstr>Итоги научно-исследовательской деятельности за 2018- 2019 год обучения</vt:lpstr>
      <vt:lpstr>Итоги научно-исследовательской деятельности за 2018- 2019 год обучения</vt:lpstr>
      <vt:lpstr>Презентация PowerPoint</vt:lpstr>
      <vt:lpstr>Итоги научно-исследовательской деятельности за 2018- 2019 год обучения</vt:lpstr>
      <vt:lpstr>Презентация PowerPoint</vt:lpstr>
      <vt:lpstr>Предполагаемый диссертационный совет</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Rudolf Fink</dc:creator>
  <cp:lastModifiedBy>Астахова Анастасия А.</cp:lastModifiedBy>
  <cp:revision>40</cp:revision>
  <cp:lastPrinted>2019-04-22T11:59:33Z</cp:lastPrinted>
  <dcterms:created xsi:type="dcterms:W3CDTF">2019-03-10T22:10:48Z</dcterms:created>
  <dcterms:modified xsi:type="dcterms:W3CDTF">2019-06-10T09:22:08Z</dcterms:modified>
</cp:coreProperties>
</file>