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83" r:id="rId2"/>
    <p:sldId id="387" r:id="rId3"/>
    <p:sldId id="398" r:id="rId4"/>
    <p:sldId id="384" r:id="rId5"/>
    <p:sldId id="400" r:id="rId6"/>
    <p:sldId id="386" r:id="rId7"/>
    <p:sldId id="390" r:id="rId8"/>
    <p:sldId id="399" r:id="rId9"/>
    <p:sldId id="389" r:id="rId10"/>
    <p:sldId id="388" r:id="rId11"/>
    <p:sldId id="385" r:id="rId12"/>
    <p:sldId id="392" r:id="rId13"/>
    <p:sldId id="394" r:id="rId14"/>
    <p:sldId id="395" r:id="rId15"/>
    <p:sldId id="372" r:id="rId16"/>
  </p:sldIdLst>
  <p:sldSz cx="9144000" cy="6858000" type="screen4x3"/>
  <p:notesSz cx="6797675" cy="9872663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A2312"/>
    <a:srgbClr val="2E1476"/>
    <a:srgbClr val="33CCFF"/>
    <a:srgbClr val="00CC00"/>
    <a:srgbClr val="83D8A1"/>
    <a:srgbClr val="177242"/>
    <a:srgbClr val="184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906" autoAdjust="0"/>
    <p:restoredTop sz="99886" autoAdjust="0"/>
  </p:normalViewPr>
  <p:slideViewPr>
    <p:cSldViewPr showGuides="1">
      <p:cViewPr>
        <p:scale>
          <a:sx n="96" d="100"/>
          <a:sy n="96" d="100"/>
        </p:scale>
        <p:origin x="-206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F1DFF7E-2F98-4427-BA78-9B9C8AF7AF16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7A3A590-77AC-4E57-B82D-CAF6A0B40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03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EE395CB-99D3-4161-A807-59FA52D9A5B7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FC2EBEE-00F5-48B2-80A0-F246B177A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686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293FB-6FB6-4018-ABAC-E5EF56597C2B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98614-0089-4B49-B956-0482B6863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0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5C169-B015-489F-BC84-753B3E64CA7B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78801-ACC2-400E-823A-80AC657AC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46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BA272-3DEE-457F-B39A-4FA17BD9DB4A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41030-7F3E-4949-BE39-56CBA8D54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92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653C1-F0EB-4F3F-B7A8-A790B1495BB4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37BEC-AEC7-4D82-9C38-D0B9CFCBF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773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689C6-5893-4AB1-9EC2-6670FFD0B7AA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D1B33-65C8-45E5-AE13-2454BBAD8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952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E46D-2636-425B-AB94-707B8B2C8CE3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DC9C5-28BE-42DB-A5F8-F7462F139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217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9CE9-998C-4EBF-BE6F-9BB759F9BE65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C7806-27F2-42EB-879C-EE26D38A6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11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D6DAB-CA9D-4204-8EC5-8286EEEBD6B3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449DA-DF47-4AA0-A15B-68A256792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3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12D5-70D8-49AE-B1C0-8D283A486389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877C5-8FB2-410F-95CA-99EE9F33D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12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24859-DFBE-4066-9169-C814A77B8A91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41062-3E00-4459-9695-0840F23D0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83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430F8-2216-46BB-964D-BB44D20B3C70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A0BC3-E342-4544-871B-8D27651E5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54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991DF-4407-41E0-B42B-42F9DBAD46AE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BBA05-6AD1-4763-812B-BD8CD51E0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55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A3341-E6AA-49E1-95D8-40FD4D0225CE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CB596-5B7C-4D63-831B-860331D75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82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83640-D8A8-4800-A984-C74FF783403E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96D03-07D6-44A7-9307-5A97E62F8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22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DF3FE0-FDE8-448F-8B74-F38A4088BD56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B7A88D-7E41-4138-8FC7-B5887B049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одзаголовок 2"/>
          <p:cNvSpPr txBox="1">
            <a:spLocks/>
          </p:cNvSpPr>
          <p:nvPr/>
        </p:nvSpPr>
        <p:spPr bwMode="auto">
          <a:xfrm>
            <a:off x="364295" y="1916832"/>
            <a:ext cx="8424936" cy="403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defTabSz="45720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400" b="1" dirty="0"/>
              <a:t>Научная школа </a:t>
            </a:r>
            <a:endParaRPr lang="ru-RU" sz="4400" b="1" dirty="0" smtClean="0"/>
          </a:p>
          <a:p>
            <a:r>
              <a:rPr lang="ru-RU" sz="4400" b="1" dirty="0" smtClean="0"/>
              <a:t>«</a:t>
            </a:r>
            <a:r>
              <a:rPr lang="ru-RU" sz="4400" b="1" dirty="0"/>
              <a:t>Исследование экономической культуры Севера</a:t>
            </a:r>
            <a:r>
              <a:rPr lang="ru-RU" sz="4400" b="1" dirty="0" smtClean="0"/>
              <a:t>»</a:t>
            </a:r>
          </a:p>
          <a:p>
            <a:pPr algn="l"/>
            <a:endParaRPr lang="ru-RU" sz="3200" b="1" dirty="0" smtClean="0"/>
          </a:p>
          <a:p>
            <a:pPr algn="l"/>
            <a:endParaRPr lang="ru-RU" sz="2800" b="1" dirty="0" smtClean="0"/>
          </a:p>
          <a:p>
            <a:pPr algn="r"/>
            <a:r>
              <a:rPr lang="ru-RU" sz="2800" b="1" dirty="0" smtClean="0"/>
              <a:t>Руководитель научного коллектива </a:t>
            </a:r>
          </a:p>
          <a:p>
            <a:pPr algn="r"/>
            <a:r>
              <a:rPr lang="ru-RU" sz="2800" b="1" dirty="0" smtClean="0"/>
              <a:t>Рыжова Наталья Петровна, д.э.н</a:t>
            </a:r>
            <a:r>
              <a:rPr lang="ru-RU" sz="2800" b="1" dirty="0"/>
              <a:t>., профессор </a:t>
            </a:r>
            <a:endParaRPr lang="ru-RU" sz="2800" dirty="0"/>
          </a:p>
          <a:p>
            <a:pPr algn="l"/>
            <a:endParaRPr lang="ru-RU" sz="1600" b="1" dirty="0" smtClean="0">
              <a:latin typeface="+mn-lt"/>
            </a:endParaRPr>
          </a:p>
          <a:p>
            <a:pPr algn="l"/>
            <a:endParaRPr lang="ru-RU" sz="1600" b="1" dirty="0" smtClean="0">
              <a:latin typeface="+mn-lt"/>
            </a:endParaRPr>
          </a:p>
          <a:p>
            <a:pPr algn="l"/>
            <a:endParaRPr lang="ru-RU" sz="1600" b="1" dirty="0"/>
          </a:p>
        </p:txBody>
      </p:sp>
      <p:pic>
        <p:nvPicPr>
          <p:cNvPr id="2051" name="Picture 2" descr="D:\!АННА\ЮГУ\ЮГУ логотип\Лого ЮГУ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266" y="194629"/>
            <a:ext cx="1538994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5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444"/>
            <a:ext cx="11445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5" name="Объект 2"/>
          <p:cNvSpPr>
            <a:spLocks noGrp="1"/>
          </p:cNvSpPr>
          <p:nvPr>
            <p:ph sz="quarter" idx="4294967295"/>
          </p:nvPr>
        </p:nvSpPr>
        <p:spPr>
          <a:xfrm>
            <a:off x="250539" y="1556792"/>
            <a:ext cx="8636904" cy="54557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000" b="1" dirty="0"/>
              <a:t>Задача 1. Получение выдающихся научных результатов, публикуемых в ведущих научных изданиях, </a:t>
            </a:r>
            <a:r>
              <a:rPr lang="ru-RU" sz="2000" b="1" dirty="0" smtClean="0"/>
              <a:t>индексируемых </a:t>
            </a:r>
            <a:r>
              <a:rPr lang="ru-RU" sz="2000" b="1" dirty="0"/>
              <a:t>в базах данных </a:t>
            </a:r>
            <a:r>
              <a:rPr lang="en-US" sz="2000" b="1" dirty="0"/>
              <a:t>Scopus</a:t>
            </a:r>
            <a:r>
              <a:rPr lang="ru-RU" sz="2000" b="1" dirty="0"/>
              <a:t> и(или) </a:t>
            </a:r>
            <a:r>
              <a:rPr lang="en-US" sz="2000" b="1" dirty="0"/>
              <a:t>Web of Science </a:t>
            </a:r>
            <a:endParaRPr lang="ru-RU" sz="2000" b="1" dirty="0" smtClean="0"/>
          </a:p>
          <a:p>
            <a:pPr marL="45720" indent="0" algn="just">
              <a:buNone/>
            </a:pP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03314"/>
            <a:ext cx="7747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Перечень </a:t>
            </a:r>
            <a:r>
              <a:rPr lang="ru-RU" sz="3600" b="1" dirty="0" smtClean="0"/>
              <a:t>планируемых мероприятий </a:t>
            </a:r>
            <a:endParaRPr lang="ru-RU" sz="3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715266"/>
              </p:ext>
            </p:extLst>
          </p:nvPr>
        </p:nvGraphicFramePr>
        <p:xfrm>
          <a:off x="284820" y="2852936"/>
          <a:ext cx="8568952" cy="30845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23284"/>
                <a:gridCol w="1584176"/>
                <a:gridCol w="1761492"/>
              </a:tblGrid>
              <a:tr h="22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Задачи, мероприятия и показатели результативности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Срок (месяц, квартал,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год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Ожидаемый </a:t>
                      </a:r>
                      <a:r>
                        <a:rPr lang="ru-RU" sz="1600" dirty="0" smtClean="0">
                          <a:effectLst/>
                        </a:rPr>
                        <a:t>результат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6046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статей в журналах, индексируемых базами данных </a:t>
                      </a:r>
                      <a:r>
                        <a:rPr lang="en-US" sz="1600" dirty="0">
                          <a:effectLst/>
                        </a:rPr>
                        <a:t>Scopus</a:t>
                      </a:r>
                      <a:r>
                        <a:rPr lang="ru-RU" sz="1600" dirty="0">
                          <a:effectLst/>
                        </a:rPr>
                        <a:t> и (или) </a:t>
                      </a:r>
                      <a:r>
                        <a:rPr lang="en-US" sz="1600" dirty="0">
                          <a:effectLst/>
                        </a:rPr>
                        <a:t>Web of Science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2019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046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цитирований ранее опубликованных трудов коллектива научной школы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1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444"/>
            <a:ext cx="11445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5" name="Объект 2"/>
          <p:cNvSpPr>
            <a:spLocks noGrp="1"/>
          </p:cNvSpPr>
          <p:nvPr>
            <p:ph sz="quarter" idx="4294967295"/>
          </p:nvPr>
        </p:nvSpPr>
        <p:spPr>
          <a:xfrm>
            <a:off x="251520" y="1224928"/>
            <a:ext cx="8636904" cy="5444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600" b="1" dirty="0"/>
              <a:t>Задача 2. Привлечение денежных средств на проведение научных исследований в форме научных грантов, государственных контрактов и договоров и других форм поддержки и привлечения средств на проведение научных </a:t>
            </a:r>
            <a:r>
              <a:rPr lang="ru-RU" sz="1600" b="1" dirty="0" smtClean="0"/>
              <a:t>исследований</a:t>
            </a:r>
          </a:p>
          <a:p>
            <a:pPr marL="45720" indent="0" algn="just">
              <a:buNone/>
            </a:pPr>
            <a:endParaRPr lang="ru-RU" sz="1600" b="1" dirty="0"/>
          </a:p>
          <a:p>
            <a:pPr marL="45720" indent="0" algn="just">
              <a:buNone/>
            </a:pPr>
            <a:endParaRPr lang="ru-RU" sz="1600" b="1" dirty="0" smtClean="0"/>
          </a:p>
          <a:p>
            <a:pPr marL="45720" indent="0" algn="just">
              <a:buNone/>
            </a:pPr>
            <a:endParaRPr lang="ru-RU" sz="1600" b="1" dirty="0"/>
          </a:p>
          <a:p>
            <a:pPr marL="45720" indent="0" algn="just">
              <a:buNone/>
            </a:pPr>
            <a:endParaRPr lang="ru-RU" sz="1600" b="1" dirty="0" smtClean="0"/>
          </a:p>
          <a:p>
            <a:pPr marL="45720" indent="0" algn="just">
              <a:buNone/>
            </a:pPr>
            <a:endParaRPr lang="ru-RU" sz="1600" b="1" dirty="0"/>
          </a:p>
          <a:p>
            <a:pPr marL="45720" indent="0" algn="just">
              <a:buNone/>
            </a:pPr>
            <a:endParaRPr lang="ru-RU" sz="1600" b="1" dirty="0" smtClean="0"/>
          </a:p>
          <a:p>
            <a:pPr marL="45720" indent="0" algn="just">
              <a:buNone/>
            </a:pPr>
            <a:endParaRPr lang="ru-RU" sz="100" b="1" dirty="0" smtClean="0"/>
          </a:p>
          <a:p>
            <a:pPr marL="45720" indent="0" algn="just">
              <a:buNone/>
            </a:pPr>
            <a:endParaRPr lang="ru-RU" sz="400" b="1" dirty="0" smtClean="0"/>
          </a:p>
          <a:p>
            <a:pPr marL="45720" indent="0" algn="just">
              <a:buNone/>
            </a:pPr>
            <a:r>
              <a:rPr lang="ru-RU" sz="1600" b="1" dirty="0" smtClean="0"/>
              <a:t>Задача </a:t>
            </a:r>
            <a:r>
              <a:rPr lang="ru-RU" sz="1600" b="1" dirty="0"/>
              <a:t>3. Проведение </a:t>
            </a:r>
            <a:r>
              <a:rPr lang="ru-RU" sz="1600" b="1" dirty="0" err="1"/>
              <a:t>конгрессно</a:t>
            </a:r>
            <a:r>
              <a:rPr lang="ru-RU" sz="1600" b="1" dirty="0"/>
              <a:t>-выставочных мероприятий (конференции, симпозиумы, съезды и др.) с целью продвижения научных результатов в среде академической </a:t>
            </a:r>
            <a:r>
              <a:rPr lang="ru-RU" sz="1600" b="1" dirty="0" smtClean="0"/>
              <a:t>общественности</a:t>
            </a:r>
          </a:p>
          <a:p>
            <a:pPr marL="45720" indent="0" algn="just">
              <a:buNone/>
            </a:pPr>
            <a:endParaRPr lang="ru-RU" sz="1600" b="1" dirty="0" smtClean="0"/>
          </a:p>
          <a:p>
            <a:pPr marL="45720" indent="0" algn="just">
              <a:buNone/>
            </a:pPr>
            <a:endParaRPr lang="ru-RU" sz="1600" b="1" dirty="0" smtClean="0"/>
          </a:p>
          <a:p>
            <a:pPr marL="45720" indent="0" algn="just">
              <a:buNone/>
            </a:pPr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17829"/>
              </p:ext>
            </p:extLst>
          </p:nvPr>
        </p:nvGraphicFramePr>
        <p:xfrm>
          <a:off x="251520" y="1988840"/>
          <a:ext cx="8475241" cy="17577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28592"/>
                <a:gridCol w="1368152"/>
                <a:gridCol w="1778497"/>
              </a:tblGrid>
              <a:tr h="206158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Сумма денежных средств, привлеченных в виде научных грантов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6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500 000 руб.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6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750 000 руб.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880 000 руб.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6158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Сумма денежных средств, привлеченных на проведение научных исследований в иных формах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100 000 руб.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6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120 000 руб.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6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150 000 руб.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6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160 000 руб.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523522"/>
              </p:ext>
            </p:extLst>
          </p:nvPr>
        </p:nvGraphicFramePr>
        <p:xfrm>
          <a:off x="251520" y="4725144"/>
          <a:ext cx="8568951" cy="18651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36803"/>
                <a:gridCol w="1431948"/>
                <a:gridCol w="1800200"/>
              </a:tblGrid>
              <a:tr h="118110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</a:t>
                      </a:r>
                      <a:r>
                        <a:rPr lang="ru-RU" sz="1400" dirty="0" err="1">
                          <a:effectLst/>
                        </a:rPr>
                        <a:t>конгрессно</a:t>
                      </a:r>
                      <a:r>
                        <a:rPr lang="ru-RU" sz="1400" dirty="0">
                          <a:effectLst/>
                        </a:rPr>
                        <a:t>-выставочных мероприятий, организованных научной школой международных/всероссийских/региональных/университетских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0/1/1/1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0/1/1/2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0/2/1/2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0/2/2/2</a:t>
                      </a:r>
                      <a:endParaRPr lang="ru-RU" sz="12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5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810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</a:t>
                      </a:r>
                      <a:r>
                        <a:rPr lang="ru-RU" sz="1400" dirty="0" err="1">
                          <a:effectLst/>
                        </a:rPr>
                        <a:t>конгрессно</a:t>
                      </a:r>
                      <a:r>
                        <a:rPr lang="ru-RU" sz="1400" dirty="0">
                          <a:effectLst/>
                        </a:rPr>
                        <a:t>-выставочных мероприятий, за исключением организованных научной школой, в которых приняли участие ее члены международных/всероссийских/региональных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2/2/2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2/3/2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2/3/3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2/3/3</a:t>
                      </a:r>
                      <a:endParaRPr lang="ru-RU" sz="12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2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1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04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444"/>
            <a:ext cx="11445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5" name="Объект 2"/>
          <p:cNvSpPr>
            <a:spLocks noGrp="1"/>
          </p:cNvSpPr>
          <p:nvPr>
            <p:ph sz="quarter" idx="4294967295"/>
          </p:nvPr>
        </p:nvSpPr>
        <p:spPr>
          <a:xfrm>
            <a:off x="268152" y="1213569"/>
            <a:ext cx="8636904" cy="55172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600" b="1" dirty="0"/>
              <a:t>Задача 4. Проведение научных семинаров с целью публичного обсуждения и апробации научных результатов, полученных научной </a:t>
            </a:r>
            <a:r>
              <a:rPr lang="ru-RU" sz="1600" b="1" dirty="0" smtClean="0"/>
              <a:t>школой</a:t>
            </a:r>
          </a:p>
          <a:p>
            <a:pPr marL="45720" indent="0" algn="just">
              <a:buNone/>
            </a:pPr>
            <a:endParaRPr lang="ru-RU" sz="1400" b="1" dirty="0"/>
          </a:p>
          <a:p>
            <a:pPr marL="45720" indent="0" algn="just">
              <a:buNone/>
            </a:pPr>
            <a:endParaRPr lang="ru-RU" sz="1400" b="1" dirty="0" smtClean="0"/>
          </a:p>
          <a:p>
            <a:pPr marL="45720" indent="0" algn="just">
              <a:buNone/>
            </a:pPr>
            <a:endParaRPr lang="ru-RU" sz="1400" b="1" dirty="0"/>
          </a:p>
          <a:p>
            <a:pPr marL="45720" indent="0" algn="just">
              <a:buNone/>
            </a:pPr>
            <a:endParaRPr lang="ru-RU" sz="1400" b="1" dirty="0" smtClean="0"/>
          </a:p>
          <a:p>
            <a:pPr marL="45720" indent="0" algn="just">
              <a:buNone/>
            </a:pPr>
            <a:endParaRPr lang="ru-RU" sz="1400" b="1" dirty="0"/>
          </a:p>
          <a:p>
            <a:pPr marL="45720" indent="0" algn="just">
              <a:buNone/>
            </a:pPr>
            <a:endParaRPr lang="ru-RU" sz="1400" b="1" dirty="0" smtClean="0"/>
          </a:p>
          <a:p>
            <a:pPr marL="45720" indent="0" algn="just">
              <a:buNone/>
            </a:pPr>
            <a:endParaRPr lang="ru-RU" sz="1400" b="1" dirty="0"/>
          </a:p>
          <a:p>
            <a:pPr marL="45720" indent="0" algn="just">
              <a:buNone/>
            </a:pPr>
            <a:endParaRPr lang="ru-RU" sz="1400" b="1" dirty="0" smtClean="0"/>
          </a:p>
          <a:p>
            <a:pPr marL="45720" indent="0" algn="just">
              <a:buNone/>
            </a:pPr>
            <a:endParaRPr lang="ru-RU" sz="900" b="1" dirty="0" smtClean="0"/>
          </a:p>
          <a:p>
            <a:pPr marL="45720" indent="0" algn="just">
              <a:buNone/>
            </a:pPr>
            <a:r>
              <a:rPr lang="ru-RU" sz="1600" b="1" dirty="0" smtClean="0"/>
              <a:t>Задача 5. Внедрение научных результатов, обладающих потенциалом коммерциализации в практику (зарегистрированные и (или) запатентованные программы для ЭВМ, базы данных, полезные модели, изобретения, программные комплексы и др.)</a:t>
            </a:r>
          </a:p>
          <a:p>
            <a:pPr marL="45720" indent="0" algn="just">
              <a:buNone/>
            </a:pPr>
            <a:endParaRPr lang="ru-RU" sz="1200" b="1" dirty="0" smtClean="0"/>
          </a:p>
          <a:p>
            <a:pPr marL="45720" indent="0" algn="just">
              <a:buNone/>
            </a:pPr>
            <a:endParaRPr lang="ru-RU" sz="1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816575"/>
              </p:ext>
            </p:extLst>
          </p:nvPr>
        </p:nvGraphicFramePr>
        <p:xfrm>
          <a:off x="395536" y="1916833"/>
          <a:ext cx="8424937" cy="2034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55558"/>
                <a:gridCol w="1234689"/>
                <a:gridCol w="1234690"/>
              </a:tblGrid>
              <a:tr h="206364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научных семинаров, организованных научной школой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6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364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научных семинаров, за исключением организованных научной школой, в которых приняли участие ее члены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6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520332"/>
              </p:ext>
            </p:extLst>
          </p:nvPr>
        </p:nvGraphicFramePr>
        <p:xfrm>
          <a:off x="395536" y="4720601"/>
          <a:ext cx="8496943" cy="20611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37031"/>
                <a:gridCol w="1329956"/>
                <a:gridCol w="1329956"/>
              </a:tblGrid>
              <a:tr h="231464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зарегистрированных и (или) запатентованных результатов интеллектуальной деятельности.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1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464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Объем денежных поступлений от управления результатами интеллектуальной деятельности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100 000 руб.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150 000 руб.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200 000 руб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1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5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8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444"/>
            <a:ext cx="11445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5" name="Объект 2"/>
          <p:cNvSpPr>
            <a:spLocks noGrp="1"/>
          </p:cNvSpPr>
          <p:nvPr>
            <p:ph sz="quarter" idx="4294967295"/>
          </p:nvPr>
        </p:nvSpPr>
        <p:spPr>
          <a:xfrm>
            <a:off x="251520" y="1213569"/>
            <a:ext cx="8636904" cy="54557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400" b="1" dirty="0"/>
              <a:t>Задача 6. Обеспечение успешного выполнения аспирантами, входящими в состав научной школы, диссертационных работ и их своевременной защиты в диссертационных </a:t>
            </a:r>
            <a:r>
              <a:rPr lang="ru-RU" sz="1400" b="1" dirty="0" smtClean="0"/>
              <a:t>советах</a:t>
            </a:r>
          </a:p>
          <a:p>
            <a:pPr marL="45720" indent="0" algn="just">
              <a:buNone/>
            </a:pPr>
            <a:endParaRPr lang="ru-RU" sz="1400" b="1" dirty="0"/>
          </a:p>
          <a:p>
            <a:pPr marL="45720" indent="0" algn="just">
              <a:buNone/>
            </a:pPr>
            <a:endParaRPr lang="ru-RU" sz="1400" b="1" dirty="0" smtClean="0"/>
          </a:p>
          <a:p>
            <a:pPr marL="45720" indent="0" algn="just">
              <a:buNone/>
            </a:pPr>
            <a:endParaRPr lang="ru-RU" sz="1400" b="1" dirty="0"/>
          </a:p>
          <a:p>
            <a:pPr marL="45720" indent="0" algn="just">
              <a:buNone/>
            </a:pPr>
            <a:endParaRPr lang="ru-RU" sz="1400" b="1" dirty="0" smtClean="0"/>
          </a:p>
          <a:p>
            <a:pPr marL="45720" indent="0" algn="just">
              <a:buNone/>
            </a:pPr>
            <a:endParaRPr lang="ru-RU" sz="1400" b="1" dirty="0"/>
          </a:p>
          <a:p>
            <a:pPr marL="45720" indent="0" algn="just">
              <a:buNone/>
            </a:pPr>
            <a:endParaRPr lang="ru-RU" sz="1400" b="1" dirty="0" smtClean="0"/>
          </a:p>
          <a:p>
            <a:pPr marL="45720" indent="0" algn="just">
              <a:buNone/>
            </a:pPr>
            <a:endParaRPr lang="ru-RU" sz="1400" b="1" dirty="0"/>
          </a:p>
          <a:p>
            <a:pPr marL="45720" indent="0" algn="just">
              <a:buNone/>
            </a:pPr>
            <a:endParaRPr lang="ru-RU" sz="1400" b="1" dirty="0" smtClean="0"/>
          </a:p>
          <a:p>
            <a:pPr marL="45720" indent="0" algn="just">
              <a:buNone/>
            </a:pPr>
            <a:endParaRPr lang="ru-RU" sz="1400" b="1" dirty="0"/>
          </a:p>
          <a:p>
            <a:pPr marL="45720" indent="0" algn="just">
              <a:buNone/>
            </a:pPr>
            <a:endParaRPr lang="ru-RU" sz="1400" b="1" dirty="0" smtClean="0"/>
          </a:p>
          <a:p>
            <a:pPr marL="45720" indent="0" algn="just">
              <a:buNone/>
            </a:pPr>
            <a:r>
              <a:rPr lang="ru-RU" sz="1400" b="1" dirty="0" smtClean="0"/>
              <a:t>Задача </a:t>
            </a:r>
            <a:r>
              <a:rPr lang="ru-RU" sz="1400" b="1" dirty="0"/>
              <a:t>7. Вхождение научной школы в существующие международные и национальные распределенные научные коллективы (в том числе в Национальный арктический научно-образовательный консорциум и Арктический университет «</a:t>
            </a:r>
            <a:r>
              <a:rPr lang="en-US" sz="1400" b="1" dirty="0" err="1"/>
              <a:t>UArctic</a:t>
            </a:r>
            <a:r>
              <a:rPr lang="ru-RU" sz="1400" b="1" dirty="0"/>
              <a:t>»)</a:t>
            </a:r>
          </a:p>
          <a:p>
            <a:pPr marL="45720" indent="0" algn="just">
              <a:buNone/>
            </a:pPr>
            <a:endParaRPr lang="ru-RU" sz="1400" b="1" dirty="0" smtClean="0"/>
          </a:p>
          <a:p>
            <a:pPr marL="45720" indent="0" algn="just">
              <a:buNone/>
            </a:pPr>
            <a:endParaRPr lang="ru-RU" sz="1400" b="1" dirty="0" smtClean="0"/>
          </a:p>
          <a:p>
            <a:pPr marL="45720" indent="0" algn="just">
              <a:buNone/>
            </a:pPr>
            <a:endParaRPr lang="ru-RU" sz="1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883427"/>
              </p:ext>
            </p:extLst>
          </p:nvPr>
        </p:nvGraphicFramePr>
        <p:xfrm>
          <a:off x="395536" y="1700808"/>
          <a:ext cx="8352927" cy="25552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048672"/>
                <a:gridCol w="1152128"/>
                <a:gridCol w="1152127"/>
              </a:tblGrid>
              <a:tr h="144015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аспирантов обучающихся под руководством членов научной школы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2018</a:t>
                      </a:r>
                      <a:endParaRPr lang="ru-RU" sz="12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0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2019</a:t>
                      </a:r>
                      <a:endParaRPr lang="ru-RU" sz="12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499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аспирантов, предполагаемых к выпуску в текущем учебном году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0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499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защит кандидатских диссертаций, подготовленных под научным руководством членов научной школы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0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590674"/>
              </p:ext>
            </p:extLst>
          </p:nvPr>
        </p:nvGraphicFramePr>
        <p:xfrm>
          <a:off x="395536" y="4941168"/>
          <a:ext cx="8424936" cy="18227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060042"/>
                <a:gridCol w="1256350"/>
                <a:gridCol w="1108544"/>
              </a:tblGrid>
              <a:tr h="72008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распределенных научных коллективов, в которых принимают участие члены научной школы (в том числе в Национальном арктическом научно-образовательном консорциуме и Арктическом университете «</a:t>
                      </a:r>
                      <a:r>
                        <a:rPr lang="en-US" sz="1400" dirty="0" err="1">
                          <a:effectLst/>
                        </a:rPr>
                        <a:t>UArctic</a:t>
                      </a:r>
                      <a:r>
                        <a:rPr lang="ru-RU" sz="1400" dirty="0">
                          <a:effectLst/>
                        </a:rPr>
                        <a:t>»)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5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2019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2020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распределенных научных коллективов, которые возглавляют члены научной школы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2018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2020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8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444"/>
            <a:ext cx="11445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5" name="Объект 2"/>
          <p:cNvSpPr>
            <a:spLocks noGrp="1"/>
          </p:cNvSpPr>
          <p:nvPr>
            <p:ph sz="quarter" idx="4294967295"/>
          </p:nvPr>
        </p:nvSpPr>
        <p:spPr>
          <a:xfrm>
            <a:off x="251520" y="1213569"/>
            <a:ext cx="8636904" cy="54557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800" b="1" dirty="0" smtClean="0"/>
              <a:t>Задача </a:t>
            </a:r>
            <a:r>
              <a:rPr lang="ru-RU" sz="1800" b="1" dirty="0"/>
              <a:t>8. Осуществление экспертно-аналитической деятельности и проведение регулярных мониторингов по профилю научной школы с публичным представлением </a:t>
            </a:r>
            <a:r>
              <a:rPr lang="ru-RU" sz="1800" b="1" dirty="0" smtClean="0"/>
              <a:t>результатов</a:t>
            </a:r>
          </a:p>
          <a:p>
            <a:pPr marL="45720" indent="0" algn="just">
              <a:buNone/>
            </a:pPr>
            <a:endParaRPr lang="ru-RU" sz="1800" b="1" dirty="0"/>
          </a:p>
          <a:p>
            <a:pPr marL="45720" indent="0" algn="just">
              <a:buNone/>
            </a:pPr>
            <a:endParaRPr lang="ru-RU" sz="1600" b="1" dirty="0" smtClean="0"/>
          </a:p>
          <a:p>
            <a:pPr marL="45720" indent="0" algn="just">
              <a:buNone/>
            </a:pPr>
            <a:endParaRPr lang="ru-RU" sz="1600" b="1" dirty="0"/>
          </a:p>
          <a:p>
            <a:pPr marL="45720" indent="0" algn="just">
              <a:buNone/>
            </a:pPr>
            <a:endParaRPr lang="ru-RU" sz="1600" b="1" dirty="0" smtClean="0"/>
          </a:p>
          <a:p>
            <a:pPr marL="45720" indent="0" algn="just">
              <a:buNone/>
            </a:pPr>
            <a:endParaRPr lang="ru-RU" sz="1600" b="1" dirty="0"/>
          </a:p>
          <a:p>
            <a:pPr marL="45720" indent="0" algn="just">
              <a:buNone/>
            </a:pPr>
            <a:r>
              <a:rPr lang="ru-RU" sz="1800" b="1" dirty="0"/>
              <a:t>Задача 9. Обеспечение интеграции научного и образовательного процессов через включение в учебные планы студентов в качестве самостоятельного элемента проведение научно-исследовательских работ и выполнение выпускных квалификационных работ по профилю научной школы</a:t>
            </a:r>
          </a:p>
          <a:p>
            <a:pPr marL="45720" indent="0" algn="just">
              <a:buNone/>
            </a:pPr>
            <a:endParaRPr lang="ru-RU" sz="1600" dirty="0"/>
          </a:p>
          <a:p>
            <a:pPr marL="45720" indent="0" algn="just">
              <a:buNone/>
            </a:pPr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50095"/>
              </p:ext>
            </p:extLst>
          </p:nvPr>
        </p:nvGraphicFramePr>
        <p:xfrm>
          <a:off x="395536" y="2132856"/>
          <a:ext cx="8352928" cy="11216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88632"/>
                <a:gridCol w="1368152"/>
                <a:gridCol w="1296144"/>
              </a:tblGrid>
              <a:tr h="190500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проведенных экспертиз и мониторингов, результаты которых размещены на официальном сайте Университета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2018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2019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2020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2021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071049"/>
              </p:ext>
            </p:extLst>
          </p:nvPr>
        </p:nvGraphicFramePr>
        <p:xfrm>
          <a:off x="395536" y="5013176"/>
          <a:ext cx="8352928" cy="12343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88632"/>
                <a:gridCol w="1512168"/>
                <a:gridCol w="1152128"/>
              </a:tblGrid>
              <a:tr h="133350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студентов выполняющих курсовые, выпускные квалификационные работы по профилю научной школы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2018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15/20/2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20/20/3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23/23/3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25/23/3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2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2019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2021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35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899592" y="2722905"/>
            <a:ext cx="7344816" cy="193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defTabSz="457200">
              <a:defRPr sz="4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5400" b="1" i="1" dirty="0" smtClean="0">
                <a:latin typeface="+mn-lt"/>
                <a:cs typeface="Arial" pitchFamily="34" charset="0"/>
              </a:rPr>
              <a:t>Спасибо за внимание!</a:t>
            </a:r>
            <a:endParaRPr lang="ru-RU" sz="5400" b="1" i="1" dirty="0">
              <a:latin typeface="+mn-lt"/>
              <a:cs typeface="Arial" pitchFamily="34" charset="0"/>
            </a:endParaRPr>
          </a:p>
        </p:txBody>
      </p:sp>
      <p:pic>
        <p:nvPicPr>
          <p:cNvPr id="4" name="Picture 9" descr="imag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444"/>
            <a:ext cx="11445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444"/>
            <a:ext cx="11445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5" name="Объект 2"/>
          <p:cNvSpPr>
            <a:spLocks noGrp="1"/>
          </p:cNvSpPr>
          <p:nvPr>
            <p:ph sz="quarter" idx="4294967295"/>
          </p:nvPr>
        </p:nvSpPr>
        <p:spPr>
          <a:xfrm>
            <a:off x="255576" y="1402209"/>
            <a:ext cx="8636904" cy="54557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800" dirty="0" smtClean="0"/>
              <a:t>Масштабы </a:t>
            </a:r>
            <a:r>
              <a:rPr lang="ru-RU" sz="2800" dirty="0"/>
              <a:t>«северных» проектов и </a:t>
            </a:r>
            <a:r>
              <a:rPr lang="ru-RU" sz="2800" dirty="0" err="1"/>
              <a:t>необустроенность</a:t>
            </a:r>
            <a:r>
              <a:rPr lang="ru-RU" sz="2800" dirty="0"/>
              <a:t> северной жизни – ключевое противоречие для развития России. На повестке два кардинальных решения. Согласно первому – пространство следует расширять, осваивать; согласно второму – сжимать. Оба решения построены на логике универсализации. И в этом смысле они повторяют ошибки прошлого: и равномерное «советское» освоение и «рыночное» сжатие оказались одинаково неудачными. Во многом это связано с невниманием к культурной специфике реальных экономических моделей, складывающихся «на земле».  </a:t>
            </a:r>
          </a:p>
          <a:p>
            <a:pPr marL="45720" indent="0" algn="just">
              <a:buNone/>
            </a:pP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78519" y="388396"/>
            <a:ext cx="751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+mn-lt"/>
              </a:rPr>
              <a:t>Междисциплинарная научная</a:t>
            </a:r>
            <a:r>
              <a:rPr lang="ru-RU" sz="3200" b="1" dirty="0" smtClean="0"/>
              <a:t> </a:t>
            </a:r>
            <a:r>
              <a:rPr lang="ru-RU" sz="3200" b="1" dirty="0"/>
              <a:t>проблема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312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444"/>
            <a:ext cx="11445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5" name="Объект 2"/>
          <p:cNvSpPr>
            <a:spLocks noGrp="1"/>
          </p:cNvSpPr>
          <p:nvPr>
            <p:ph sz="quarter" idx="4294967295"/>
          </p:nvPr>
        </p:nvSpPr>
        <p:spPr>
          <a:xfrm>
            <a:off x="251520" y="1234867"/>
            <a:ext cx="8636904" cy="54557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Цель </a:t>
            </a:r>
            <a:r>
              <a:rPr lang="ru-RU" sz="2400" dirty="0"/>
              <a:t>– систематизация и объяснение культурных экономических моделей, складывающихся в процессе расширения и сжатия экономического пространства Севера.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Задачи</a:t>
            </a:r>
            <a:r>
              <a:rPr lang="ru-RU" sz="2400" b="1" dirty="0">
                <a:solidFill>
                  <a:srgbClr val="FF0000"/>
                </a:solidFill>
              </a:rPr>
              <a:t>:   </a:t>
            </a:r>
          </a:p>
          <a:p>
            <a:pPr marL="0" indent="0" algn="just">
              <a:buNone/>
            </a:pPr>
            <a:r>
              <a:rPr lang="ru-RU" sz="2400" dirty="0" smtClean="0"/>
              <a:t>1.  </a:t>
            </a:r>
            <a:r>
              <a:rPr lang="ru-RU" sz="2400" dirty="0"/>
              <a:t>систематизировать научные источники, в </a:t>
            </a:r>
            <a:r>
              <a:rPr lang="ru-RU" sz="2400" dirty="0" err="1"/>
              <a:t>т.ч</a:t>
            </a:r>
            <a:r>
              <a:rPr lang="ru-RU" sz="2400" dirty="0"/>
              <a:t>. по адаптации </a:t>
            </a:r>
            <a:r>
              <a:rPr lang="ru-RU" sz="2400" dirty="0" smtClean="0"/>
              <a:t>арктических территорий;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 smtClean="0"/>
              <a:t>2. обосновать </a:t>
            </a:r>
            <a:r>
              <a:rPr lang="ru-RU" sz="2400" dirty="0"/>
              <a:t>выбор случаев для проведения полевых исследований и разработать инструментарий;</a:t>
            </a:r>
          </a:p>
          <a:p>
            <a:pPr marL="0" indent="0" algn="just">
              <a:buNone/>
            </a:pPr>
            <a:r>
              <a:rPr lang="ru-RU" sz="2400" dirty="0" smtClean="0"/>
              <a:t>3. описать </a:t>
            </a:r>
            <a:r>
              <a:rPr lang="ru-RU" sz="2400" dirty="0"/>
              <a:t>особенности культурных экономических моделей в изучаемых локальностях</a:t>
            </a:r>
            <a:r>
              <a:rPr lang="ru-RU" sz="2400" dirty="0" smtClean="0"/>
              <a:t>.;</a:t>
            </a:r>
          </a:p>
          <a:p>
            <a:pPr marL="0" indent="0" algn="just">
              <a:buNone/>
            </a:pPr>
            <a:r>
              <a:rPr lang="ru-RU" sz="2400" dirty="0" smtClean="0"/>
              <a:t>4. Разработка научно-методических рекомендаций по развитию экономического потенциала севера, ведение бизнеса на территории Арктики. </a:t>
            </a:r>
            <a:endParaRPr lang="ru-RU" sz="2400" dirty="0"/>
          </a:p>
          <a:p>
            <a:pPr marL="45720" indent="0" algn="just"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236866"/>
            <a:ext cx="619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Calibri"/>
              </a:rPr>
              <a:t>Цели и задачи исследования </a:t>
            </a:r>
            <a:endParaRPr lang="ru-RU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71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444"/>
            <a:ext cx="11445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5" name="Объект 2"/>
          <p:cNvSpPr>
            <a:spLocks noGrp="1"/>
          </p:cNvSpPr>
          <p:nvPr>
            <p:ph sz="quarter" idx="4294967295"/>
          </p:nvPr>
        </p:nvSpPr>
        <p:spPr>
          <a:xfrm>
            <a:off x="255576" y="1402209"/>
            <a:ext cx="8636904" cy="54557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/>
              <a:t>	Анализ </a:t>
            </a:r>
            <a:r>
              <a:rPr lang="ru-RU" sz="1800" dirty="0"/>
              <a:t>актуальности исследования выполнен в </a:t>
            </a:r>
            <a:r>
              <a:rPr lang="ru-RU" sz="1800" dirty="0" err="1"/>
              <a:t>SciVal-trends</a:t>
            </a:r>
            <a:r>
              <a:rPr lang="ru-RU" sz="1800" dirty="0"/>
              <a:t>, по двум самостоятельно определенным областями: (1) – «экономическая культура», (2) – «экономическая культура Севера/Арктики». </a:t>
            </a:r>
          </a:p>
          <a:p>
            <a:pPr marL="0" indent="0" algn="just">
              <a:buNone/>
            </a:pPr>
            <a:r>
              <a:rPr lang="ru-RU" sz="1800" dirty="0"/>
              <a:t>(2) область развивается стремительно, но пока освоена слабо. FWCI по (1) = 109%, а по (2) = 184%, что делает тематику привлекательной для целей быстрого накопления цитирований. </a:t>
            </a:r>
          </a:p>
          <a:p>
            <a:pPr marL="0" indent="0" algn="just">
              <a:buNone/>
            </a:pPr>
            <a:r>
              <a:rPr lang="ru-RU" sz="1800" dirty="0" smtClean="0"/>
              <a:t>	</a:t>
            </a:r>
            <a:r>
              <a:rPr lang="ru-RU" sz="1800" dirty="0" err="1" smtClean="0"/>
              <a:t>Коллабораций</a:t>
            </a:r>
            <a:r>
              <a:rPr lang="ru-RU" sz="1800" dirty="0" smtClean="0"/>
              <a:t> </a:t>
            </a:r>
            <a:r>
              <a:rPr lang="ru-RU" sz="1800" dirty="0"/>
              <a:t>по (1) существенно больше, чем по (2): 385 по сравнению с 7. Однако: а) темпы прироста по (2) на порядок выше, b) основной вклад в (1) вносят Оксфорд, Гарвард, Кембридж и НИУВШЭ (привлекающий ученых мирового уровня), а основной вклад в (2) вносят канадские университеты (</a:t>
            </a:r>
            <a:r>
              <a:rPr lang="ru-RU" sz="1800" dirty="0" err="1"/>
              <a:t>Dalhousie</a:t>
            </a:r>
            <a:r>
              <a:rPr lang="ru-RU" sz="1800" dirty="0"/>
              <a:t>, </a:t>
            </a:r>
            <a:r>
              <a:rPr lang="ru-RU" sz="1800" dirty="0" err="1"/>
              <a:t>Alaska</a:t>
            </a:r>
            <a:r>
              <a:rPr lang="ru-RU" sz="1800" dirty="0"/>
              <a:t> </a:t>
            </a:r>
            <a:r>
              <a:rPr lang="ru-RU" sz="1800" dirty="0" err="1"/>
              <a:t>Fairbanks</a:t>
            </a:r>
            <a:r>
              <a:rPr lang="ru-RU" sz="1800" dirty="0"/>
              <a:t> и </a:t>
            </a:r>
            <a:r>
              <a:rPr lang="ru-RU" sz="1800" dirty="0" err="1"/>
              <a:t>Memorial</a:t>
            </a:r>
            <a:r>
              <a:rPr lang="ru-RU" sz="1800" dirty="0"/>
              <a:t>) и РАН.</a:t>
            </a:r>
          </a:p>
          <a:p>
            <a:pPr marL="0" indent="0" algn="just">
              <a:buNone/>
            </a:pPr>
            <a:r>
              <a:rPr lang="ru-RU" sz="1800" dirty="0" smtClean="0"/>
              <a:t>	В </a:t>
            </a:r>
            <a:r>
              <a:rPr lang="ru-RU" sz="1800" dirty="0"/>
              <a:t>результате систематизации научных источников, будет подготовлен обзор для публикации в российском журнале RSCI и подготовки заявок на гранты.</a:t>
            </a:r>
          </a:p>
          <a:p>
            <a:pPr marL="0" indent="0" algn="just">
              <a:buNone/>
            </a:pPr>
            <a:r>
              <a:rPr lang="ru-RU" sz="1800" dirty="0"/>
              <a:t>Для проведения полевых исследований и разработки инструментария будет создан прототип базы данных с привязкой к GIS. </a:t>
            </a:r>
          </a:p>
          <a:p>
            <a:pPr marL="0" indent="0" algn="just">
              <a:buNone/>
            </a:pPr>
            <a:r>
              <a:rPr lang="ru-RU" sz="1800" dirty="0" smtClean="0"/>
              <a:t>	Описание </a:t>
            </a:r>
            <a:r>
              <a:rPr lang="ru-RU" sz="1800" dirty="0"/>
              <a:t>особенностей культурных экономических моделей позволит подготовить статьи в научные журналы, реферируемые </a:t>
            </a:r>
            <a:r>
              <a:rPr lang="ru-RU" sz="1800" dirty="0" err="1"/>
              <a:t>Scopus</a:t>
            </a:r>
            <a:r>
              <a:rPr lang="ru-RU" sz="1800" dirty="0"/>
              <a:t>. </a:t>
            </a:r>
          </a:p>
          <a:p>
            <a:pPr marL="45720" indent="0" algn="just">
              <a:buNone/>
            </a:pP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88640"/>
            <a:ext cx="6264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n-lt"/>
              </a:rPr>
              <a:t>Актуальность, научная и практическая значимость 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31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444"/>
            <a:ext cx="11445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5" name="Объект 2"/>
          <p:cNvSpPr>
            <a:spLocks noGrp="1"/>
          </p:cNvSpPr>
          <p:nvPr>
            <p:ph sz="quarter" idx="4294967295"/>
          </p:nvPr>
        </p:nvSpPr>
        <p:spPr>
          <a:xfrm>
            <a:off x="255576" y="1402209"/>
            <a:ext cx="8636904" cy="54557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/>
              <a:t>	</a:t>
            </a:r>
            <a:r>
              <a:rPr lang="ru-RU" sz="2000" dirty="0" smtClean="0"/>
              <a:t>Исследование </a:t>
            </a:r>
            <a:r>
              <a:rPr lang="ru-RU" sz="2000" dirty="0"/>
              <a:t>предполагает внести вклад в дискуссию о культурной специфике моделей экономического развития. Дискуссия связана с отказом от идеи тотальности и универсальности рыночной модели и признанием важности учета норм, ценностей, убеждений людей, которые культурно специфичны не только на национальном, но и на субнациональном, локальном уровнях. </a:t>
            </a:r>
          </a:p>
          <a:p>
            <a:pPr marL="0" indent="0" algn="just">
              <a:buNone/>
            </a:pPr>
            <a:r>
              <a:rPr lang="ru-RU" sz="2000" dirty="0" smtClean="0"/>
              <a:t>	Научная </a:t>
            </a:r>
            <a:r>
              <a:rPr lang="ru-RU" sz="2000" dirty="0"/>
              <a:t>новизна определяется выбором объекта исследования – </a:t>
            </a:r>
            <a:r>
              <a:rPr lang="ru-RU" sz="2000" dirty="0" smtClean="0"/>
              <a:t>Арктических регионов (Севера), </a:t>
            </a:r>
            <a:r>
              <a:rPr lang="ru-RU" sz="2000" dirty="0"/>
              <a:t>развитие которого регулярно проводится по универсальным моделям. Исследование серии отдельных случаев «расширения» и «сжатия» пространства позволит описать множественность культурных экономических моделей. Соответственно их сравнительный анализ позволит выделить более и менее успешные альтернативы с точки зрения развития российского Севера. Сравнительный анализ моделей, характерных для российского </a:t>
            </a:r>
            <a:r>
              <a:rPr lang="ru-RU" sz="2000" dirty="0" smtClean="0"/>
              <a:t>Севера, перейти </a:t>
            </a:r>
            <a:r>
              <a:rPr lang="ru-RU" sz="2000" dirty="0"/>
              <a:t>к более широким обобщениям. </a:t>
            </a:r>
          </a:p>
          <a:p>
            <a:pPr marL="0" indent="0" algn="just">
              <a:buNone/>
            </a:pPr>
            <a:r>
              <a:rPr lang="ru-RU" sz="2000" dirty="0" smtClean="0"/>
              <a:t>	Практическая </a:t>
            </a:r>
            <a:r>
              <a:rPr lang="ru-RU" sz="2000" dirty="0"/>
              <a:t>значимость исследования состоит в научном обосновании дальнейших путей развития </a:t>
            </a:r>
            <a:r>
              <a:rPr lang="ru-RU" sz="2000" dirty="0" smtClean="0"/>
              <a:t>Северных </a:t>
            </a:r>
            <a:r>
              <a:rPr lang="ru-RU" sz="2000" dirty="0"/>
              <a:t>регионов России.  </a:t>
            </a:r>
          </a:p>
          <a:p>
            <a:pPr marL="0" indent="0" algn="just">
              <a:buNone/>
            </a:pP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88640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</a:rPr>
              <a:t>Научная новизна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87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444"/>
            <a:ext cx="11445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5" name="Объект 2"/>
          <p:cNvSpPr>
            <a:spLocks noGrp="1"/>
          </p:cNvSpPr>
          <p:nvPr>
            <p:ph sz="quarter" idx="4294967295"/>
          </p:nvPr>
        </p:nvSpPr>
        <p:spPr>
          <a:xfrm>
            <a:off x="280323" y="1244806"/>
            <a:ext cx="8636904" cy="5455791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Clr>
                <a:srgbClr val="FF0000"/>
              </a:buClr>
              <a:buSzPct val="110000"/>
              <a:buFont typeface="Wingdings" pitchFamily="2" charset="2"/>
              <a:buChar char="Ø"/>
            </a:pPr>
            <a:r>
              <a:rPr lang="ru-RU" sz="2400" dirty="0" smtClean="0"/>
              <a:t>Разработка </a:t>
            </a:r>
            <a:r>
              <a:rPr lang="ru-RU" sz="2400" dirty="0"/>
              <a:t>теоретических основ систематизации и объяснение культурных экономических моделей, складывающихся в процессе расширения и сжатия экономического пространства Севера. Описание особенностей культурных  экономических моделей в изучаемых </a:t>
            </a:r>
            <a:r>
              <a:rPr lang="ru-RU" sz="2400" dirty="0" smtClean="0"/>
              <a:t>локальностях.</a:t>
            </a:r>
          </a:p>
          <a:p>
            <a:pPr algn="just">
              <a:buClr>
                <a:srgbClr val="FF0000"/>
              </a:buClr>
              <a:buSzPct val="110000"/>
              <a:buFont typeface="Wingdings" pitchFamily="2" charset="2"/>
              <a:buChar char="Ø"/>
            </a:pPr>
            <a:r>
              <a:rPr lang="ru-RU" sz="2400" dirty="0" smtClean="0"/>
              <a:t>Проведение </a:t>
            </a:r>
            <a:r>
              <a:rPr lang="ru-RU" sz="2400" dirty="0"/>
              <a:t>полевых исследований и разработки </a:t>
            </a:r>
            <a:r>
              <a:rPr lang="ru-RU" sz="2400" dirty="0" smtClean="0"/>
              <a:t>инструментария, создание прототипа </a:t>
            </a:r>
            <a:r>
              <a:rPr lang="ru-RU" sz="2400" dirty="0"/>
              <a:t>базы данных с привязкой к </a:t>
            </a:r>
            <a:r>
              <a:rPr lang="en-US" sz="2400" dirty="0" err="1"/>
              <a:t>Gis</a:t>
            </a:r>
            <a:r>
              <a:rPr lang="ru-RU" sz="2400" dirty="0" smtClean="0"/>
              <a:t>.</a:t>
            </a:r>
          </a:p>
          <a:p>
            <a:pPr algn="just">
              <a:buClr>
                <a:srgbClr val="FF0000"/>
              </a:buClr>
              <a:buSzPct val="110000"/>
              <a:buFont typeface="Wingdings" pitchFamily="2" charset="2"/>
              <a:buChar char="Ø"/>
            </a:pPr>
            <a:r>
              <a:rPr lang="ru-RU" sz="2400" dirty="0" smtClean="0"/>
              <a:t>Описание </a:t>
            </a:r>
            <a:r>
              <a:rPr lang="ru-RU" sz="2400" dirty="0"/>
              <a:t>особенностей культурных экономических моделей в изучаемых локальностях </a:t>
            </a:r>
            <a:endParaRPr lang="ru-RU" sz="2400" dirty="0" smtClean="0"/>
          </a:p>
          <a:p>
            <a:pPr algn="just">
              <a:buClr>
                <a:srgbClr val="FF0000"/>
              </a:buClr>
              <a:buSzPct val="110000"/>
              <a:buFont typeface="Wingdings" pitchFamily="2" charset="2"/>
              <a:buChar char="Ø"/>
            </a:pPr>
            <a:r>
              <a:rPr lang="ru-RU" sz="2400" dirty="0" smtClean="0"/>
              <a:t>Подготовка статьей </a:t>
            </a:r>
            <a:r>
              <a:rPr lang="ru-RU" sz="2400" dirty="0"/>
              <a:t>к публикации в научных журналах, реферируемых </a:t>
            </a:r>
            <a:r>
              <a:rPr lang="en-US" sz="2400" dirty="0"/>
              <a:t>Scopus</a:t>
            </a:r>
            <a:r>
              <a:rPr lang="ru-RU" sz="2400" dirty="0"/>
              <a:t>.</a:t>
            </a:r>
          </a:p>
          <a:p>
            <a:pPr marL="45720" indent="0" algn="just">
              <a:buNone/>
            </a:pP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36351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Конкретный научный результат или прогноз получения результата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011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444"/>
            <a:ext cx="11445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5" name="Объект 2"/>
          <p:cNvSpPr>
            <a:spLocks noGrp="1"/>
          </p:cNvSpPr>
          <p:nvPr>
            <p:ph sz="quarter" idx="4294967295"/>
          </p:nvPr>
        </p:nvSpPr>
        <p:spPr>
          <a:xfrm>
            <a:off x="251520" y="1401194"/>
            <a:ext cx="8636904" cy="5455791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i="1" dirty="0"/>
              <a:t>Организационные технологии</a:t>
            </a:r>
            <a:r>
              <a:rPr lang="ru-RU" sz="2400" b="1" dirty="0"/>
              <a:t>. </a:t>
            </a:r>
            <a:r>
              <a:rPr lang="ru-RU" sz="2000" dirty="0"/>
              <a:t>Опыт участия руководителя в международных и междисциплинарных проектах позволит эффективно применять запланированные методы исследований. В 2018г будут проведены интенсивные тренинги «Дизайн исследовательского проекта», «Методика написания, рецензирования и редактирования научного текста», «Кейс-</a:t>
            </a:r>
            <a:r>
              <a:rPr lang="ru-RU" sz="2000" dirty="0" err="1"/>
              <a:t>стади</a:t>
            </a:r>
            <a:r>
              <a:rPr lang="ru-RU" sz="2000" dirty="0"/>
              <a:t>», что позволит сократить время, необходимое для создания исследовательской команды.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i="1" dirty="0"/>
              <a:t>Информационные ресурсы</a:t>
            </a:r>
            <a:r>
              <a:rPr lang="ru-RU" sz="2400" b="1" dirty="0"/>
              <a:t>. </a:t>
            </a:r>
            <a:r>
              <a:rPr lang="ru-RU" sz="2000" dirty="0"/>
              <a:t>Проект будет выполняться как сетевой – в сотрудничестве с ИЭИ ДВО РАН, у коллективов этого учреждения накоплен опыт и эмпирические данные (интервью и наблюдений) по проблематике проекта. В частности, выполнены исследования моральной (неформальной) экономики, внутренней трудовой миграций населения, адаптации населения и бизнеса в процессе расширения и сжатия экономического пространства.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i="1" dirty="0"/>
              <a:t>Сетевые ресурсы</a:t>
            </a:r>
            <a:r>
              <a:rPr lang="ru-RU" sz="2400" b="1" dirty="0"/>
              <a:t>. </a:t>
            </a:r>
            <a:r>
              <a:rPr lang="ru-RU" sz="2000" dirty="0" smtClean="0"/>
              <a:t>Научные </a:t>
            </a:r>
            <a:r>
              <a:rPr lang="ru-RU" sz="2000" dirty="0"/>
              <a:t>контакты. </a:t>
            </a:r>
            <a:r>
              <a:rPr lang="ru-RU" sz="2000" dirty="0" smtClean="0"/>
              <a:t>Вхождение руководителя в </a:t>
            </a:r>
            <a:r>
              <a:rPr lang="ru-RU" sz="2000" dirty="0"/>
              <a:t>научный совет Центра сибирских и арктических исследований СИ РАН. </a:t>
            </a:r>
          </a:p>
          <a:p>
            <a:pPr marL="45720" indent="0" algn="just">
              <a:buNone/>
            </a:pP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01089" y="404664"/>
            <a:ext cx="35823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Научный </a:t>
            </a:r>
            <a:r>
              <a:rPr lang="ru-RU" b="1" dirty="0"/>
              <a:t>задел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0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444"/>
            <a:ext cx="11445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5" name="Объект 2"/>
          <p:cNvSpPr>
            <a:spLocks noGrp="1"/>
          </p:cNvSpPr>
          <p:nvPr>
            <p:ph sz="quarter" idx="4294967295"/>
          </p:nvPr>
        </p:nvSpPr>
        <p:spPr>
          <a:xfrm>
            <a:off x="254157" y="1268760"/>
            <a:ext cx="8636904" cy="54557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400" dirty="0" smtClean="0"/>
              <a:t>1. Публикация </a:t>
            </a:r>
            <a:r>
              <a:rPr lang="en-US" sz="1400" dirty="0" smtClean="0"/>
              <a:t>Scopus, Web of Science, </a:t>
            </a:r>
            <a:r>
              <a:rPr lang="ru-RU" sz="1400" dirty="0" smtClean="0"/>
              <a:t>по направлениям исследования  - 15 статей</a:t>
            </a:r>
          </a:p>
          <a:p>
            <a:pPr marL="45720" indent="0" algn="just">
              <a:buNone/>
            </a:pPr>
            <a:r>
              <a:rPr lang="ru-RU" sz="1400" dirty="0" smtClean="0"/>
              <a:t>2. Количество защит и докторских диссертаций – 5</a:t>
            </a:r>
          </a:p>
          <a:p>
            <a:pPr marL="388620" algn="just">
              <a:buAutoNum type="arabicPeriod" startAt="3"/>
            </a:pPr>
            <a:r>
              <a:rPr lang="ru-RU" sz="1400" dirty="0" smtClean="0"/>
              <a:t>Количество реализованных научных проектов в том числе поддержанные научными фондами – 15</a:t>
            </a:r>
          </a:p>
          <a:p>
            <a:pPr marL="45720" indent="0" algn="just">
              <a:buNone/>
            </a:pPr>
            <a:r>
              <a:rPr lang="ru-RU" sz="1400" dirty="0" smtClean="0"/>
              <a:t>         - прочими организациями – 17</a:t>
            </a:r>
          </a:p>
          <a:p>
            <a:pPr marL="45720" indent="0">
              <a:buNone/>
            </a:pPr>
            <a:r>
              <a:rPr lang="ru-RU" sz="1400" dirty="0" smtClean="0"/>
              <a:t>4. Список иных достижений:</a:t>
            </a:r>
          </a:p>
          <a:p>
            <a:pPr marL="0" indent="0">
              <a:buNone/>
            </a:pPr>
            <a:endParaRPr lang="ru-RU" sz="1400" u="sng" dirty="0" smtClean="0"/>
          </a:p>
          <a:p>
            <a:pPr marL="0" indent="0">
              <a:buNone/>
            </a:pPr>
            <a:r>
              <a:rPr lang="ru-RU" sz="1400" u="sng" dirty="0" smtClean="0"/>
              <a:t>Образование </a:t>
            </a:r>
            <a:r>
              <a:rPr lang="ru-RU" sz="1400" u="sng" dirty="0"/>
              <a:t>Рыжова Н.П.</a:t>
            </a:r>
          </a:p>
          <a:p>
            <a:pPr marL="0" indent="0">
              <a:buNone/>
            </a:pPr>
            <a:r>
              <a:rPr lang="ru-RU" sz="1400" dirty="0" smtClean="0"/>
              <a:t>степень </a:t>
            </a:r>
            <a:r>
              <a:rPr lang="ru-RU" sz="1400" dirty="0"/>
              <a:t>магистра философии в Кембридже </a:t>
            </a:r>
          </a:p>
          <a:p>
            <a:pPr marL="0" indent="0">
              <a:buNone/>
            </a:pPr>
            <a:r>
              <a:rPr lang="ru-RU" sz="1400" u="sng" dirty="0" smtClean="0"/>
              <a:t>Стажировки </a:t>
            </a:r>
            <a:r>
              <a:rPr lang="ru-RU" sz="1400" u="sng" dirty="0"/>
              <a:t>Рыжова Н</a:t>
            </a:r>
            <a:r>
              <a:rPr lang="en-US" sz="1400" u="sng" dirty="0"/>
              <a:t>.</a:t>
            </a:r>
            <a:r>
              <a:rPr lang="ru-RU" sz="1400" u="sng" dirty="0"/>
              <a:t>П. </a:t>
            </a:r>
            <a:endParaRPr lang="ru-RU" sz="1400" dirty="0"/>
          </a:p>
          <a:p>
            <a:pPr marL="0" indent="0">
              <a:buNone/>
            </a:pPr>
            <a:r>
              <a:rPr lang="en-US" sz="1400" dirty="0"/>
              <a:t>2017 (April-May) Visiting </a:t>
            </a:r>
            <a:r>
              <a:rPr lang="en-US" sz="1400" dirty="0" smtClean="0"/>
              <a:t>professor </a:t>
            </a:r>
            <a:r>
              <a:rPr lang="en-US" sz="1400" dirty="0"/>
              <a:t>University of Cambridge (UK). </a:t>
            </a:r>
            <a:endParaRPr lang="ru-RU" sz="1400" dirty="0"/>
          </a:p>
          <a:p>
            <a:pPr marL="0" indent="0">
              <a:buNone/>
            </a:pPr>
            <a:r>
              <a:rPr lang="en-US" sz="1400" dirty="0"/>
              <a:t>2010 (February-March) </a:t>
            </a:r>
            <a:r>
              <a:rPr lang="en-US" sz="1400" dirty="0" smtClean="0"/>
              <a:t> </a:t>
            </a:r>
            <a:r>
              <a:rPr lang="en-US" sz="1400" dirty="0" err="1"/>
              <a:t>Maulana</a:t>
            </a:r>
            <a:r>
              <a:rPr lang="en-US" sz="1400" dirty="0"/>
              <a:t> </a:t>
            </a:r>
            <a:r>
              <a:rPr lang="en-US" sz="1400" dirty="0" err="1"/>
              <a:t>Abul</a:t>
            </a:r>
            <a:r>
              <a:rPr lang="en-US" sz="1400" dirty="0"/>
              <a:t> </a:t>
            </a:r>
            <a:r>
              <a:rPr lang="en-US" sz="1400" dirty="0" err="1"/>
              <a:t>Kalam</a:t>
            </a:r>
            <a:r>
              <a:rPr lang="en-US" sz="1400" dirty="0"/>
              <a:t> Azad Institute of Asian Studies, Kolkata (India). </a:t>
            </a:r>
            <a:endParaRPr lang="ru-RU" sz="1400" dirty="0"/>
          </a:p>
          <a:p>
            <a:pPr marL="0" indent="0">
              <a:buNone/>
            </a:pPr>
            <a:r>
              <a:rPr lang="en-US" sz="1400" dirty="0"/>
              <a:t>2008 (January-May) Fellowship </a:t>
            </a:r>
            <a:r>
              <a:rPr lang="en-US" sz="1400" dirty="0" smtClean="0"/>
              <a:t>University </a:t>
            </a:r>
            <a:r>
              <a:rPr lang="en-US" sz="1400" dirty="0"/>
              <a:t>of Washington, </a:t>
            </a:r>
            <a:r>
              <a:rPr lang="en-US" sz="1400" dirty="0" err="1"/>
              <a:t>Jeckson</a:t>
            </a:r>
            <a:r>
              <a:rPr lang="en-US" sz="1400" dirty="0"/>
              <a:t> Scholl for international studies (Seattle, USA</a:t>
            </a:r>
            <a:r>
              <a:rPr lang="en-US" sz="1400" dirty="0" smtClean="0"/>
              <a:t>).</a:t>
            </a:r>
            <a:r>
              <a:rPr lang="en-US" sz="1400" dirty="0"/>
              <a:t> </a:t>
            </a:r>
            <a:endParaRPr lang="ru-RU" sz="1400" dirty="0"/>
          </a:p>
          <a:p>
            <a:pPr marL="0" indent="0">
              <a:buNone/>
            </a:pPr>
            <a:r>
              <a:rPr lang="ru-RU" sz="1400" u="sng" dirty="0"/>
              <a:t>Стажировки Есипова С</a:t>
            </a:r>
            <a:r>
              <a:rPr lang="en-US" sz="1400" u="sng" dirty="0"/>
              <a:t>.</a:t>
            </a:r>
            <a:r>
              <a:rPr lang="ru-RU" sz="1400" u="sng" dirty="0"/>
              <a:t>А</a:t>
            </a:r>
            <a:r>
              <a:rPr lang="en-US" sz="1400" u="sng" dirty="0"/>
              <a:t>.</a:t>
            </a:r>
            <a:endParaRPr lang="ru-RU" sz="1400" dirty="0"/>
          </a:p>
          <a:p>
            <a:pPr marL="0" indent="0">
              <a:buNone/>
            </a:pPr>
            <a:r>
              <a:rPr lang="en-US" sz="1400" dirty="0"/>
              <a:t>2010 (April – May) </a:t>
            </a:r>
            <a:r>
              <a:rPr lang="en-US" sz="1400" dirty="0" smtClean="0"/>
              <a:t>«</a:t>
            </a:r>
            <a:r>
              <a:rPr lang="en-US" sz="1400" dirty="0"/>
              <a:t>Management and organization</a:t>
            </a:r>
            <a:r>
              <a:rPr lang="en-US" sz="1400" dirty="0" smtClean="0"/>
              <a:t>» </a:t>
            </a:r>
            <a:r>
              <a:rPr lang="en-US" sz="1400" dirty="0"/>
              <a:t>(Vienna, Austria).</a:t>
            </a:r>
            <a:endParaRPr lang="ru-RU" sz="1400" dirty="0"/>
          </a:p>
          <a:p>
            <a:pPr marL="0" indent="0">
              <a:buNone/>
            </a:pPr>
            <a:r>
              <a:rPr lang="en-US" sz="1400" dirty="0"/>
              <a:t> </a:t>
            </a:r>
            <a:r>
              <a:rPr lang="en-US" sz="1400" dirty="0" smtClean="0"/>
              <a:t>2011 </a:t>
            </a:r>
            <a:r>
              <a:rPr lang="en-US" sz="1400" dirty="0"/>
              <a:t>(May-June) Tempus project  International master program «Tourism</a:t>
            </a:r>
            <a:r>
              <a:rPr lang="en-US" sz="1400" dirty="0" smtClean="0"/>
              <a:t>»</a:t>
            </a:r>
            <a:r>
              <a:rPr lang="ru-RU" sz="1400" dirty="0" smtClean="0"/>
              <a:t> (</a:t>
            </a:r>
            <a:r>
              <a:rPr lang="en-US" sz="1400" dirty="0"/>
              <a:t>Vienna</a:t>
            </a:r>
            <a:r>
              <a:rPr lang="ru-RU" sz="1400" dirty="0"/>
              <a:t>, </a:t>
            </a:r>
            <a:r>
              <a:rPr lang="en-US" sz="1400" dirty="0"/>
              <a:t>Austria</a:t>
            </a:r>
            <a:r>
              <a:rPr lang="ru-RU" sz="1400" dirty="0"/>
              <a:t>).</a:t>
            </a:r>
          </a:p>
          <a:p>
            <a:pPr marL="0" indent="0">
              <a:buNone/>
            </a:pPr>
            <a:r>
              <a:rPr lang="ru-RU" sz="1400" dirty="0"/>
              <a:t> </a:t>
            </a:r>
            <a:r>
              <a:rPr lang="ru-RU" sz="1400" u="sng" dirty="0" smtClean="0"/>
              <a:t>Иные </a:t>
            </a:r>
            <a:r>
              <a:rPr lang="ru-RU" sz="1400" u="sng" dirty="0"/>
              <a:t>сведения Рыжова Н.П.</a:t>
            </a:r>
          </a:p>
          <a:p>
            <a:pPr marL="0" indent="0">
              <a:buNone/>
            </a:pPr>
            <a:r>
              <a:rPr lang="ru-RU" sz="1400" dirty="0"/>
              <a:t>Профессор Российской академии наук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2015-н.в</a:t>
            </a:r>
            <a:r>
              <a:rPr lang="ru-RU" sz="1400" dirty="0"/>
              <a:t>. Член научно-консультационного совета Центра Арктических и Сибирских исследований СИ РАН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2015-н.в</a:t>
            </a:r>
            <a:r>
              <a:rPr lang="ru-RU" sz="1400" dirty="0"/>
              <a:t>. Член диссертационного совета Д 005.014.01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2015-н.в</a:t>
            </a:r>
            <a:r>
              <a:rPr lang="ru-RU" sz="1400" dirty="0"/>
              <a:t>. Член редколлегии журнала “</a:t>
            </a:r>
            <a:r>
              <a:rPr lang="en-US" sz="1400" dirty="0"/>
              <a:t>Inner Asia</a:t>
            </a:r>
            <a:r>
              <a:rPr lang="ru-RU" sz="1400" dirty="0"/>
              <a:t>” (</a:t>
            </a:r>
            <a:r>
              <a:rPr lang="en-US" sz="1400" dirty="0"/>
              <a:t>Cambridge</a:t>
            </a:r>
            <a:r>
              <a:rPr lang="ru-RU" sz="1400" dirty="0"/>
              <a:t>, </a:t>
            </a:r>
            <a:r>
              <a:rPr lang="en-US" sz="1400" dirty="0"/>
              <a:t>UK</a:t>
            </a:r>
            <a:r>
              <a:rPr lang="ru-RU" sz="1400" dirty="0"/>
              <a:t>. Индексируется </a:t>
            </a:r>
            <a:r>
              <a:rPr lang="en-US" sz="1400" dirty="0"/>
              <a:t>Scopus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01089" y="404664"/>
            <a:ext cx="35823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Научный </a:t>
            </a:r>
            <a:r>
              <a:rPr lang="ru-RU" b="1" dirty="0"/>
              <a:t>задел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7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444"/>
            <a:ext cx="11445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5" name="Объект 2"/>
          <p:cNvSpPr>
            <a:spLocks noGrp="1"/>
          </p:cNvSpPr>
          <p:nvPr>
            <p:ph sz="quarter" idx="4294967295"/>
          </p:nvPr>
        </p:nvSpPr>
        <p:spPr>
          <a:xfrm>
            <a:off x="255576" y="1402209"/>
            <a:ext cx="8636904" cy="54557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buNone/>
            </a:pPr>
            <a:endParaRPr lang="ru-RU" sz="1400" dirty="0" smtClean="0"/>
          </a:p>
          <a:p>
            <a:pPr marL="45720" indent="0" algn="just">
              <a:buNone/>
            </a:pPr>
            <a:endParaRPr lang="ru-RU" sz="1400" dirty="0"/>
          </a:p>
          <a:p>
            <a:pPr marL="45720" indent="0" algn="just">
              <a:buNone/>
            </a:pPr>
            <a:endParaRPr lang="ru-RU" sz="1400" dirty="0" smtClean="0"/>
          </a:p>
          <a:p>
            <a:pPr marL="45720" indent="0" algn="just">
              <a:buNone/>
            </a:pPr>
            <a:endParaRPr lang="ru-RU" sz="1400" dirty="0"/>
          </a:p>
          <a:p>
            <a:pPr marL="45720" indent="0" algn="just">
              <a:buNone/>
            </a:pPr>
            <a:endParaRPr lang="ru-RU" sz="1400" dirty="0" smtClean="0"/>
          </a:p>
          <a:p>
            <a:pPr marL="45720" indent="0" algn="just">
              <a:buNone/>
            </a:pPr>
            <a:endParaRPr lang="ru-RU" sz="1400" dirty="0"/>
          </a:p>
          <a:p>
            <a:pPr marL="45720" indent="0" algn="just">
              <a:buNone/>
            </a:pPr>
            <a:endParaRPr lang="ru-RU" sz="1400" dirty="0" smtClean="0"/>
          </a:p>
          <a:p>
            <a:pPr marL="45720" indent="0" algn="just">
              <a:buNone/>
            </a:pPr>
            <a:endParaRPr lang="ru-RU" sz="1400" dirty="0"/>
          </a:p>
          <a:p>
            <a:pPr marL="45720" indent="0" algn="just">
              <a:buNone/>
            </a:pPr>
            <a:endParaRPr lang="ru-RU" sz="1400" dirty="0" smtClean="0"/>
          </a:p>
          <a:p>
            <a:pPr marL="45720" indent="0" algn="just">
              <a:buNone/>
            </a:pPr>
            <a:endParaRPr lang="ru-RU" sz="1400" dirty="0"/>
          </a:p>
          <a:p>
            <a:pPr marL="45720" indent="0" algn="just">
              <a:buNone/>
            </a:pPr>
            <a:endParaRPr lang="ru-RU" sz="1400" dirty="0" smtClean="0"/>
          </a:p>
          <a:p>
            <a:pPr marL="45720" indent="0" algn="just">
              <a:buNone/>
            </a:pPr>
            <a:endParaRPr lang="ru-RU" sz="1400" dirty="0"/>
          </a:p>
          <a:p>
            <a:pPr marL="45720" indent="0" algn="just">
              <a:buNone/>
            </a:pPr>
            <a:endParaRPr lang="ru-RU" sz="1400" dirty="0" smtClean="0"/>
          </a:p>
          <a:p>
            <a:pPr marL="45720" indent="0" algn="just">
              <a:buNone/>
            </a:pPr>
            <a:endParaRPr lang="ru-RU" sz="1400" dirty="0" smtClean="0"/>
          </a:p>
          <a:p>
            <a:pPr marL="45720" indent="0" algn="just">
              <a:buNone/>
            </a:pPr>
            <a:endParaRPr lang="ru-RU" sz="1400" dirty="0"/>
          </a:p>
          <a:p>
            <a:pPr marL="45720" indent="0" algn="just">
              <a:buNone/>
            </a:pPr>
            <a:endParaRPr lang="ru-RU" sz="1400" dirty="0"/>
          </a:p>
          <a:p>
            <a:pPr marL="45720" indent="0" algn="just">
              <a:buNone/>
            </a:pPr>
            <a:endParaRPr lang="ru-RU" sz="1400" dirty="0" smtClean="0"/>
          </a:p>
          <a:p>
            <a:pPr marL="45720" indent="0" algn="just">
              <a:buNone/>
            </a:pPr>
            <a:endParaRPr lang="ru-RU" sz="1400" dirty="0"/>
          </a:p>
          <a:p>
            <a:pPr marL="45720" indent="0" algn="just">
              <a:buNone/>
            </a:pPr>
            <a:endParaRPr lang="ru-RU" sz="1400" dirty="0" smtClean="0"/>
          </a:p>
          <a:p>
            <a:pPr marL="45720" indent="0" algn="just">
              <a:buNone/>
            </a:pPr>
            <a:endParaRPr lang="ru-RU" sz="700" b="1" i="1" smtClean="0"/>
          </a:p>
          <a:p>
            <a:pPr marL="45720" indent="0" algn="just">
              <a:buNone/>
            </a:pPr>
            <a:r>
              <a:rPr lang="ru-RU" sz="1800" b="1" i="1" dirty="0" smtClean="0"/>
              <a:t>*список </a:t>
            </a:r>
            <a:r>
              <a:rPr lang="ru-RU" sz="1800" b="1" i="1" dirty="0"/>
              <a:t>членов коллектива </a:t>
            </a:r>
            <a:r>
              <a:rPr lang="ru-RU" sz="1800" b="1" i="1" dirty="0" smtClean="0"/>
              <a:t>будет </a:t>
            </a:r>
            <a:r>
              <a:rPr lang="ru-RU" sz="1800" b="1" i="1" dirty="0"/>
              <a:t>уточнен после проведения проектных сессий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dirty="0"/>
              <a:t>Список членов школы научно-педагогических работников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700548"/>
              </p:ext>
            </p:extLst>
          </p:nvPr>
        </p:nvGraphicFramePr>
        <p:xfrm>
          <a:off x="359024" y="1552740"/>
          <a:ext cx="8136903" cy="2865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42777"/>
                <a:gridCol w="1977903"/>
                <a:gridCol w="201622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Ф.И.О. НПР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Ученая степень, ученое звание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Занимаемая должность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54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Рыжова Наталья Петровна (руководитель)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д.э.н., профессор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профессор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Федулов Игорь Николаевич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д.ф.н., профессор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профессор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Родь Юлия Степановна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к.э.н., доцент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доцент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n-lt"/>
                        </a:rPr>
                        <a:t>Бурундукова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 Елена Михайловна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к.э.н., доцент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доцент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n-lt"/>
                        </a:rPr>
                        <a:t>Хромцова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 Лина Сергеевна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к.э.н., доцент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доцент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Есипова Светлана Александровна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к.г.н</a:t>
                      </a:r>
                      <a:r>
                        <a:rPr lang="ru-RU" sz="1400" dirty="0">
                          <a:effectLst/>
                        </a:rPr>
                        <a:t>., доцент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доцент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n-lt"/>
                        </a:rPr>
                        <a:t>Раздроков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 Евгений Николаевич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к.э.н., доцент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доцент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n-lt"/>
                        </a:rPr>
                        <a:t>Молданова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 Татьяна Александровна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к.и.н</a:t>
                      </a:r>
                      <a:r>
                        <a:rPr lang="ru-RU" sz="1400" dirty="0">
                          <a:effectLst/>
                        </a:rPr>
                        <a:t>., доцент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доцент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Ткачева Татьяна Владимировна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к.и.н</a:t>
                      </a:r>
                      <a:r>
                        <a:rPr lang="ru-RU" sz="1400" dirty="0">
                          <a:effectLst/>
                        </a:rPr>
                        <a:t>., доцент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доцент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+mn-lt"/>
                        </a:rPr>
                        <a:t>Слободян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Малика </a:t>
                      </a:r>
                      <a:r>
                        <a:rPr lang="ru-RU" sz="1600" dirty="0" err="1">
                          <a:effectLst/>
                          <a:latin typeface="+mn-lt"/>
                        </a:rPr>
                        <a:t>Лутаевна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к.э.н., доцент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доцент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537270"/>
              </p:ext>
            </p:extLst>
          </p:nvPr>
        </p:nvGraphicFramePr>
        <p:xfrm>
          <a:off x="359024" y="5013176"/>
          <a:ext cx="8208912" cy="1341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97259"/>
                <a:gridCol w="1457191"/>
                <a:gridCol w="325446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Ф.И.О. обучающегося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курс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Образовательная программа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Орлова Дарья Сергеевна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Финансы и кредит (магистр)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Неганова</a:t>
                      </a:r>
                      <a:r>
                        <a:rPr lang="ru-RU" sz="1800" dirty="0">
                          <a:effectLst/>
                        </a:rPr>
                        <a:t> Светлана Валерьевна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Экономика и управление народным хозяйством (аспирант)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Санников Дмитрий Васильевич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Экономика и управление народным хозяйством (аспирант)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9024" y="4535692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dirty="0"/>
              <a:t>Список </a:t>
            </a:r>
            <a:r>
              <a:rPr lang="ru-RU" sz="2000" b="1" dirty="0" smtClean="0"/>
              <a:t>аспирантов, магистрантов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991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4955</TotalTime>
  <Words>1059</Words>
  <Application>Microsoft Office PowerPoint</Application>
  <PresentationFormat>Экран (4:3)</PresentationFormat>
  <Paragraphs>327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Югорский государственный университет</dc:title>
  <dc:creator>Регина</dc:creator>
  <cp:lastModifiedBy>Лебедева Илона Дмитриевна</cp:lastModifiedBy>
  <cp:revision>319</cp:revision>
  <cp:lastPrinted>2018-03-28T07:48:27Z</cp:lastPrinted>
  <dcterms:created xsi:type="dcterms:W3CDTF">2011-09-24T21:58:19Z</dcterms:created>
  <dcterms:modified xsi:type="dcterms:W3CDTF">2018-03-28T10:13:44Z</dcterms:modified>
</cp:coreProperties>
</file>