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45"/>
  </p:notesMasterIdLst>
  <p:sldIdLst>
    <p:sldId id="258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0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26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5;&#1091;\&#1056;&#1059;&#1052;&#1062;\2018\&#1084;&#1086;&#1085;&#1080;&#1090;&#1086;&#1088;&#1080;&#1085;&#1075;\&#1084;&#1086;&#1085;&#1080;&#1090;&#1086;&#1088;&#1080;&#1085;&#1075;_&#1076;&#1086;&#1082;&#1083;&#1072;&#107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5;&#1091;\&#1056;&#1059;&#1052;&#1062;\2018\&#1084;&#1086;&#1085;&#1080;&#1090;&#1086;&#1088;&#1080;&#1085;&#1075;\&#1084;&#1086;&#1085;&#1080;&#1090;&#1086;&#1088;&#1080;&#1085;&#1075;_&#1076;&#1086;&#1082;&#1083;&#1072;&#107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5;&#1091;\&#1056;&#1059;&#1052;&#1062;\2018\&#1084;&#1086;&#1085;&#1080;&#1090;&#1086;&#1088;&#1080;&#1085;&#1075;\&#1084;&#1086;&#1085;&#1080;&#1090;&#1086;&#1088;&#1080;&#1085;&#1075;_&#1076;&#1086;&#1082;&#1083;&#1072;&#107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5;&#1091;\&#1056;&#1059;&#1052;&#1062;\2018\&#1084;&#1086;&#1085;&#1080;&#1090;&#1086;&#1088;&#1080;&#1085;&#1075;\&#1084;&#1086;&#1085;&#1080;&#1090;&#1086;&#1088;&#1080;&#1085;&#1075;_&#1076;&#1086;&#1082;&#1083;&#1072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5;&#1091;\&#1056;&#1059;&#1052;&#1062;\2018\&#1084;&#1086;&#1085;&#1080;&#1090;&#1086;&#1088;&#1080;&#1085;&#1075;\&#1084;&#1086;&#1085;&#1080;&#1090;&#1086;&#1088;&#1080;&#1085;&#1075;_&#1076;&#1086;&#1082;&#1083;&#1072;&#107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5;&#1091;\&#1056;&#1059;&#1052;&#1062;\2018\&#1084;&#1086;&#1085;&#1080;&#1090;&#1086;&#1088;&#1080;&#1085;&#1075;\&#1084;&#1086;&#1085;&#1080;&#1090;&#1086;&#1088;&#1080;&#1085;&#1075;_&#1076;&#1086;&#1082;&#1083;&#1072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Потребности абитуриентов в рамках образовательного процесса</a:t>
            </a:r>
          </a:p>
        </c:rich>
      </c:tx>
      <c:layout>
        <c:manualLayout>
          <c:xMode val="edge"/>
          <c:yMode val="edge"/>
          <c:x val="7.9182797353000763E-3"/>
          <c:y val="5.587431359128537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обр_потребности!$B$63:$B$68</c:f>
              <c:strCache>
                <c:ptCount val="6"/>
                <c:pt idx="0">
                  <c:v>В социально-психологическом сопровождении</c:v>
                </c:pt>
                <c:pt idx="1">
                  <c:v>В специальном оборудовании</c:v>
                </c:pt>
                <c:pt idx="2">
                  <c:v>В помощи ассистента-помощника</c:v>
                </c:pt>
                <c:pt idx="3">
                  <c:v>В разработке индивидуальной образовательной программы обучения</c:v>
                </c:pt>
                <c:pt idx="4">
                  <c:v>В специальном маршрутно-ориентированном обеспечении доступной среды</c:v>
                </c:pt>
                <c:pt idx="5">
                  <c:v>Другое </c:v>
                </c:pt>
              </c:strCache>
            </c:strRef>
          </c:cat>
          <c:val>
            <c:numRef>
              <c:f>обр_потребности!$C$63:$C$68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B4-4B32-A5AB-B11DBF95F88A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обр_потребности!$B$63:$B$68</c:f>
              <c:strCache>
                <c:ptCount val="6"/>
                <c:pt idx="0">
                  <c:v>В социально-психологическом сопровождении</c:v>
                </c:pt>
                <c:pt idx="1">
                  <c:v>В специальном оборудовании</c:v>
                </c:pt>
                <c:pt idx="2">
                  <c:v>В помощи ассистента-помощника</c:v>
                </c:pt>
                <c:pt idx="3">
                  <c:v>В разработке индивидуальной образовательной программы обучения</c:v>
                </c:pt>
                <c:pt idx="4">
                  <c:v>В специальном маршрутно-ориентированном обеспечении доступной среды</c:v>
                </c:pt>
                <c:pt idx="5">
                  <c:v>Другое </c:v>
                </c:pt>
              </c:strCache>
            </c:strRef>
          </c:cat>
          <c:val>
            <c:numRef>
              <c:f>обр_потребности!$D$63:$D$68</c:f>
              <c:numCache>
                <c:formatCode>0%</c:formatCode>
                <c:ptCount val="6"/>
                <c:pt idx="0">
                  <c:v>0.4</c:v>
                </c:pt>
                <c:pt idx="1">
                  <c:v>0.12</c:v>
                </c:pt>
                <c:pt idx="2">
                  <c:v>0.16</c:v>
                </c:pt>
                <c:pt idx="3">
                  <c:v>0.12</c:v>
                </c:pt>
                <c:pt idx="4">
                  <c:v>0.08</c:v>
                </c:pt>
                <c:pt idx="5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B4-4B32-A5AB-B11DBF95F88A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обр_потребности!$B$63:$B$68</c:f>
              <c:strCache>
                <c:ptCount val="6"/>
                <c:pt idx="0">
                  <c:v>В социально-психологическом сопровождении</c:v>
                </c:pt>
                <c:pt idx="1">
                  <c:v>В специальном оборудовании</c:v>
                </c:pt>
                <c:pt idx="2">
                  <c:v>В помощи ассистента-помощника</c:v>
                </c:pt>
                <c:pt idx="3">
                  <c:v>В разработке индивидуальной образовательной программы обучения</c:v>
                </c:pt>
                <c:pt idx="4">
                  <c:v>В специальном маршрутно-ориентированном обеспечении доступной среды</c:v>
                </c:pt>
                <c:pt idx="5">
                  <c:v>Другое </c:v>
                </c:pt>
              </c:strCache>
            </c:strRef>
          </c:cat>
          <c:val>
            <c:numRef>
              <c:f>обр_потребности!$E$63:$E$68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B4-4B32-A5AB-B11DBF95F8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6499200"/>
        <c:axId val="76517376"/>
      </c:barChart>
      <c:catAx>
        <c:axId val="76499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6517376"/>
        <c:crosses val="autoZero"/>
        <c:auto val="1"/>
        <c:lblAlgn val="ctr"/>
        <c:lblOffset val="100"/>
        <c:noMultiLvlLbl val="0"/>
      </c:catAx>
      <c:valAx>
        <c:axId val="76517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649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Форма обучения (%)</a:t>
            </a:r>
          </a:p>
        </c:rich>
      </c:tx>
      <c:layout>
        <c:manualLayout>
          <c:xMode val="edge"/>
          <c:yMode val="edge"/>
          <c:x val="1.8040730517122053E-3"/>
          <c:y val="7.054771692034220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обр_потребности!$B$53:$B$55</c:f>
              <c:strCache>
                <c:ptCount val="3"/>
                <c:pt idx="0">
                  <c:v>Очное, в группе со студентами без ОВЗ</c:v>
                </c:pt>
                <c:pt idx="1">
                  <c:v>Очное, в группе со студентами с ОВЗ</c:v>
                </c:pt>
                <c:pt idx="2">
                  <c:v>Иное</c:v>
                </c:pt>
              </c:strCache>
            </c:strRef>
          </c:cat>
          <c:val>
            <c:numRef>
              <c:f>обр_потребности!$C$53:$C$55</c:f>
              <c:numCache>
                <c:formatCode>General</c:formatCode>
                <c:ptCount val="3"/>
                <c:pt idx="0">
                  <c:v>60</c:v>
                </c:pt>
                <c:pt idx="1">
                  <c:v>24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E3-4754-92A9-2315B2A9CA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6521472"/>
        <c:axId val="76535680"/>
      </c:barChart>
      <c:catAx>
        <c:axId val="76521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6535680"/>
        <c:crosses val="autoZero"/>
        <c:auto val="1"/>
        <c:lblAlgn val="ctr"/>
        <c:lblOffset val="100"/>
        <c:noMultiLvlLbl val="0"/>
      </c:catAx>
      <c:valAx>
        <c:axId val="76535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652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Потребности абитуриентов в рамках образовательного процесса</a:t>
            </a:r>
          </a:p>
        </c:rich>
      </c:tx>
      <c:layout>
        <c:manualLayout>
          <c:xMode val="edge"/>
          <c:yMode val="edge"/>
          <c:x val="7.9182797353000763E-3"/>
          <c:y val="5.587431359128537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обр_потребности!$B$63:$B$68</c:f>
              <c:strCache>
                <c:ptCount val="6"/>
                <c:pt idx="0">
                  <c:v>В социально-психологическом сопровождении</c:v>
                </c:pt>
                <c:pt idx="1">
                  <c:v>В специальном оборудовании</c:v>
                </c:pt>
                <c:pt idx="2">
                  <c:v>В помощи ассистента-помощника</c:v>
                </c:pt>
                <c:pt idx="3">
                  <c:v>В разработке индивидуальной образовательной программы обучения</c:v>
                </c:pt>
                <c:pt idx="4">
                  <c:v>В специальном маршрутно-ориентированном обеспечении доступной среды</c:v>
                </c:pt>
                <c:pt idx="5">
                  <c:v>Другое </c:v>
                </c:pt>
              </c:strCache>
            </c:strRef>
          </c:cat>
          <c:val>
            <c:numRef>
              <c:f>обр_потребности!$C$63:$C$68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55-422B-A105-46B5199698AD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обр_потребности!$B$63:$B$68</c:f>
              <c:strCache>
                <c:ptCount val="6"/>
                <c:pt idx="0">
                  <c:v>В социально-психологическом сопровождении</c:v>
                </c:pt>
                <c:pt idx="1">
                  <c:v>В специальном оборудовании</c:v>
                </c:pt>
                <c:pt idx="2">
                  <c:v>В помощи ассистента-помощника</c:v>
                </c:pt>
                <c:pt idx="3">
                  <c:v>В разработке индивидуальной образовательной программы обучения</c:v>
                </c:pt>
                <c:pt idx="4">
                  <c:v>В специальном маршрутно-ориентированном обеспечении доступной среды</c:v>
                </c:pt>
                <c:pt idx="5">
                  <c:v>Другое </c:v>
                </c:pt>
              </c:strCache>
            </c:strRef>
          </c:cat>
          <c:val>
            <c:numRef>
              <c:f>обр_потребности!$D$63:$D$68</c:f>
              <c:numCache>
                <c:formatCode>0%</c:formatCode>
                <c:ptCount val="6"/>
                <c:pt idx="0">
                  <c:v>0.4</c:v>
                </c:pt>
                <c:pt idx="1">
                  <c:v>0.12</c:v>
                </c:pt>
                <c:pt idx="2">
                  <c:v>0.16</c:v>
                </c:pt>
                <c:pt idx="3">
                  <c:v>0.12</c:v>
                </c:pt>
                <c:pt idx="4">
                  <c:v>0.08</c:v>
                </c:pt>
                <c:pt idx="5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55-422B-A105-46B5199698AD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обр_потребности!$B$63:$B$68</c:f>
              <c:strCache>
                <c:ptCount val="6"/>
                <c:pt idx="0">
                  <c:v>В социально-психологическом сопровождении</c:v>
                </c:pt>
                <c:pt idx="1">
                  <c:v>В специальном оборудовании</c:v>
                </c:pt>
                <c:pt idx="2">
                  <c:v>В помощи ассистента-помощника</c:v>
                </c:pt>
                <c:pt idx="3">
                  <c:v>В разработке индивидуальной образовательной программы обучения</c:v>
                </c:pt>
                <c:pt idx="4">
                  <c:v>В специальном маршрутно-ориентированном обеспечении доступной среды</c:v>
                </c:pt>
                <c:pt idx="5">
                  <c:v>Другое </c:v>
                </c:pt>
              </c:strCache>
            </c:strRef>
          </c:cat>
          <c:val>
            <c:numRef>
              <c:f>обр_потребности!$E$63:$E$68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55-422B-A105-46B5199698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276480"/>
        <c:axId val="78278016"/>
      </c:barChart>
      <c:catAx>
        <c:axId val="78276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8278016"/>
        <c:crosses val="autoZero"/>
        <c:auto val="1"/>
        <c:lblAlgn val="ctr"/>
        <c:lblOffset val="100"/>
        <c:noMultiLvlLbl val="0"/>
      </c:catAx>
      <c:valAx>
        <c:axId val="7827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827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Форма обучения (%)</a:t>
            </a:r>
          </a:p>
        </c:rich>
      </c:tx>
      <c:layout>
        <c:manualLayout>
          <c:xMode val="edge"/>
          <c:yMode val="edge"/>
          <c:x val="1.8040730517122053E-3"/>
          <c:y val="7.054771692034220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обр_потребности!$B$53:$B$55</c:f>
              <c:strCache>
                <c:ptCount val="3"/>
                <c:pt idx="0">
                  <c:v>Очное, в группе со студентами без ОВЗ</c:v>
                </c:pt>
                <c:pt idx="1">
                  <c:v>Очное, в группе со студентами с ОВЗ</c:v>
                </c:pt>
                <c:pt idx="2">
                  <c:v>Иное</c:v>
                </c:pt>
              </c:strCache>
            </c:strRef>
          </c:cat>
          <c:val>
            <c:numRef>
              <c:f>обр_потребности!$C$53:$C$55</c:f>
              <c:numCache>
                <c:formatCode>General</c:formatCode>
                <c:ptCount val="3"/>
                <c:pt idx="0">
                  <c:v>60</c:v>
                </c:pt>
                <c:pt idx="1">
                  <c:v>24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F-4911-861B-FC1B2EC345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7925760"/>
        <c:axId val="77944320"/>
      </c:barChart>
      <c:catAx>
        <c:axId val="77925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7944320"/>
        <c:crosses val="autoZero"/>
        <c:auto val="1"/>
        <c:lblAlgn val="ctr"/>
        <c:lblOffset val="100"/>
        <c:noMultiLvlLbl val="0"/>
      </c:catAx>
      <c:valAx>
        <c:axId val="7794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792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ru-RU" sz="1200" dirty="0"/>
              <a:t>Потребность в адаптированной</a:t>
            </a:r>
            <a:r>
              <a:rPr lang="en-US" sz="1200" baseline="0" dirty="0"/>
              <a:t> </a:t>
            </a:r>
            <a:r>
              <a:rPr lang="ru-RU" sz="1200" dirty="0"/>
              <a:t>программе</a:t>
            </a:r>
          </a:p>
        </c:rich>
      </c:tx>
      <c:layout>
        <c:manualLayout>
          <c:xMode val="edge"/>
          <c:yMode val="edge"/>
          <c:x val="2.4908766175738915E-2"/>
          <c:y val="5.7825982298263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5190830719648112"/>
          <c:y val="0.46917335718692665"/>
          <c:w val="0.31983968628861309"/>
          <c:h val="0.4616918214255051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41"/>
            <c:extLst xmlns:c16r2="http://schemas.microsoft.com/office/drawing/2015/06/chart">
              <c:ext xmlns:c16="http://schemas.microsoft.com/office/drawing/2014/chart" uri="{C3380CC4-5D6E-409C-BE32-E72D297353CC}">
                <c16:uniqueId val="{00000000-CBE8-4145-99B3-C3980B231C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обр_потребности!$B$82:$B$83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обр_потребности!$C$82:$C$83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E8-4145-99B3-C3980B231C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6.7269514459701987E-2"/>
          <c:y val="0.41496416969329097"/>
          <c:w val="0.19625946200156999"/>
          <c:h val="0.3442726747961613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ru-RU" sz="1200" dirty="0"/>
              <a:t>Потребность в техническом оборудовании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454414546159957"/>
          <c:y val="0.37566345882338575"/>
          <c:w val="0.39351555825813167"/>
          <c:h val="0.49559839675178263"/>
        </c:manualLayout>
      </c:layout>
      <c:pieChart>
        <c:varyColors val="1"/>
        <c:ser>
          <c:idx val="0"/>
          <c:order val="0"/>
          <c:dPt>
            <c:idx val="1"/>
            <c:bubble3D val="0"/>
            <c:explosion val="44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75-4E54-88A8-A5B92C3876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обр_потребности!$B$87:$B$88</c:f>
              <c:strCache>
                <c:ptCount val="2"/>
                <c:pt idx="0">
                  <c:v>есть</c:v>
                </c:pt>
                <c:pt idx="1">
                  <c:v>нет</c:v>
                </c:pt>
              </c:strCache>
            </c:strRef>
          </c:cat>
          <c:val>
            <c:numRef>
              <c:f>обр_потребности!$C$87:$C$88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75-4E54-88A8-A5B92C3876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3CEFB-9E36-4077-AC1E-559D9B71980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9D8E9-F829-4D1F-98CE-8D90D977B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5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0B84-950D-442B-B2BF-8A9E3FCE24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4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5565-95C7-4520-8650-3555353D3E1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9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0B84-950D-442B-B2BF-8A9E3FCE244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3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0B84-950D-442B-B2BF-8A9E3FCE244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8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0B84-950D-442B-B2BF-8A9E3FCE244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2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5E9FA6B-73BE-49D4-AFA8-D0AF0C859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1629000"/>
            <a:ext cx="70997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xmlns="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xmlns="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6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1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49"/>
            </a:lvl1pPr>
            <a:lvl2pPr marL="473026" indent="0" algn="ctr">
              <a:buNone/>
              <a:defRPr sz="2086"/>
            </a:lvl2pPr>
            <a:lvl3pPr marL="946052" indent="0" algn="ctr">
              <a:buNone/>
              <a:defRPr sz="1905"/>
            </a:lvl3pPr>
            <a:lvl4pPr marL="1419078" indent="0" algn="ctr">
              <a:buNone/>
              <a:defRPr sz="1633"/>
            </a:lvl4pPr>
            <a:lvl5pPr marL="1892104" indent="0" algn="ctr">
              <a:buNone/>
              <a:defRPr sz="1633"/>
            </a:lvl5pPr>
            <a:lvl6pPr marL="2365129" indent="0" algn="ctr">
              <a:buNone/>
              <a:defRPr sz="1633"/>
            </a:lvl6pPr>
            <a:lvl7pPr marL="2838155" indent="0" algn="ctr">
              <a:buNone/>
              <a:defRPr sz="1633"/>
            </a:lvl7pPr>
            <a:lvl8pPr marL="3311181" indent="0" algn="ctr">
              <a:buNone/>
              <a:defRPr sz="1633"/>
            </a:lvl8pPr>
            <a:lvl9pPr marL="3784207" indent="0" algn="ctr">
              <a:buNone/>
              <a:defRPr sz="16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2313-9091-4C76-A5F9-A9D3259EC5F2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54438E-BF6A-4B33-B345-32B2271A5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0"/>
            <a:ext cx="70997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862BA5-0080-4D31-B646-B2A85E594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2740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algn="ctr">
              <a:defRPr lang="en-US" dirty="0"/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FCB8DE0-37F1-4C91-B9FC-2D49FF647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99DC81-E16D-4205-B54F-2508AE5B4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65" y="0"/>
            <a:ext cx="5286070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200185-F38A-4129-A0B9-00F73187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21630" r="73503" b="27206"/>
          <a:stretch/>
        </p:blipFill>
        <p:spPr>
          <a:xfrm>
            <a:off x="11133796" y="2583543"/>
            <a:ext cx="1058204" cy="35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xmlns="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093C3B8-058B-487A-9D89-BD65020C578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umts@utmn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Ханты-Мансийск, 2020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96C26EB-92BC-4795-905E-EA9D615F17AB}"/>
              </a:ext>
            </a:extLst>
          </p:cNvPr>
          <p:cNvSpPr txBox="1">
            <a:spLocks/>
          </p:cNvSpPr>
          <p:nvPr/>
        </p:nvSpPr>
        <p:spPr>
          <a:xfrm>
            <a:off x="1039495" y="3321993"/>
            <a:ext cx="9089390" cy="1392921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b="1" i="0" kern="12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dirty="0">
                <a:latin typeface="Fira Sans ExtraLight" panose="020B0403050000020004" pitchFamily="34" charset="0"/>
              </a:rPr>
              <a:t>Инклюзия как драйвер (предиктор) преобразований в университете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F080002-0B21-4262-8AEA-B9E6DB56A4EE}"/>
              </a:ext>
            </a:extLst>
          </p:cNvPr>
          <p:cNvSpPr txBox="1">
            <a:spLocks/>
          </p:cNvSpPr>
          <p:nvPr/>
        </p:nvSpPr>
        <p:spPr>
          <a:xfrm>
            <a:off x="1574165" y="4884234"/>
            <a:ext cx="8020050" cy="811104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Кукуев Евгений Анатольевич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наук, доцент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00" t="8125" r="6000" b="26500"/>
          <a:stretch>
            <a:fillRect/>
          </a:stretch>
        </p:blipFill>
        <p:spPr bwMode="auto">
          <a:xfrm>
            <a:off x="1721832" y="933978"/>
            <a:ext cx="8641650" cy="507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00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8000" r="5900" b="18250"/>
          <a:stretch>
            <a:fillRect/>
          </a:stretch>
        </p:blipFill>
        <p:spPr bwMode="auto">
          <a:xfrm>
            <a:off x="1586048" y="691508"/>
            <a:ext cx="8745823" cy="546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67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40" y="64472"/>
            <a:ext cx="9606671" cy="679422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8B83727-9FBA-4D7D-B030-0B53B7C80A72}"/>
              </a:ext>
            </a:extLst>
          </p:cNvPr>
          <p:cNvSpPr/>
          <p:nvPr/>
        </p:nvSpPr>
        <p:spPr>
          <a:xfrm>
            <a:off x="8263052" y="211873"/>
            <a:ext cx="2590207" cy="8697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1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1625" r="3800" b="18125"/>
          <a:stretch>
            <a:fillRect/>
          </a:stretch>
        </p:blipFill>
        <p:spPr bwMode="auto">
          <a:xfrm>
            <a:off x="616744" y="2020993"/>
            <a:ext cx="7781771" cy="53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2611" y="915715"/>
            <a:ext cx="5832648" cy="850106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Сеть вузов-партнеров </a:t>
            </a:r>
            <a:br>
              <a:rPr lang="ru-RU" sz="3400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</a:br>
            <a:r>
              <a:rPr lang="ru-RU" sz="3400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РУМЦ </a:t>
            </a:r>
            <a:r>
              <a:rPr lang="ru-RU" sz="3400" dirty="0" err="1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ТюмГУ</a:t>
            </a:r>
            <a:endParaRPr lang="ru-RU" sz="3400" dirty="0">
              <a:solidFill>
                <a:srgbClr val="059DE9"/>
              </a:solidFill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18015" y="2493582"/>
            <a:ext cx="4031577" cy="41840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«Красноярский государственный педагогический университет им. В.П. Астафьева»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ФГАОУ ВО  «Национальный исследовательский Томский государственный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ФГАОУ ВО «Национальный исследовательский Томский политехнический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</a:t>
            </a:r>
            <a:r>
              <a:rPr lang="ru-RU" sz="1088" dirty="0" err="1">
                <a:latin typeface="Arial" panose="020B0604020202020204" pitchFamily="34" charset="0"/>
                <a:cs typeface="Arial" panose="020B0604020202020204" pitchFamily="34" charset="0"/>
              </a:rPr>
              <a:t>Нижневартовский</a:t>
            </a: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«Омский государственный технический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«Омский государственный педагогический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«Омский государственный университет им. Ф.М. Достоевского»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ФГАОУ ВО «Сибирский федеральный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«Томский государственный педагогический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«Томский государственный университет систем управления и радиоэлектроники».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«Югорский государственный университет»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088" dirty="0">
                <a:latin typeface="Arial" panose="020B0604020202020204" pitchFamily="34" charset="0"/>
                <a:cs typeface="Arial" panose="020B0604020202020204" pitchFamily="34" charset="0"/>
              </a:rPr>
              <a:t>ФГБОУ ВО «Тюменский индустриальный университет»</a:t>
            </a:r>
            <a:endParaRPr lang="ru-RU" sz="108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7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8572" y="1025666"/>
            <a:ext cx="5832648" cy="85010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Консалтинг и учебно-методическое сопровождение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8143" y="2214444"/>
            <a:ext cx="3629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Создан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-центр</a:t>
            </a:r>
            <a:r>
              <a:rPr lang="ru-RU" dirty="0">
                <a:solidFill>
                  <a:schemeClr val="tx2"/>
                </a:solidFill>
              </a:rPr>
              <a:t>, осуществляется консультирование по тел.</a:t>
            </a:r>
            <a:r>
              <a:rPr lang="ru-RU" b="1" dirty="0">
                <a:solidFill>
                  <a:schemeClr val="tx2"/>
                </a:solidFill>
              </a:rPr>
              <a:t> 88007007662</a:t>
            </a:r>
            <a:r>
              <a:rPr lang="ru-RU" dirty="0">
                <a:solidFill>
                  <a:schemeClr val="tx2"/>
                </a:solidFill>
              </a:rPr>
              <a:t>, эл. почте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rumts@utmn.ru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1940" y="4005065"/>
            <a:ext cx="4490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Реализуется программа КПК «Сопровождение студентов с инвалидностью и ограниченными возможностями здоровья в инклюзивной образовательной среде вуза» (72 часа)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5" y="1743976"/>
            <a:ext cx="3990577" cy="1967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2158" y="585427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Разработаны адаптированные учебно-методические ресурсы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07" y="4080245"/>
            <a:ext cx="2232248" cy="14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843" y="921404"/>
            <a:ext cx="4802459" cy="83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59DE9"/>
                </a:solidFill>
                <a:latin typeface="Fira Sans Light" panose="020B0403050000020004" pitchFamily="34" charset="0"/>
              </a:rPr>
              <a:t>Повышение доступности </a:t>
            </a:r>
          </a:p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59DE9"/>
                </a:solidFill>
                <a:latin typeface="Fira Sans Light" panose="020B0403050000020004" pitchFamily="34" charset="0"/>
              </a:rPr>
              <a:t> высшего образования</a:t>
            </a:r>
          </a:p>
        </p:txBody>
      </p:sp>
      <p:pic>
        <p:nvPicPr>
          <p:cNvPr id="17" name="Picture 2" descr="O:\РУМЦ\ОТЧЕТЫ\ИТОГОВЫЙ ОТЧЕТ РУМЦ за 2017 год\СЛАЙДЫ\Слайды ЦКП\новый коллаж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81" y="1049238"/>
            <a:ext cx="4488215" cy="27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4738" y="1811356"/>
            <a:ext cx="351752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85744" fontAlgn="ctr">
              <a:lnSpc>
                <a:spcPct val="70000"/>
              </a:lnSpc>
              <a:defRPr/>
            </a:pPr>
            <a:r>
              <a:rPr lang="ru-RU" b="1" dirty="0">
                <a:solidFill>
                  <a:srgbClr val="44546A"/>
                </a:solidFill>
              </a:rPr>
              <a:t>Создан Центр коллективного пользования специальными техническими средствами обучения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0405" y="6267314"/>
            <a:ext cx="4982196" cy="77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100" b="1" dirty="0">
                <a:solidFill>
                  <a:srgbClr val="44546A"/>
                </a:solidFill>
              </a:rPr>
              <a:t>Современное техническое оснащение</a:t>
            </a:r>
            <a:r>
              <a:rPr lang="en-US" sz="2100" b="1" dirty="0">
                <a:solidFill>
                  <a:srgbClr val="44546A"/>
                </a:solidFill>
              </a:rPr>
              <a:t> </a:t>
            </a:r>
            <a:endParaRPr lang="ru-RU" sz="2100" b="1" dirty="0">
              <a:solidFill>
                <a:srgbClr val="44546A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2100" b="1" dirty="0">
                <a:solidFill>
                  <a:srgbClr val="44546A"/>
                </a:solidFill>
              </a:rPr>
              <a:t>учебного процесса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4843" y="2842363"/>
            <a:ext cx="3517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999" indent="-17144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546A"/>
                </a:solidFill>
              </a:rPr>
              <a:t>Закуплено более </a:t>
            </a:r>
            <a:r>
              <a:rPr lang="ru-RU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dirty="0">
                <a:solidFill>
                  <a:srgbClr val="44546A"/>
                </a:solidFill>
              </a:rPr>
              <a:t> единиц СТСО.</a:t>
            </a:r>
          </a:p>
          <a:p>
            <a:pPr marL="35999" indent="-17144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546A"/>
                </a:solidFill>
              </a:rPr>
              <a:t>Проведены </a:t>
            </a:r>
            <a:r>
              <a:rPr lang="ru-RU" dirty="0" err="1">
                <a:solidFill>
                  <a:srgbClr val="44546A"/>
                </a:solidFill>
              </a:rPr>
              <a:t>вебинары</a:t>
            </a:r>
            <a:r>
              <a:rPr lang="ru-RU" dirty="0">
                <a:solidFill>
                  <a:srgbClr val="44546A"/>
                </a:solidFill>
              </a:rPr>
              <a:t>.</a:t>
            </a:r>
          </a:p>
          <a:p>
            <a:pPr marL="35999" indent="-17144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546A"/>
                </a:solidFill>
              </a:rPr>
              <a:t>Созданы видеоинструкции по вопросам использования СТСО.</a:t>
            </a:r>
          </a:p>
          <a:p>
            <a:pPr marL="35999" indent="-171445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546A"/>
                </a:solidFill>
              </a:rPr>
              <a:t>Реализуется консультирование студентов и преподавателей, запущен обучающий семинар.</a:t>
            </a:r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7685732" y="5557664"/>
            <a:ext cx="251540" cy="980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3778" y="3862038"/>
            <a:ext cx="5534222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35" lvl="1" indent="-171445" defTabSz="685744" fontAlgn="ctr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chemeClr val="tx2"/>
                </a:solidFill>
                <a:latin typeface="+mj-lt"/>
              </a:rPr>
              <a:t>Тифлофлешплеер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 портативный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Smart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Bee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  <a:p>
            <a:pPr marL="400035" lvl="1" indent="-171445" defTabSz="685744" fontAlgn="t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Электронный учебник для незрячих людей – «СИОЛЛ» </a:t>
            </a:r>
          </a:p>
          <a:p>
            <a:pPr marL="400035" lvl="1" indent="-171445" defTabSz="685744" fontAlgn="t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chemeClr val="tx2"/>
                </a:solidFill>
                <a:latin typeface="+mj-lt"/>
              </a:rPr>
              <a:t>Радиокласс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 (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радиомикрофон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)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Сонет-РСМ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 РМ- 5-1</a:t>
            </a:r>
          </a:p>
          <a:p>
            <a:pPr marL="400035" lvl="1" indent="-171445" defTabSz="685744" fontAlgn="t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Устройство для печати тактильной графики PIAF </a:t>
            </a:r>
          </a:p>
          <a:p>
            <a:pPr marL="400035" lvl="1" indent="-171445" defTabSz="685744" fontAlgn="t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Принтер Брайля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Everest-D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 V4</a:t>
            </a:r>
          </a:p>
          <a:p>
            <a:pPr marL="400035" lvl="1" indent="-171445" defTabSz="685744" fontAlgn="t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Дисплей Брайля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Focus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 14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blue</a:t>
            </a:r>
            <a:endParaRPr lang="ru-RU" sz="1600" dirty="0">
              <a:solidFill>
                <a:schemeClr val="tx2"/>
              </a:solidFill>
              <a:latin typeface="+mj-lt"/>
            </a:endParaRPr>
          </a:p>
          <a:p>
            <a:pPr marL="400035" lvl="1" indent="-171445" defTabSz="685744" fontAlgn="t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Программное обеспечение JAWS и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OpenBook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j-lt"/>
              </a:rPr>
              <a:t>и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 др.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6C5D118-54A4-445E-8F81-DABE3DF11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50" y="5409918"/>
            <a:ext cx="1786352" cy="12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8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8368" y="992825"/>
            <a:ext cx="5832648" cy="85010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Профориентация и содействие трудоустройству выпускников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25531" y="4168862"/>
            <a:ext cx="2677071" cy="224676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/>
            <a:r>
              <a:rPr lang="ru-RU" sz="2000" dirty="0">
                <a:solidFill>
                  <a:srgbClr val="44546A"/>
                </a:solidFill>
              </a:rPr>
              <a:t>Разработан </a:t>
            </a:r>
            <a:r>
              <a:rPr lang="ru-RU" sz="2000" dirty="0" err="1">
                <a:solidFill>
                  <a:srgbClr val="44546A"/>
                </a:solidFill>
              </a:rPr>
              <a:t>профориентационный</a:t>
            </a:r>
            <a:r>
              <a:rPr lang="ru-RU" sz="2000" dirty="0">
                <a:solidFill>
                  <a:srgbClr val="44546A"/>
                </a:solidFill>
              </a:rPr>
              <a:t> Веб-</a:t>
            </a:r>
            <a:r>
              <a:rPr lang="ru-RU" sz="2000" dirty="0" err="1">
                <a:solidFill>
                  <a:srgbClr val="44546A"/>
                </a:solidFill>
              </a:rPr>
              <a:t>квест</a:t>
            </a:r>
            <a:r>
              <a:rPr lang="ru-RU" sz="2000" dirty="0">
                <a:solidFill>
                  <a:srgbClr val="44546A"/>
                </a:solidFill>
              </a:rPr>
              <a:t> для учащихся  </a:t>
            </a:r>
          </a:p>
          <a:p>
            <a:pPr lvl="0" algn="ctr"/>
            <a:r>
              <a:rPr lang="ru-RU" sz="2000" dirty="0">
                <a:solidFill>
                  <a:srgbClr val="44546A"/>
                </a:solidFill>
              </a:rPr>
              <a:t>с ограниченными возможностями здоровья</a:t>
            </a:r>
          </a:p>
        </p:txBody>
      </p:sp>
      <p:pic>
        <p:nvPicPr>
          <p:cNvPr id="15" name="Picture 2" descr="C:\Users\Ольга Васильевна\Downloads\Круглый стол 13.12 фото\Круглый стол 13.12 фото\DSC00375.JPG"/>
          <p:cNvPicPr>
            <a:picLocks noChangeAspect="1" noChangeArrowheads="1"/>
          </p:cNvPicPr>
          <p:nvPr/>
        </p:nvPicPr>
        <p:blipFill rotWithShape="1">
          <a:blip r:embed="rId3" cstate="print"/>
          <a:srcRect r="10626" b="19255"/>
          <a:stretch/>
        </p:blipFill>
        <p:spPr bwMode="auto">
          <a:xfrm>
            <a:off x="1757809" y="2344206"/>
            <a:ext cx="4665196" cy="203555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976539" y="1451185"/>
            <a:ext cx="33260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4546A"/>
                </a:solidFill>
              </a:rPr>
              <a:t>Более </a:t>
            </a:r>
            <a:r>
              <a:rPr lang="ru-RU" sz="20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ru-RU" sz="2000" dirty="0">
                <a:solidFill>
                  <a:srgbClr val="44546A"/>
                </a:solidFill>
              </a:rPr>
              <a:t> участников мероприятий по трудоустройству: круглые столы с представителями ОО, работодателей, </a:t>
            </a:r>
            <a:r>
              <a:rPr lang="ru-RU" sz="2000" dirty="0" err="1">
                <a:solidFill>
                  <a:srgbClr val="44546A"/>
                </a:solidFill>
              </a:rPr>
              <a:t>ДТиЗН</a:t>
            </a:r>
            <a:r>
              <a:rPr lang="ru-RU" sz="2000" dirty="0">
                <a:solidFill>
                  <a:srgbClr val="44546A"/>
                </a:solidFill>
              </a:rPr>
              <a:t>, МСЭ, ВОИ, мастер-классы для студентов</a:t>
            </a:r>
          </a:p>
        </p:txBody>
      </p:sp>
      <p:pic>
        <p:nvPicPr>
          <p:cNvPr id="17" name="Picture 4" descr="https://www.utmn.ru/upload/medialibrary/6b5/KHanty_Mansiy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772" y="4072344"/>
            <a:ext cx="2983141" cy="21073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66278" y="4513794"/>
            <a:ext cx="2765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44546A"/>
                </a:solidFill>
              </a:rPr>
              <a:t>Проведены мероприятия по профориентации для педагогов, учащихся школ - более </a:t>
            </a:r>
            <a:r>
              <a:rPr lang="ru-RU" sz="20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r>
              <a:rPr lang="ru-RU" sz="2000" dirty="0">
                <a:solidFill>
                  <a:srgbClr val="44546A"/>
                </a:solidFill>
              </a:rPr>
              <a:t> участников.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339122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138" y="987723"/>
            <a:ext cx="5832648" cy="85010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Развитие инклюзивной культуры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4912" y="2794787"/>
            <a:ext cx="4320480" cy="12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Fira Sans Light" panose="020B0403050000020004" pitchFamily="34" charset="0"/>
              </a:rPr>
              <a:t>Ежегодный Фестиваль инклюзивной культуры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Fira Sans Light" panose="020B0403050000020004" pitchFamily="34" charset="0"/>
              </a:rPr>
              <a:t>«Университет –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Fira Sans Light" panose="020B0403050000020004" pitchFamily="34" charset="0"/>
              </a:rPr>
              <a:t>территория инклюзии»</a:t>
            </a:r>
            <a:r>
              <a:rPr lang="ru-RU" sz="28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782219" y="3738600"/>
            <a:ext cx="3520382" cy="23188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В программе: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праздник «Белой трости»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инклюзивные игры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интерактивные занятия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акции, </a:t>
            </a:r>
            <a:r>
              <a:rPr lang="ru-RU" sz="2400" dirty="0" err="1"/>
              <a:t>флэшмобы</a:t>
            </a:r>
            <a:endParaRPr lang="ru-RU" sz="2400" dirty="0"/>
          </a:p>
        </p:txBody>
      </p:sp>
      <p:pic>
        <p:nvPicPr>
          <p:cNvPr id="21" name="Рисунок 20" descr="C:\Users\Ogorodnova\Desktop\ФОТО-БЕЛАЯ ТРОСТЬ\Белая трость\DSC_03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1412776"/>
            <a:ext cx="3329450" cy="223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РУМЦ\Мероприятия Кукуев\отчет\13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22" y="4723537"/>
            <a:ext cx="2668803" cy="17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:\РУМЦ\Мероприятия Кукуев\отчет\15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46" y="3641345"/>
            <a:ext cx="1985011" cy="29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3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1889" y="888428"/>
            <a:ext cx="5832648" cy="85010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Развитие </a:t>
            </a:r>
            <a:br>
              <a:rPr lang="ru-RU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</a:br>
            <a:r>
              <a:rPr lang="ru-RU" dirty="0">
                <a:solidFill>
                  <a:srgbClr val="059DE9"/>
                </a:solidFill>
                <a:latin typeface="Fira Sans Light" panose="020B0403050000020004" pitchFamily="34" charset="0"/>
                <a:ea typeface="+mn-ea"/>
                <a:cs typeface="+mn-cs"/>
              </a:rPr>
              <a:t>инклюзивной культуры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22435" y="4335209"/>
            <a:ext cx="4068452" cy="1550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Проектные сессии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 для преподавателей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и студентов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36" y="1544750"/>
            <a:ext cx="3491880" cy="2327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7" y="1824383"/>
            <a:ext cx="4351141" cy="2900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4725144"/>
            <a:ext cx="3062005" cy="20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126" y="1126468"/>
            <a:ext cx="5970187" cy="819701"/>
          </a:xfrm>
        </p:spPr>
        <p:txBody>
          <a:bodyPr>
            <a:noAutofit/>
          </a:bodyPr>
          <a:lstStyle/>
          <a:p>
            <a:pPr algn="l">
              <a:spcBef>
                <a:spcPts val="363"/>
              </a:spcBef>
            </a:pPr>
            <a:r>
              <a:rPr lang="ru-RU" sz="2540" dirty="0">
                <a:latin typeface="Fira Sans Book" panose="020B0503050000020004" pitchFamily="34" charset="0"/>
              </a:rPr>
              <a:t>Первый контекст</a:t>
            </a:r>
          </a:p>
          <a:p>
            <a:pPr algn="l">
              <a:spcBef>
                <a:spcPts val="363"/>
              </a:spcBef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ИНТЕНЦИОНАЛЬНОСТЬ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8863" y="2043902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тгу\РУМЦ\2018\work\мероприятия\человек инклюзивный\DSC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40" y="3356973"/>
            <a:ext cx="4387104" cy="2914250"/>
          </a:xfrm>
          <a:prstGeom prst="rect">
            <a:avLst/>
          </a:prstGeom>
          <a:noFill/>
        </p:spPr>
      </p:pic>
      <p:pic>
        <p:nvPicPr>
          <p:cNvPr id="13" name="Picture 2" descr="G:\РУМЦ\Мероприятия Кукуев\отчет\13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85" y="1268263"/>
            <a:ext cx="3695473" cy="2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86" y="4023461"/>
            <a:ext cx="3695668" cy="24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25" y="827761"/>
            <a:ext cx="9369372" cy="5854382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D1DE735-F1E6-4FFC-95FA-5A27BFCDBFFC}"/>
              </a:ext>
            </a:extLst>
          </p:cNvPr>
          <p:cNvSpPr/>
          <p:nvPr/>
        </p:nvSpPr>
        <p:spPr>
          <a:xfrm>
            <a:off x="8486078" y="827761"/>
            <a:ext cx="1901772" cy="8697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BB9AA3B-AE4B-4F14-B612-E14163D88E2F}"/>
              </a:ext>
            </a:extLst>
          </p:cNvPr>
          <p:cNvSpPr/>
          <p:nvPr/>
        </p:nvSpPr>
        <p:spPr>
          <a:xfrm>
            <a:off x="9542411" y="3189248"/>
            <a:ext cx="1901772" cy="8697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BFA26AA-2434-4F78-B13E-B08CC0D708D1}"/>
              </a:ext>
            </a:extLst>
          </p:cNvPr>
          <p:cNvSpPr/>
          <p:nvPr/>
        </p:nvSpPr>
        <p:spPr>
          <a:xfrm>
            <a:off x="9542411" y="5812348"/>
            <a:ext cx="1901772" cy="8697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90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63714" y="937091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Первый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ИНТЕНЦИОНАЛЬНОСТЬ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9451" y="1854525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/>
        </p:nvGraphicFramePr>
        <p:xfrm>
          <a:off x="1409405" y="1854526"/>
          <a:ext cx="8519163" cy="269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880123" y="4549922"/>
          <a:ext cx="5907474" cy="216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64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66804" y="995479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2541" y="1912913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268670" y="2410640"/>
            <a:ext cx="8125067" cy="41930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65" dirty="0"/>
              <a:t>Педагог целенаправленно, специально и осознанно начинает выстраивать со-бытийную образовательную общность – как совокупного (коллективного) субъекта совместно-распределенной образовательной деятельности. </a:t>
            </a:r>
          </a:p>
          <a:p>
            <a:pPr marL="0" indent="0" algn="r">
              <a:buNone/>
            </a:pPr>
            <a:r>
              <a:rPr lang="ru-RU" dirty="0" err="1"/>
              <a:t>В.И.Слободчиков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65" dirty="0" err="1"/>
              <a:t>Настоящесть</a:t>
            </a:r>
            <a:r>
              <a:rPr lang="ru-RU" sz="3265" dirty="0"/>
              <a:t> событий и «</a:t>
            </a:r>
            <a:r>
              <a:rPr lang="ru-RU" sz="3265" dirty="0" err="1"/>
              <a:t>понарошечность</a:t>
            </a:r>
            <a:r>
              <a:rPr lang="ru-RU" sz="3265" dirty="0"/>
              <a:t>» мероприятий в воспитании.</a:t>
            </a:r>
          </a:p>
          <a:p>
            <a:pPr marL="0" indent="0" algn="r">
              <a:buNone/>
            </a:pPr>
            <a:r>
              <a:rPr lang="ru-RU" dirty="0" err="1"/>
              <a:t>А.А.Остапенко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878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3628" y="1492106"/>
            <a:ext cx="6591433" cy="2106484"/>
          </a:xfrm>
          <a:prstGeom prst="rect">
            <a:avLst/>
          </a:prstGeom>
        </p:spPr>
        <p:txBody>
          <a:bodyPr wrap="square" lIns="74432" tIns="37216" rIns="74432" bIns="37216">
            <a:spAutoFit/>
          </a:bodyPr>
          <a:lstStyle/>
          <a:p>
            <a:r>
              <a:rPr lang="ru-RU" sz="3300" dirty="0"/>
              <a:t>Служенье муз не терпит суеты</a:t>
            </a:r>
          </a:p>
          <a:p>
            <a:r>
              <a:rPr lang="ru-RU" sz="3300" dirty="0"/>
              <a:t>Прекрасное должно быть величаво</a:t>
            </a:r>
          </a:p>
          <a:p>
            <a:pPr algn="r"/>
            <a:r>
              <a:rPr lang="ru-RU" sz="3300" dirty="0"/>
              <a:t>А.С.Пушкин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3280" y="4797152"/>
            <a:ext cx="5612131" cy="1598653"/>
          </a:xfrm>
          <a:prstGeom prst="rect">
            <a:avLst/>
          </a:prstGeom>
        </p:spPr>
        <p:txBody>
          <a:bodyPr wrap="square" lIns="74432" tIns="37216" rIns="74432" bIns="37216">
            <a:spAutoFit/>
          </a:bodyPr>
          <a:lstStyle/>
          <a:p>
            <a:r>
              <a:rPr lang="ru-RU" sz="3300" dirty="0"/>
              <a:t>Не следует множить сущее без необходимости </a:t>
            </a:r>
          </a:p>
          <a:p>
            <a:pPr algn="r"/>
            <a:r>
              <a:rPr lang="ru-RU" sz="3300" dirty="0"/>
              <a:t>Уильям из Оккама</a:t>
            </a:r>
          </a:p>
        </p:txBody>
      </p:sp>
      <p:pic>
        <p:nvPicPr>
          <p:cNvPr id="1026" name="Picture 2" descr="C:\тгу\РУМЦ\мероприятия\красноярск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88" y="3318689"/>
            <a:ext cx="3240360" cy="324036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88746" y="1112990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94483" y="2030424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7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633" y="1182960"/>
            <a:ext cx="6526717" cy="1325563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чтение и обсуждение книги «Как я воспринимаю, представляю и понимаю окружающий мир»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2" y="2029923"/>
            <a:ext cx="6155265" cy="1261640"/>
          </a:xfrm>
        </p:spPr>
        <p:txBody>
          <a:bodyPr>
            <a:normAutofit/>
          </a:bodyPr>
          <a:lstStyle/>
          <a:p>
            <a:pPr indent="351637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этой книги, Ольга Скороходова, в раннем детстве потеряла зрение и слух. Однако она получила высшее образование, прочитала много книг и сама писала стихи. </a:t>
            </a:r>
            <a:endParaRPr lang="ru-RU" sz="1633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634" y="2403675"/>
            <a:ext cx="2018039" cy="4076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02635" y="863491"/>
            <a:ext cx="7486047" cy="633517"/>
          </a:xfrm>
          <a:prstGeom prst="rect">
            <a:avLst/>
          </a:prstGeom>
          <a:noFill/>
        </p:spPr>
        <p:txBody>
          <a:bodyPr wrap="square" lIns="74432" tIns="37216" rIns="74432" bIns="37216" rtlCol="0">
            <a:spAutoFit/>
          </a:bodyPr>
          <a:lstStyle/>
          <a:p>
            <a:pPr algn="ctr"/>
            <a:r>
              <a:rPr lang="ru-RU" sz="1814" dirty="0"/>
              <a:t>Общекультурные события. </a:t>
            </a:r>
          </a:p>
          <a:p>
            <a:pPr algn="ctr"/>
            <a:r>
              <a:rPr lang="ru-RU" sz="1814" dirty="0"/>
              <a:t>Общая культурологическая повестка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8186" y="3195893"/>
            <a:ext cx="5276681" cy="2587770"/>
          </a:xfrm>
          <a:prstGeom prst="rect">
            <a:avLst/>
          </a:prstGeom>
        </p:spPr>
        <p:txBody>
          <a:bodyPr wrap="square" lIns="74432" tIns="37216" rIns="74432" bIns="37216">
            <a:spAutoFit/>
          </a:bodyPr>
          <a:lstStyle/>
          <a:p>
            <a:pPr indent="3669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14" i="1" dirty="0">
                <a:ea typeface="Calibri" pitchFamily="34" charset="0"/>
                <a:cs typeface="Times New Roman" pitchFamily="18" charset="0"/>
              </a:rPr>
              <a:t>Из эссе студента: </a:t>
            </a:r>
          </a:p>
          <a:p>
            <a:pPr indent="3669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14" i="1" dirty="0">
                <a:ea typeface="Calibri" pitchFamily="34" charset="0"/>
                <a:cs typeface="Times New Roman" pitchFamily="18" charset="0"/>
              </a:rPr>
              <a:t> «…</a:t>
            </a:r>
            <a:r>
              <a:rPr lang="ru-RU" sz="1814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имею слуха, не имею зренья,</a:t>
            </a:r>
            <a:endParaRPr lang="ru-RU" sz="1451" dirty="0">
              <a:latin typeface="Arial" pitchFamily="34" charset="0"/>
              <a:cs typeface="Arial" pitchFamily="34" charset="0"/>
            </a:endParaRPr>
          </a:p>
          <a:p>
            <a:pPr indent="3669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14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имею больше </a:t>
            </a:r>
            <a:r>
              <a:rPr lang="ru-RU" sz="1814" i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14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чувств живых простор:</a:t>
            </a:r>
            <a:endParaRPr lang="ru-RU" sz="1451" dirty="0">
              <a:latin typeface="Arial" pitchFamily="34" charset="0"/>
              <a:cs typeface="Arial" pitchFamily="34" charset="0"/>
            </a:endParaRPr>
          </a:p>
          <a:p>
            <a:pPr indent="3669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14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Гибким и послушным, жгучим вдохновеньем</a:t>
            </a:r>
            <a:endParaRPr lang="ru-RU" sz="1451" dirty="0">
              <a:latin typeface="Arial" pitchFamily="34" charset="0"/>
              <a:cs typeface="Arial" pitchFamily="34" charset="0"/>
            </a:endParaRPr>
          </a:p>
          <a:p>
            <a:pPr indent="3669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14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соткала жизни красочный узор</a:t>
            </a:r>
            <a:r>
              <a:rPr lang="ru-RU" sz="1814" i="1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814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51" dirty="0">
              <a:latin typeface="Arial" pitchFamily="34" charset="0"/>
              <a:cs typeface="Arial" pitchFamily="34" charset="0"/>
            </a:endParaRPr>
          </a:p>
          <a:p>
            <a:pPr indent="3669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14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Читать такую книгу полезно. Прочитанное нами не содержало уныния, Ольга Ивановна представляется мне отважной, добросердечной, оптимистичной женщиной. </a:t>
            </a:r>
            <a:endParaRPr lang="ru-RU" sz="217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4999" y="900765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0736" y="1818199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2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82086" y="6262340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Адаптационные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4" y="2880924"/>
            <a:ext cx="2866599" cy="21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qns09K80a7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2596" y="2619280"/>
            <a:ext cx="3312368" cy="1992689"/>
          </a:xfrm>
          <a:prstGeom prst="rect">
            <a:avLst/>
          </a:prstGeom>
        </p:spPr>
      </p:pic>
      <p:pic>
        <p:nvPicPr>
          <p:cNvPr id="12" name="Графический объект6"/>
          <p:cNvPicPr/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3916215" y="3877269"/>
            <a:ext cx="3779827" cy="227330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14614" y="826187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0351" y="1743620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3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19535" y="1333557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Традиционные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19536" y="6237313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Белая трость, 15 октября </a:t>
            </a:r>
          </a:p>
        </p:txBody>
      </p:sp>
      <p:pic>
        <p:nvPicPr>
          <p:cNvPr id="2050" name="Picture 2" descr="E:\фото\тгу\фото_ИПиП\2016.11.17_ТюмГУ_ИПИП_АктЗал\102NIKON\DSCN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45" y="1782670"/>
            <a:ext cx="2784693" cy="37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\тгу\фото_ИПиП\2016.11.17_ТюмГУ_ИПИП_АктЗал\102NIKON\DSCN0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70" y="2392474"/>
            <a:ext cx="4004946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79" y="3639231"/>
            <a:ext cx="3369713" cy="25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671441" y="749441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77178" y="1666875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7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2400" y="1492183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Традиционные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11516" y="6093296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День толерантности (День понимания), 16 ноября</a:t>
            </a:r>
          </a:p>
        </p:txBody>
      </p:sp>
      <p:pic>
        <p:nvPicPr>
          <p:cNvPr id="1027" name="Picture 3" descr="E:\фото\тгу\фото_ИПиП\DSC09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03" y="1773220"/>
            <a:ext cx="3600843" cy="24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\тгу\фото_ИПиП\DSCN9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55" y="2404125"/>
            <a:ext cx="4228262" cy="31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745" y="4331195"/>
            <a:ext cx="4041762" cy="2014151"/>
          </a:xfrm>
          <a:prstGeom prst="rect">
            <a:avLst/>
          </a:prstGeom>
        </p:spPr>
        <p:txBody>
          <a:bodyPr wrap="square" lIns="74432" tIns="37216" rIns="74432" bIns="37216">
            <a:spAutoFit/>
          </a:bodyPr>
          <a:lstStyle/>
          <a:p>
            <a:r>
              <a:rPr lang="ru-RU" sz="2100" b="1" dirty="0"/>
              <a:t>Цель </a:t>
            </a:r>
            <a:r>
              <a:rPr lang="ru-RU" sz="2100" dirty="0"/>
              <a:t> получения рефлексивного опыта при взаимодействия с людьми с ОВЗ или при нахождении в роли человека с ОВЗ (потеря зрения)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92661" y="698590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8398" y="1616024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7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33601" y="989112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11516" y="6185446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Флешмоб</a:t>
            </a:r>
            <a:r>
              <a:rPr lang="ru-RU" dirty="0"/>
              <a:t>: Искусство покорять город</a:t>
            </a:r>
          </a:p>
        </p:txBody>
      </p:sp>
      <p:pic>
        <p:nvPicPr>
          <p:cNvPr id="4098" name="Picture 2" descr="E:\тгу\кафедра\2016\проект\лучший студент\фото\Флэшмоб белая трость\HViQGSA4A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7" y="3453656"/>
            <a:ext cx="31335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тгу\кафедра\2016\проект\лучший студент\фото\Флэшмоб белая трость\ZzdNLvjcvt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10" y="4090310"/>
            <a:ext cx="3275289" cy="21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фото\тгу\фото_ИПиП\ВСТ.ком. КВН волонтера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24" y="2672899"/>
            <a:ext cx="3933571" cy="26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74482" y="1779312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Традиционные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85028" y="965139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90765" y="1882573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9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4145" y="197515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Профессионально-ориентированные события </a:t>
            </a:r>
          </a:p>
        </p:txBody>
      </p:sp>
      <p:pic>
        <p:nvPicPr>
          <p:cNvPr id="5122" name="Picture 2" descr="E:\тгу\кафедра\2016\проект\лучший студент\фото\утро2015\trfnKNhaH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65" y="2207757"/>
            <a:ext cx="1862478" cy="27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тгу\кафедра\2016\проект\лучший студент\фото\утро2015\b6yGeMGhi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96" y="3635628"/>
            <a:ext cx="2672160" cy="20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78" y="4404805"/>
            <a:ext cx="3256176" cy="21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152844"/>
            <a:ext cx="2395537" cy="159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55291" y="878100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1028" y="1795534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30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11516" y="6196301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Волонтерское движение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65201" y="1101581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Профессионально-ориентированные события </a:t>
            </a:r>
          </a:p>
        </p:txBody>
      </p:sp>
      <p:pic>
        <p:nvPicPr>
          <p:cNvPr id="6146" name="Picture 2" descr="E:\фото\тгу\фото_ИПиП\IMG_7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03" y="2564904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фото\тгу\фото_ИПиП\IMG_7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28" y="4178150"/>
            <a:ext cx="2872720" cy="19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фото\тгу\фото_ИПиП\2016.11.17_ТюмГУ_ИПИП_АктЗал\102NIKON\DSCN0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60" y="4149254"/>
            <a:ext cx="27844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фото\тгу\фото_ИПиП\Трость\_MG_39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05" y="1646157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97731" y="843698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3468" y="1761132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8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45" y="336890"/>
            <a:ext cx="9698822" cy="606023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742FA50-C145-4326-9F4F-156212DAD950}"/>
              </a:ext>
            </a:extLst>
          </p:cNvPr>
          <p:cNvSpPr/>
          <p:nvPr/>
        </p:nvSpPr>
        <p:spPr>
          <a:xfrm>
            <a:off x="9043639" y="524107"/>
            <a:ext cx="1901772" cy="8697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231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73659" y="1791671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Профессионально-ориентированные события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5" y="2468497"/>
            <a:ext cx="3772892" cy="212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52" y="2634781"/>
            <a:ext cx="3477278" cy="195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06" y="4139631"/>
            <a:ext cx="3473183" cy="195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111516" y="6243041"/>
            <a:ext cx="8229600" cy="562074"/>
          </a:xfrm>
          <a:prstGeom prst="rect">
            <a:avLst/>
          </a:prstGeom>
        </p:spPr>
        <p:txBody>
          <a:bodyPr vert="horz" lIns="91425" tIns="45713" rIns="91425" bIns="45713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Инклюзивная практика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06" y="4289376"/>
            <a:ext cx="3473183" cy="195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13" y="4218932"/>
            <a:ext cx="3465311" cy="19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298051" y="836097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Второй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СОБЫТИЙНОСТЬ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03788" y="1753531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10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76512" y="1026406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Третий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СИСТЕМНОСТЬ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2249" y="1943840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28335" y="1846107"/>
            <a:ext cx="8593322" cy="49819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63619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4"/>
          <a:stretch/>
        </p:blipFill>
        <p:spPr bwMode="auto">
          <a:xfrm>
            <a:off x="3090294" y="1162228"/>
            <a:ext cx="7748692" cy="55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609965" y="1037629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Третий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СИСТЕМНОСТЬ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15702" y="1955062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B32481-4EF5-4EDB-B519-03F0252B619A}"/>
              </a:ext>
            </a:extLst>
          </p:cNvPr>
          <p:cNvSpPr/>
          <p:nvPr/>
        </p:nvSpPr>
        <p:spPr>
          <a:xfrm>
            <a:off x="10114156" y="1248937"/>
            <a:ext cx="1170878" cy="8197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82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AAA82F9-C0B8-4D1A-B8D8-10B956B1A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7"/>
          <a:stretch/>
        </p:blipFill>
        <p:spPr>
          <a:xfrm>
            <a:off x="1253638" y="284595"/>
            <a:ext cx="9691773" cy="1522086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1467751" y="5077975"/>
          <a:ext cx="4582174" cy="143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586722" y="2058406"/>
          <a:ext cx="3723387" cy="124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86722" y="3219337"/>
          <a:ext cx="2300471" cy="159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35953" y="3219338"/>
          <a:ext cx="2132412" cy="185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576317" y="3766709"/>
            <a:ext cx="2217077" cy="1645715"/>
          </a:xfrm>
          <a:prstGeom prst="rect">
            <a:avLst/>
          </a:prstGeom>
        </p:spPr>
        <p:txBody>
          <a:bodyPr wrap="square" lIns="54555" tIns="27277" rIns="54555" bIns="27277">
            <a:spAutoFit/>
          </a:bodyPr>
          <a:lstStyle/>
          <a:p>
            <a:pPr algn="ctr" defTabSz="545561"/>
            <a:r>
              <a:rPr lang="ru-RU" sz="1088" dirty="0">
                <a:solidFill>
                  <a:prstClr val="black"/>
                </a:solidFill>
              </a:rPr>
              <a:t>Удельный вес ППС и учебно-вспомогательного персонала вуза, повысивших квалификацию по вопросам работы с обучающимися с ОВЗ и инвалидностью в течение 3-х лет </a:t>
            </a:r>
          </a:p>
          <a:p>
            <a:pPr algn="ctr" defTabSz="545561"/>
            <a:endParaRPr lang="ru-RU" sz="1088" dirty="0">
              <a:solidFill>
                <a:prstClr val="black"/>
              </a:solidFill>
            </a:endParaRPr>
          </a:p>
          <a:p>
            <a:pPr algn="ctr" defTabSz="545561"/>
            <a:r>
              <a:rPr lang="ru-RU" sz="1633" dirty="0">
                <a:solidFill>
                  <a:prstClr val="black"/>
                </a:solidFill>
              </a:rPr>
              <a:t> </a:t>
            </a:r>
            <a:r>
              <a:rPr lang="ru-RU" sz="1633" dirty="0">
                <a:solidFill>
                  <a:schemeClr val="accent1">
                    <a:lumMod val="75000"/>
                  </a:schemeClr>
                </a:solidFill>
              </a:rPr>
              <a:t>6,63%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9392" y="5477348"/>
            <a:ext cx="2105811" cy="976045"/>
          </a:xfrm>
          <a:prstGeom prst="rect">
            <a:avLst/>
          </a:prstGeom>
        </p:spPr>
        <p:txBody>
          <a:bodyPr wrap="square" lIns="54555" tIns="27277" rIns="54555" bIns="27277">
            <a:spAutoFit/>
          </a:bodyPr>
          <a:lstStyle/>
          <a:p>
            <a:pPr algn="ctr" defTabSz="545561"/>
            <a:r>
              <a:rPr lang="ru-RU" sz="1088" dirty="0">
                <a:solidFill>
                  <a:prstClr val="black"/>
                </a:solidFill>
              </a:rPr>
              <a:t>Наличие отдела (структурного подразделения) в вузах по сопровождению студентов с ОВЗ и инвалидностью (</a:t>
            </a:r>
            <a:r>
              <a:rPr lang="en-US" sz="1088" dirty="0">
                <a:solidFill>
                  <a:prstClr val="black"/>
                </a:solidFill>
              </a:rPr>
              <a:t>n</a:t>
            </a:r>
            <a:r>
              <a:rPr lang="ru-RU" sz="1088" dirty="0">
                <a:solidFill>
                  <a:prstClr val="black"/>
                </a:solidFill>
              </a:rPr>
              <a:t>=10)</a:t>
            </a:r>
          </a:p>
          <a:p>
            <a:pPr algn="ctr" defTabSz="545561"/>
            <a:r>
              <a:rPr lang="ru-RU" sz="1633" dirty="0">
                <a:solidFill>
                  <a:prstClr val="black"/>
                </a:solidFill>
              </a:rPr>
              <a:t> </a:t>
            </a:r>
            <a:r>
              <a:rPr lang="ru-RU" sz="1633" dirty="0">
                <a:solidFill>
                  <a:schemeClr val="accent1">
                    <a:lumMod val="75000"/>
                  </a:schemeClr>
                </a:solidFill>
              </a:rPr>
              <a:t>50%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9393" y="2329340"/>
            <a:ext cx="1930097" cy="1310880"/>
          </a:xfrm>
          <a:prstGeom prst="rect">
            <a:avLst/>
          </a:prstGeom>
        </p:spPr>
        <p:txBody>
          <a:bodyPr wrap="square" lIns="54555" tIns="27277" rIns="54555" bIns="27277">
            <a:spAutoFit/>
          </a:bodyPr>
          <a:lstStyle/>
          <a:p>
            <a:pPr algn="ctr" defTabSz="545561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88" dirty="0">
                <a:solidFill>
                  <a:prstClr val="black"/>
                </a:solidFill>
              </a:rPr>
              <a:t>Обеспечение процесса обучения лиц с ОВЗ и инвалидностью техническими средствами (ед., среднее по вузам,</a:t>
            </a:r>
            <a:r>
              <a:rPr lang="en-US" sz="1088" dirty="0">
                <a:solidFill>
                  <a:prstClr val="black"/>
                </a:solidFill>
              </a:rPr>
              <a:t> n</a:t>
            </a:r>
            <a:r>
              <a:rPr lang="ru-RU" sz="1088" dirty="0">
                <a:solidFill>
                  <a:prstClr val="black"/>
                </a:solidFill>
              </a:rPr>
              <a:t>=10 )</a:t>
            </a:r>
          </a:p>
          <a:p>
            <a:pPr algn="ctr" defTabSz="545561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33" dirty="0">
                <a:solidFill>
                  <a:schemeClr val="accent1">
                    <a:lumMod val="75000"/>
                  </a:schemeClr>
                </a:solidFill>
              </a:rPr>
              <a:t>≈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95203" y="2407599"/>
            <a:ext cx="2009091" cy="808626"/>
          </a:xfrm>
          <a:prstGeom prst="rect">
            <a:avLst/>
          </a:prstGeom>
        </p:spPr>
        <p:txBody>
          <a:bodyPr wrap="square" lIns="54555" tIns="27277" rIns="54555" bIns="27277">
            <a:spAutoFit/>
          </a:bodyPr>
          <a:lstStyle/>
          <a:p>
            <a:pPr algn="ctr" defTabSz="545561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88" dirty="0">
                <a:solidFill>
                  <a:prstClr val="black"/>
                </a:solidFill>
              </a:rPr>
              <a:t>Наличие  адаптированных образовательных программ (</a:t>
            </a:r>
            <a:r>
              <a:rPr lang="en-US" sz="1088" dirty="0">
                <a:solidFill>
                  <a:prstClr val="black"/>
                </a:solidFill>
              </a:rPr>
              <a:t>n</a:t>
            </a:r>
            <a:r>
              <a:rPr lang="ru-RU" sz="1088" dirty="0">
                <a:solidFill>
                  <a:prstClr val="black"/>
                </a:solidFill>
              </a:rPr>
              <a:t>=10 )</a:t>
            </a:r>
          </a:p>
          <a:p>
            <a:pPr algn="ctr" defTabSz="545561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33" dirty="0">
                <a:solidFill>
                  <a:schemeClr val="accent1">
                    <a:lumMod val="75000"/>
                  </a:schemeClr>
                </a:solidFill>
              </a:rPr>
              <a:t>50%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610" y="3766709"/>
            <a:ext cx="1947618" cy="1478297"/>
          </a:xfrm>
          <a:prstGeom prst="rect">
            <a:avLst/>
          </a:prstGeom>
        </p:spPr>
        <p:txBody>
          <a:bodyPr wrap="square" lIns="54555" tIns="27277" rIns="54555" bIns="27277">
            <a:spAutoFit/>
          </a:bodyPr>
          <a:lstStyle/>
          <a:p>
            <a:pPr algn="ctr" defTabSz="545561"/>
            <a:r>
              <a:rPr lang="ru-RU" sz="1088" dirty="0">
                <a:solidFill>
                  <a:prstClr val="black"/>
                </a:solidFill>
              </a:rPr>
              <a:t>Наличие в вузах специалистов по профессиональной ориентации студентов из числа лиц ОВЗ и инвалидностью, </a:t>
            </a:r>
            <a:r>
              <a:rPr lang="en-US" sz="1088" dirty="0">
                <a:solidFill>
                  <a:prstClr val="black"/>
                </a:solidFill>
              </a:rPr>
              <a:t>n</a:t>
            </a:r>
            <a:r>
              <a:rPr lang="ru-RU" sz="1088" dirty="0">
                <a:solidFill>
                  <a:prstClr val="black"/>
                </a:solidFill>
              </a:rPr>
              <a:t>=10 )</a:t>
            </a:r>
          </a:p>
          <a:p>
            <a:pPr algn="just" defTabSz="545561"/>
            <a:endParaRPr lang="ru-RU" sz="1088" dirty="0">
              <a:solidFill>
                <a:prstClr val="black"/>
              </a:solidFill>
            </a:endParaRPr>
          </a:p>
          <a:p>
            <a:pPr algn="ctr" defTabSz="545561"/>
            <a:r>
              <a:rPr lang="ru-RU" sz="1633" dirty="0">
                <a:solidFill>
                  <a:schemeClr val="accent1">
                    <a:lumMod val="75000"/>
                  </a:schemeClr>
                </a:solidFill>
              </a:rPr>
              <a:t>40%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95204" y="5477555"/>
            <a:ext cx="2176749" cy="808626"/>
          </a:xfrm>
          <a:prstGeom prst="rect">
            <a:avLst/>
          </a:prstGeom>
        </p:spPr>
        <p:txBody>
          <a:bodyPr wrap="square" lIns="54555" tIns="27277" rIns="54555" bIns="27277">
            <a:spAutoFit/>
          </a:bodyPr>
          <a:lstStyle/>
          <a:p>
            <a:pPr algn="ctr" defTabSz="545561">
              <a:tabLst>
                <a:tab pos="287942" algn="l"/>
                <a:tab pos="357402" algn="l"/>
              </a:tabLst>
            </a:pPr>
            <a:r>
              <a:rPr lang="ru-RU" sz="1088" dirty="0">
                <a:solidFill>
                  <a:prstClr val="black"/>
                </a:solidFill>
              </a:rPr>
              <a:t>Наличие действующего волонтерского движения (</a:t>
            </a:r>
            <a:r>
              <a:rPr lang="en-US" sz="1088" dirty="0">
                <a:solidFill>
                  <a:prstClr val="black"/>
                </a:solidFill>
              </a:rPr>
              <a:t>n</a:t>
            </a:r>
            <a:r>
              <a:rPr lang="ru-RU" sz="1088" dirty="0">
                <a:solidFill>
                  <a:prstClr val="black"/>
                </a:solidFill>
              </a:rPr>
              <a:t>=10 )</a:t>
            </a:r>
          </a:p>
          <a:p>
            <a:pPr algn="ctr" defTabSz="545561">
              <a:tabLst>
                <a:tab pos="287942" algn="l"/>
                <a:tab pos="357402" algn="l"/>
              </a:tabLst>
            </a:pPr>
            <a:r>
              <a:rPr lang="en-US" sz="1633" dirty="0">
                <a:solidFill>
                  <a:schemeClr val="accent1">
                    <a:lumMod val="75000"/>
                  </a:schemeClr>
                </a:solidFill>
              </a:rPr>
              <a:t>40</a:t>
            </a:r>
            <a:r>
              <a:rPr lang="ru-RU" sz="1633" dirty="0">
                <a:solidFill>
                  <a:schemeClr val="accent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5" name="Выноска со стрелками влево/вправо 14"/>
          <p:cNvSpPr/>
          <p:nvPr/>
        </p:nvSpPr>
        <p:spPr>
          <a:xfrm>
            <a:off x="5963687" y="1955704"/>
            <a:ext cx="548050" cy="4385902"/>
          </a:xfrm>
          <a:prstGeom prst="leftRigh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71"/>
          </a:p>
        </p:txBody>
      </p:sp>
      <p:sp>
        <p:nvSpPr>
          <p:cNvPr id="16" name="Заголовок 1"/>
          <p:cNvSpPr>
            <a:spLocks noGrp="1"/>
          </p:cNvSpPr>
          <p:nvPr/>
        </p:nvSpPr>
        <p:spPr>
          <a:xfrm>
            <a:off x="6388081" y="942781"/>
            <a:ext cx="4503588" cy="739394"/>
          </a:xfrm>
          <a:prstGeom prst="rect">
            <a:avLst/>
          </a:prstGeom>
        </p:spPr>
        <p:txBody>
          <a:bodyPr vert="horz" lIns="54555" tIns="27277" rIns="54555" bIns="272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14" b="1" dirty="0">
                <a:latin typeface="+mn-lt"/>
              </a:rPr>
              <a:t>МОНИТОРИНГ СОСТОЯНИЯ ВЫСШЕГО ИНКЛЮЗИВНОГО ОБРАЗОВАНИЯ </a:t>
            </a:r>
          </a:p>
          <a:p>
            <a:pPr algn="l"/>
            <a:r>
              <a:rPr lang="ru-RU" sz="1114" dirty="0">
                <a:latin typeface="+mn-lt"/>
              </a:rPr>
              <a:t>(данные портала </a:t>
            </a:r>
            <a:r>
              <a:rPr lang="ru-RU" sz="1114" dirty="0" err="1">
                <a:latin typeface="+mn-lt"/>
              </a:rPr>
              <a:t>инклюзивноеобразование.рф</a:t>
            </a:r>
            <a:r>
              <a:rPr lang="ru-RU" sz="1114" dirty="0">
                <a:latin typeface="+mn-lt"/>
              </a:rPr>
              <a:t> на 30.11.2017 г.)</a:t>
            </a:r>
            <a:endParaRPr lang="ru-RU" sz="1273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89340" y="1089065"/>
            <a:ext cx="4345163" cy="642748"/>
          </a:xfrm>
          <a:prstGeom prst="rect">
            <a:avLst/>
          </a:prstGeom>
        </p:spPr>
        <p:txBody>
          <a:bodyPr wrap="square" lIns="54555" tIns="27277" rIns="54555" bIns="27277">
            <a:spAutoFit/>
          </a:bodyPr>
          <a:lstStyle/>
          <a:p>
            <a:pPr defTabSz="545561"/>
            <a:r>
              <a:rPr lang="ru-RU" sz="1273" b="1" dirty="0"/>
              <a:t>Мониторинг образовательных потребностей абитуриентов </a:t>
            </a:r>
            <a:br>
              <a:rPr lang="ru-RU" sz="1273" b="1" dirty="0"/>
            </a:br>
            <a:r>
              <a:rPr lang="ru-RU" sz="1273" b="1" dirty="0"/>
              <a:t>с ОВЗ и инвалидностью (</a:t>
            </a:r>
            <a:r>
              <a:rPr lang="en-US" sz="1273" dirty="0"/>
              <a:t>n=125</a:t>
            </a:r>
            <a:r>
              <a:rPr lang="ru-RU" sz="1273" dirty="0"/>
              <a:t>, декабрь 2017 г</a:t>
            </a:r>
            <a:r>
              <a:rPr lang="ru-RU" sz="1273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53193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5022" y="1280513"/>
            <a:ext cx="6738510" cy="98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2" b="1" dirty="0">
                <a:latin typeface="Arial Narrow" pitchFamily="34" charset="0"/>
              </a:rPr>
              <a:t>В чем философия </a:t>
            </a:r>
          </a:p>
          <a:p>
            <a:pPr algn="ctr"/>
            <a:r>
              <a:rPr lang="ru-RU" sz="2902" b="1" dirty="0">
                <a:latin typeface="Arial Narrow" pitchFamily="34" charset="0"/>
              </a:rPr>
              <a:t>ИНКЛЮЗИИ?</a:t>
            </a:r>
            <a:endParaRPr lang="en-US" sz="2902" b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42164" y="3606834"/>
            <a:ext cx="2499577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2" b="1" dirty="0">
                <a:latin typeface="Arial Narrow" pitchFamily="34" charset="0"/>
              </a:rPr>
              <a:t>ДЛЯ КАЖДОГО</a:t>
            </a:r>
            <a:endParaRPr lang="en-US" sz="2902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0709" y="3606833"/>
            <a:ext cx="2410230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2" b="1" dirty="0">
                <a:latin typeface="Arial Narrow" pitchFamily="34" charset="0"/>
              </a:rPr>
              <a:t>ДЛЯ ВСЕХ</a:t>
            </a:r>
            <a:endParaRPr lang="en-US" sz="2902" b="1" dirty="0">
              <a:latin typeface="Arial Narrow" pitchFamily="34" charset="0"/>
            </a:endParaRPr>
          </a:p>
        </p:txBody>
      </p:sp>
      <p:pic>
        <p:nvPicPr>
          <p:cNvPr id="7" name="Picture 4" descr="E:\work\инклюзия\2017\тобольск\рисунки\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71" y="2341296"/>
            <a:ext cx="4403359" cy="43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10326" y="976384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Четвертый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СУБЪЕКТНОСТЬ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6063" y="1893817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992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62707" y="4181554"/>
            <a:ext cx="4600846" cy="11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742" tIns="36370" rIns="72742" bIns="3637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727432" fontAlgn="base">
              <a:spcBef>
                <a:spcPct val="0"/>
              </a:spcBef>
              <a:spcAft>
                <a:spcPct val="0"/>
              </a:spcAft>
            </a:pPr>
            <a:r>
              <a:rPr lang="ru-RU" sz="254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Для каждого нового клиента я создаю новую психотерапию</a:t>
            </a:r>
            <a:endParaRPr lang="ru-RU" sz="2540" dirty="0">
              <a:latin typeface="Arial Narrow" pitchFamily="34" charset="0"/>
            </a:endParaRPr>
          </a:p>
          <a:p>
            <a:pPr algn="r" defTabSz="7274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28" i="1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Ирвин Ялом</a:t>
            </a:r>
            <a:endParaRPr lang="ru-RU" sz="3182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7851" y="1836083"/>
            <a:ext cx="7118165" cy="199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dirty="0">
                <a:latin typeface="Arial Narrow" pitchFamily="34" charset="0"/>
              </a:rPr>
              <a:t>Я сделался настоящим мастером, когда научился говорить „иди сюда“ с 15–20 оттенками, когда научился давать 20 нюансов в постановке лица, фигуры, голоса…</a:t>
            </a:r>
          </a:p>
          <a:p>
            <a:pPr algn="r"/>
            <a:r>
              <a:rPr lang="ru-RU" sz="2228" dirty="0">
                <a:latin typeface="Arial Narrow" pitchFamily="34" charset="0"/>
              </a:rPr>
              <a:t>А.С.Макаренко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75798" y="1016382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Четвертый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СУБЪЕКТНОСТЬ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81535" y="1933815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Евгений\Рабочий стол\КПК_11\картинки\kartinki.me-2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837" y="3920381"/>
            <a:ext cx="3539148" cy="2653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118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3476" y="1867746"/>
            <a:ext cx="8305047" cy="193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dirty="0">
                <a:latin typeface="Arial Narrow" pitchFamily="34" charset="0"/>
              </a:rPr>
              <a:t>Единственный, кто поступал разумно, был мой портной. Он снимал с меня мерку заново каждый раз, когда видел меня, в то время как все остальные подходили ко мне со старыми мерками, ожидая, что я им буду соответствовать. </a:t>
            </a:r>
            <a:endParaRPr lang="en-US" sz="2540" dirty="0">
              <a:latin typeface="Arial Narrow" pitchFamily="34" charset="0"/>
            </a:endParaRPr>
          </a:p>
          <a:p>
            <a:pPr algn="r"/>
            <a:r>
              <a:rPr lang="ru-RU" sz="1814" i="1" dirty="0"/>
              <a:t>Бернард Шоу</a:t>
            </a:r>
            <a:r>
              <a:rPr lang="ru-RU" sz="1814" dirty="0"/>
              <a:t> </a:t>
            </a:r>
          </a:p>
        </p:txBody>
      </p:sp>
      <p:pic>
        <p:nvPicPr>
          <p:cNvPr id="1026" name="Picture 2" descr="C:\Documents and Settings\Евгений\Рабочий стол\КПК_11\картинки\ло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910" y="4323195"/>
            <a:ext cx="1697294" cy="2098886"/>
          </a:xfrm>
          <a:prstGeom prst="rect">
            <a:avLst/>
          </a:prstGeom>
          <a:noFill/>
        </p:spPr>
      </p:pic>
      <p:pic>
        <p:nvPicPr>
          <p:cNvPr id="1027" name="Picture 3" descr="C:\Documents and Settings\Евгений\Рабочий стол\КПК_11\картинки\ute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9214" y="4918748"/>
            <a:ext cx="2478877" cy="1859158"/>
          </a:xfrm>
          <a:prstGeom prst="rect">
            <a:avLst/>
          </a:prstGeom>
          <a:noFill/>
        </p:spPr>
      </p:pic>
      <p:pic>
        <p:nvPicPr>
          <p:cNvPr id="1028" name="Picture 4" descr="C:\Documents and Settings\Евгений\Рабочий стол\КПК_11\картинки\lek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3726" y="4210781"/>
            <a:ext cx="3694729" cy="2073666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8384" y="950313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Четвертый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СУБЪЕКТНОСТЬ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94121" y="1867746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40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53487" y="766854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Четвертый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СУБЪЕКТНОСТЬ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9224" y="1684287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4197220" y="1234385"/>
            <a:ext cx="6684352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3265" b="1" dirty="0">
                <a:latin typeface="Arial" panose="020B0604020202020204" pitchFamily="34" charset="0"/>
                <a:cs typeface="Arial" panose="020B0604020202020204" pitchFamily="34" charset="0"/>
              </a:rPr>
              <a:t>НИЧЕГО ДЛЯ НАС БЕЗ НАС!</a:t>
            </a:r>
          </a:p>
          <a:p>
            <a:pPr marL="0" indent="0" algn="r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1633" dirty="0">
                <a:latin typeface="Arial" panose="020B0604020202020204" pitchFamily="34" charset="0"/>
                <a:cs typeface="Arial" panose="020B0604020202020204" pitchFamily="34" charset="0"/>
              </a:rPr>
              <a:t>МА людей с инвалидностью</a:t>
            </a:r>
          </a:p>
        </p:txBody>
      </p:sp>
      <p:pic>
        <p:nvPicPr>
          <p:cNvPr id="11" name="Picture 3" descr="C:\Users\ольга\Desktop\2017\92школа\полез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94" y="3147485"/>
            <a:ext cx="4669316" cy="31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ольга\Desktop\2017\92школа\окуджа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1" y="3147486"/>
            <a:ext cx="4701651" cy="352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02092" y="2521618"/>
            <a:ext cx="3666429" cy="553541"/>
          </a:xfrm>
        </p:spPr>
        <p:txBody>
          <a:bodyPr>
            <a:noAutofit/>
          </a:bodyPr>
          <a:lstStyle/>
          <a:p>
            <a:pPr algn="ctr"/>
            <a:r>
              <a:rPr lang="ru-RU" sz="2540" dirty="0"/>
              <a:t>Культура достоинства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69331" y="2521618"/>
            <a:ext cx="3666429" cy="553541"/>
          </a:xfrm>
          <a:prstGeom prst="rect">
            <a:avLst/>
          </a:prstGeom>
        </p:spPr>
        <p:txBody>
          <a:bodyPr vert="horz" lIns="94605" tIns="47302" rIns="94605" bIns="47302" rtlCol="0" anchor="ctr">
            <a:noAutofit/>
          </a:bodyPr>
          <a:lstStyle>
            <a:lvl1pPr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40" dirty="0"/>
              <a:t>Культура полезности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22937" y="6327030"/>
            <a:ext cx="2252097" cy="415924"/>
          </a:xfrm>
          <a:prstGeom prst="rect">
            <a:avLst/>
          </a:prstGeom>
        </p:spPr>
        <p:txBody>
          <a:bodyPr vert="horz" lIns="94605" tIns="47302" rIns="94605" bIns="47302" rtlCol="0" anchor="ctr">
            <a:noAutofit/>
          </a:bodyPr>
          <a:lstStyle>
            <a:lvl1pPr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40" dirty="0" err="1"/>
              <a:t>А.Г.Асмолов</a:t>
            </a:r>
            <a:endParaRPr lang="ru-RU" sz="2540" dirty="0"/>
          </a:p>
        </p:txBody>
      </p:sp>
    </p:spTree>
    <p:extLst>
      <p:ext uri="{BB962C8B-B14F-4D97-AF65-F5344CB8AC3E}">
        <p14:creationId xmlns:p14="http://schemas.microsoft.com/office/powerpoint/2010/main" val="2796589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work\инклюзия\2017\92школа\n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3" y="2469388"/>
            <a:ext cx="4974767" cy="28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work\инклюзия\2017\92школа\st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20" y="4192012"/>
            <a:ext cx="4288757" cy="25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534" y="5450828"/>
            <a:ext cx="285119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Там, где есть жизнь, </a:t>
            </a:r>
          </a:p>
          <a:p>
            <a:r>
              <a:rPr lang="ru-RU" sz="2400" b="1" dirty="0"/>
              <a:t>есть надежда</a:t>
            </a:r>
          </a:p>
          <a:p>
            <a:pPr algn="r"/>
            <a:r>
              <a:rPr lang="ru-RU" sz="2100" b="1" dirty="0" err="1"/>
              <a:t>С.Хокинг</a:t>
            </a:r>
            <a:endParaRPr lang="ru-RU" sz="21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9996" y="994494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Четвертый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СУБЪЕКТНОСТЬ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5733" y="1911927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47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98453" y="914240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Пятый контекст</a:t>
            </a:r>
          </a:p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4190" y="1831673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244568" y="2177875"/>
            <a:ext cx="2378101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40" b="1" dirty="0"/>
              <a:t>Мониторинг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078" y="2024965"/>
            <a:ext cx="3230919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40" b="1" dirty="0"/>
              <a:t>Образовательная </a:t>
            </a:r>
          </a:p>
          <a:p>
            <a:pPr algn="ctr"/>
            <a:r>
              <a:rPr lang="ru-RU" sz="2540" b="1" dirty="0"/>
              <a:t>деятельность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545252" y="1426317"/>
            <a:ext cx="3792927" cy="5031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flipH="1">
            <a:off x="5545252" y="2919916"/>
            <a:ext cx="3792927" cy="5829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775068" y="3931653"/>
            <a:ext cx="9066674" cy="2518871"/>
          </a:xfrm>
          <a:prstGeom prst="rect">
            <a:avLst/>
          </a:prstGeom>
        </p:spPr>
        <p:txBody>
          <a:bodyPr vert="horz" lIns="82935" tIns="41468" rIns="82935" bIns="414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образовательных потребностей абитуриентов с инвалидностью.</a:t>
            </a:r>
          </a:p>
          <a:p>
            <a:r>
              <a:rPr lang="ru-RU" sz="23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высшего инклюзивного образования.</a:t>
            </a:r>
          </a:p>
          <a:p>
            <a:r>
              <a:rPr lang="ru-RU" sz="23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социально-психологического благополучия студентов, обучающихся в инклюзивных группах.</a:t>
            </a:r>
          </a:p>
          <a:p>
            <a:r>
              <a:rPr lang="ru-RU" sz="23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трудоустройства выпускников с инвалидностью.</a:t>
            </a:r>
          </a:p>
        </p:txBody>
      </p:sp>
    </p:spTree>
    <p:extLst>
      <p:ext uri="{BB962C8B-B14F-4D97-AF65-F5344CB8AC3E}">
        <p14:creationId xmlns:p14="http://schemas.microsoft.com/office/powerpoint/2010/main" val="216077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20875" y="897809"/>
            <a:ext cx="5970187" cy="819701"/>
          </a:xfrm>
          <a:prstGeom prst="rect">
            <a:avLst/>
          </a:prstGeom>
        </p:spPr>
        <p:txBody>
          <a:bodyPr vert="horz" lIns="94605" tIns="47302" rIns="94605" bIns="47302" rtlCol="0">
            <a:noAutofit/>
          </a:bodyPr>
          <a:lstStyle>
            <a:lvl1pPr marL="260764" indent="-260764" algn="l" defTabSz="1043056" rtl="0" eaLnBrk="1" latinLnBrk="0" hangingPunct="1">
              <a:lnSpc>
                <a:spcPct val="90000"/>
              </a:lnSpc>
              <a:spcBef>
                <a:spcPts val="1141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29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63"/>
              </a:spcBef>
              <a:buNone/>
            </a:pPr>
            <a:r>
              <a:rPr lang="ru-RU" sz="2540" dirty="0">
                <a:latin typeface="Fira Sans Book" panose="020B0503050000020004" pitchFamily="34" charset="0"/>
              </a:rPr>
              <a:t>Между медициной и образованием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6612" y="1872836"/>
            <a:ext cx="839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D:\Disk D\тгу\РУМЦ\2019\мероприятия\калилинград\алехин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9"/>
          <a:stretch/>
        </p:blipFill>
        <p:spPr bwMode="auto">
          <a:xfrm>
            <a:off x="1246589" y="1382255"/>
            <a:ext cx="9698822" cy="5356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751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103011" y="1038996"/>
            <a:ext cx="8243998" cy="1263367"/>
          </a:xfrm>
          <a:prstGeom prst="rect">
            <a:avLst/>
          </a:prstGeom>
        </p:spPr>
        <p:txBody>
          <a:bodyPr vert="horz" lIns="94605" tIns="47302" rIns="94605" bIns="47302" rtlCol="0" anchor="ctr">
            <a:noAutofit/>
          </a:bodyPr>
          <a:lstStyle>
            <a:lvl1pPr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2" dirty="0">
                <a:latin typeface="Fira Sans ExtraLight" panose="020B0403050000020004" pitchFamily="34" charset="0"/>
              </a:rPr>
              <a:t>Контексты инклюзивного образования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50258" y="2706916"/>
            <a:ext cx="4342584" cy="2706917"/>
          </a:xfrm>
          <a:prstGeom prst="rect">
            <a:avLst/>
          </a:prstGeom>
        </p:spPr>
        <p:txBody>
          <a:bodyPr vert="horz" lIns="82935" tIns="41468" rIns="82935" bIns="414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Интенциональность</a:t>
            </a:r>
            <a:r>
              <a:rPr lang="ru-RU" sz="3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Событийность. </a:t>
            </a:r>
          </a:p>
          <a:p>
            <a:r>
              <a:rPr lang="ru-RU" sz="3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Системность.</a:t>
            </a:r>
          </a:p>
          <a:p>
            <a:r>
              <a:rPr lang="ru-RU" sz="32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Субъектность</a:t>
            </a:r>
            <a:r>
              <a:rPr lang="ru-RU" sz="3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2" y="2527172"/>
            <a:ext cx="4960933" cy="33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2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9217" y="1073078"/>
            <a:ext cx="6902504" cy="388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65" dirty="0"/>
              <a:t>Вероятно, человечество победит раньше или позже и слепоту, и глухоту, и слабоумие. </a:t>
            </a:r>
          </a:p>
          <a:p>
            <a:r>
              <a:rPr lang="ru-RU" sz="3265" dirty="0"/>
              <a:t>Но гораздо раньше оно победит их социально и педагогически, чем </a:t>
            </a:r>
            <a:r>
              <a:rPr lang="ru-RU" sz="3265" dirty="0" err="1"/>
              <a:t>медицински</a:t>
            </a:r>
            <a:r>
              <a:rPr lang="ru-RU" sz="3265" dirty="0"/>
              <a:t> и биологически.</a:t>
            </a:r>
          </a:p>
          <a:p>
            <a:pPr algn="r"/>
            <a:endParaRPr lang="ru-RU" sz="2540" b="1" dirty="0"/>
          </a:p>
          <a:p>
            <a:pPr algn="r"/>
            <a:r>
              <a:rPr lang="ru-RU" sz="2540" b="1" dirty="0" err="1"/>
              <a:t>Л.С.Выготский</a:t>
            </a:r>
            <a:endParaRPr lang="ru-RU" sz="2540" b="1" dirty="0"/>
          </a:p>
        </p:txBody>
      </p:sp>
      <p:pic>
        <p:nvPicPr>
          <p:cNvPr id="8" name="Picture 2" descr="C:\тгу\РУМЦ\мероприятия\красноярск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199" y="4180265"/>
            <a:ext cx="2677736" cy="2677736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6" b="61804"/>
          <a:stretch/>
        </p:blipFill>
        <p:spPr>
          <a:xfrm>
            <a:off x="8261532" y="1289845"/>
            <a:ext cx="2593405" cy="24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11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48" y="849197"/>
            <a:ext cx="6546705" cy="10643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4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Медицинская модель инвалидности</a:t>
            </a:r>
            <a:endParaRPr lang="en-GB" spc="4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86736" y="2183811"/>
            <a:ext cx="4061381" cy="876429"/>
            <a:chOff x="1296" y="1318"/>
            <a:chExt cx="2976" cy="694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759" y="1318"/>
              <a:ext cx="2272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инвалид, ущербный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3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186736" y="2845862"/>
            <a:ext cx="4061381" cy="904214"/>
            <a:chOff x="1296" y="1824"/>
            <a:chExt cx="2976" cy="71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728" y="1846"/>
              <a:ext cx="2303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>
                  <a:solidFill>
                    <a:srgbClr val="000000"/>
                  </a:solidFill>
                </a:rPr>
                <a:t>калека, немощный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3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5186736" y="3578744"/>
            <a:ext cx="4061381" cy="928208"/>
            <a:chOff x="1296" y="2304"/>
            <a:chExt cx="2976" cy="735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345"/>
              <a:ext cx="2160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>
                  <a:solidFill>
                    <a:srgbClr val="000000"/>
                  </a:solidFill>
                </a:rPr>
                <a:t>страдающий от…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3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5186736" y="4184918"/>
            <a:ext cx="4061381" cy="928207"/>
            <a:chOff x="1296" y="2832"/>
            <a:chExt cx="2976" cy="735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30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873"/>
              <a:ext cx="2160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>
                  <a:solidFill>
                    <a:srgbClr val="000000"/>
                  </a:solidFill>
                </a:rPr>
                <a:t>больной, увечный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3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5186736" y="5039876"/>
            <a:ext cx="4061381" cy="545559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757" y="3401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неполноценный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35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19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4355" y="2054861"/>
            <a:ext cx="6081700" cy="405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9" dirty="0"/>
              <a:t>	</a:t>
            </a:r>
            <a:r>
              <a:rPr lang="ru-RU" sz="2228" dirty="0"/>
              <a:t>Быть </a:t>
            </a:r>
            <a:r>
              <a:rPr lang="ru-RU" sz="2228" dirty="0" err="1"/>
              <a:t>дебилом</a:t>
            </a:r>
            <a:r>
              <a:rPr lang="ru-RU" sz="2228" dirty="0"/>
              <a:t> не так уж и трудно. Все смотрят мимо тебя, не замечают. Ты не человек, ничто. Но иногда из-за природной доброты или по профессиональной необходимости собеседник выясняет, что внутри ты такой же, как и все. В одно мгновение безразличие сменяется восхищением, восхищение – глухим отчаянием перед реальностью.</a:t>
            </a:r>
            <a:endParaRPr lang="ru-RU" sz="1909" dirty="0"/>
          </a:p>
          <a:p>
            <a:pPr algn="r"/>
            <a:r>
              <a:rPr lang="ru-RU" sz="1909" dirty="0"/>
              <a:t/>
            </a:r>
            <a:br>
              <a:rPr lang="ru-RU" sz="1909" dirty="0"/>
            </a:br>
            <a:r>
              <a:rPr lang="ru-RU" sz="1909" b="1" dirty="0"/>
              <a:t> Рубен Давид Гонсалес </a:t>
            </a:r>
            <a:r>
              <a:rPr lang="ru-RU" sz="1909" b="1" dirty="0" err="1"/>
              <a:t>Гальего</a:t>
            </a:r>
            <a:r>
              <a:rPr lang="ru-RU" sz="1909" b="1" dirty="0"/>
              <a:t> </a:t>
            </a:r>
          </a:p>
          <a:p>
            <a:pPr algn="r"/>
            <a:r>
              <a:rPr lang="ru-RU" sz="1909" b="1" dirty="0"/>
              <a:t>«Белое на черном»</a:t>
            </a:r>
          </a:p>
        </p:txBody>
      </p:sp>
      <p:pic>
        <p:nvPicPr>
          <p:cNvPr id="5" name="Picture 2" descr="C:\Documents and Settings\Евгений\Рабочий стол\мое\статья\2017\отправленные\москва\руб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055" y="1916084"/>
            <a:ext cx="2695509" cy="25131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57330" y="971579"/>
            <a:ext cx="3329758" cy="48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6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Медицинская модель</a:t>
            </a:r>
            <a:endParaRPr lang="ru-RU" sz="2546" dirty="0"/>
          </a:p>
        </p:txBody>
      </p:sp>
    </p:spTree>
    <p:extLst>
      <p:ext uri="{BB962C8B-B14F-4D97-AF65-F5344CB8AC3E}">
        <p14:creationId xmlns:p14="http://schemas.microsoft.com/office/powerpoint/2010/main" val="4991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48" y="849197"/>
            <a:ext cx="6546705" cy="10643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4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социальная модель инвалидности</a:t>
            </a:r>
            <a:endParaRPr lang="en-GB" spc="4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95619" y="2245696"/>
            <a:ext cx="5245380" cy="876429"/>
            <a:chOff x="1289" y="1367"/>
            <a:chExt cx="2983" cy="694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89" y="137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723" y="1367"/>
              <a:ext cx="2160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ситуационная помощь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83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508443" y="2903066"/>
            <a:ext cx="5879910" cy="1295680"/>
            <a:chOff x="1296" y="1824"/>
            <a:chExt cx="2976" cy="1027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728" y="1846"/>
              <a:ext cx="2160" cy="1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реабилитация, абилитация</a:t>
              </a:r>
              <a:endParaRPr lang="en-US" sz="2546" b="1" dirty="0">
                <a:solidFill>
                  <a:srgbClr val="000000"/>
                </a:solidFill>
              </a:endParaRPr>
            </a:p>
            <a:p>
              <a:pPr lvl="0"/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6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 dirty="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982630" y="3558961"/>
            <a:ext cx="5386723" cy="1319695"/>
            <a:chOff x="1296" y="2304"/>
            <a:chExt cx="2976" cy="1045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 dirty="0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345"/>
              <a:ext cx="2287" cy="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 самоизоляция, </a:t>
              </a:r>
              <a:r>
                <a:rPr lang="ru-RU" sz="2546" b="1" dirty="0" err="1">
                  <a:solidFill>
                    <a:srgbClr val="000000"/>
                  </a:solidFill>
                </a:rPr>
                <a:t>гиперопека</a:t>
              </a:r>
              <a:endParaRPr lang="en-US" sz="2546" b="1" dirty="0">
                <a:solidFill>
                  <a:srgbClr val="000000"/>
                </a:solidFill>
              </a:endParaRPr>
            </a:p>
            <a:p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17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 dirty="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4557997" y="4172198"/>
            <a:ext cx="4811355" cy="545559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873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71" b="1" dirty="0">
                  <a:solidFill>
                    <a:srgbClr val="000000"/>
                  </a:solidFill>
                </a:rPr>
                <a:t>  </a:t>
              </a:r>
              <a:r>
                <a:rPr lang="ru-RU" sz="2546" b="1" dirty="0" err="1">
                  <a:solidFill>
                    <a:srgbClr val="000000"/>
                  </a:solidFill>
                </a:rPr>
                <a:t>тьютор</a:t>
              </a:r>
              <a:r>
                <a:rPr lang="ru-RU" sz="2546" b="1" dirty="0">
                  <a:solidFill>
                    <a:srgbClr val="000000"/>
                  </a:solidFill>
                </a:rPr>
                <a:t>, адаптация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199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 dirty="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5138890" y="4750237"/>
            <a:ext cx="4219299" cy="545559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757" y="3401"/>
              <a:ext cx="2160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толерантность</a:t>
              </a:r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9"/>
                <a:t>5</a:t>
              </a:r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4642203" y="5344290"/>
            <a:ext cx="4746148" cy="1295680"/>
            <a:chOff x="1296" y="1824"/>
            <a:chExt cx="2976" cy="1027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671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gray">
            <a:xfrm>
              <a:off x="1728" y="1846"/>
              <a:ext cx="2160" cy="1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546" b="1" dirty="0">
                  <a:solidFill>
                    <a:srgbClr val="000000"/>
                  </a:solidFill>
                </a:rPr>
                <a:t>инклюзия, интеграция </a:t>
              </a:r>
              <a:endParaRPr lang="en-US" sz="2546" b="1" dirty="0">
                <a:solidFill>
                  <a:srgbClr val="000000"/>
                </a:solidFill>
              </a:endParaRPr>
            </a:p>
            <a:p>
              <a:endParaRPr lang="en-US" sz="2546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01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909" dirty="0"/>
                <a:t>6</a:t>
              </a:r>
              <a:endParaRPr lang="en-US" sz="1909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145328" y="1141213"/>
            <a:ext cx="2456185" cy="76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77" dirty="0" err="1"/>
              <a:t>П.Хант</a:t>
            </a:r>
            <a:r>
              <a:rPr lang="ru-RU" sz="2177" dirty="0"/>
              <a:t> (1966)</a:t>
            </a:r>
          </a:p>
          <a:p>
            <a:r>
              <a:rPr lang="ru-RU" sz="2177" dirty="0" err="1"/>
              <a:t>Х.Сильвер</a:t>
            </a:r>
            <a:r>
              <a:rPr lang="ru-RU" sz="2177" dirty="0"/>
              <a:t> (1994)</a:t>
            </a:r>
            <a:endParaRPr lang="ru-RU" sz="1633" dirty="0"/>
          </a:p>
        </p:txBody>
      </p:sp>
    </p:spTree>
    <p:extLst>
      <p:ext uri="{BB962C8B-B14F-4D97-AF65-F5344CB8AC3E}">
        <p14:creationId xmlns:p14="http://schemas.microsoft.com/office/powerpoint/2010/main" val="148973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9676" y="1447125"/>
            <a:ext cx="8826709" cy="2736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64" dirty="0"/>
              <a:t>	Принимая человека какой он есть, </a:t>
            </a:r>
          </a:p>
          <a:p>
            <a:pPr algn="ctr"/>
            <a:r>
              <a:rPr lang="ru-RU" sz="2864" dirty="0"/>
              <a:t>	мы делаем его хуже;</a:t>
            </a:r>
            <a:br>
              <a:rPr lang="ru-RU" sz="2864" dirty="0"/>
            </a:br>
            <a:r>
              <a:rPr lang="ru-RU" sz="2864" dirty="0"/>
              <a:t>принимая его таким, каким он должен быть,</a:t>
            </a:r>
            <a:br>
              <a:rPr lang="ru-RU" sz="2864" dirty="0"/>
            </a:br>
            <a:r>
              <a:rPr lang="ru-RU" sz="2864" dirty="0"/>
              <a:t>мы помогаем ему стать таким, </a:t>
            </a:r>
          </a:p>
          <a:p>
            <a:pPr algn="ctr"/>
            <a:r>
              <a:rPr lang="ru-RU" sz="2864" dirty="0"/>
              <a:t>каким он может быть.</a:t>
            </a:r>
          </a:p>
          <a:p>
            <a:pPr algn="r"/>
            <a:r>
              <a:rPr lang="ru-RU" sz="2864" dirty="0"/>
              <a:t>Гете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2311" y="844580"/>
            <a:ext cx="3961854" cy="594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65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Социальная модель</a:t>
            </a:r>
            <a:endParaRPr lang="ru-RU" sz="3265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75" y="3790402"/>
            <a:ext cx="5053527" cy="28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00" t="10125" r="6300" b="17533"/>
          <a:stretch>
            <a:fillRect/>
          </a:stretch>
        </p:blipFill>
        <p:spPr bwMode="auto">
          <a:xfrm>
            <a:off x="1246589" y="679222"/>
            <a:ext cx="9698822" cy="54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3199216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78</TotalTime>
  <Words>1015</Words>
  <Application>Microsoft Office PowerPoint</Application>
  <PresentationFormat>Произвольный</PresentationFormat>
  <Paragraphs>231</Paragraphs>
  <Slides>42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ЮГУ</vt:lpstr>
      <vt:lpstr>ЮГУ 2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Медицинская модель инвалидности</vt:lpstr>
      <vt:lpstr>Презентация PowerPoint</vt:lpstr>
      <vt:lpstr>социальная модель инвалидности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Сеть вузов-партнеров  РУМЦ ТюмГУ</vt:lpstr>
      <vt:lpstr>Консалтинг и учебно-методическое сопровождение</vt:lpstr>
      <vt:lpstr>Презентация PowerPoint</vt:lpstr>
      <vt:lpstr>Профориентация и содействие трудоустройству выпускников</vt:lpstr>
      <vt:lpstr>Развитие инклюзивной культуры</vt:lpstr>
      <vt:lpstr>Развитие  инклюзивной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Например: чтение и обсуждение книги «Как я воспринимаю, представляю и понимаю окружающий 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Профессионально-ориентированные события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достоинства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Мищенко Владимир Алекс.</cp:lastModifiedBy>
  <cp:revision>14</cp:revision>
  <dcterms:created xsi:type="dcterms:W3CDTF">2019-03-10T22:10:48Z</dcterms:created>
  <dcterms:modified xsi:type="dcterms:W3CDTF">2020-11-17T05:49:43Z</dcterms:modified>
</cp:coreProperties>
</file>