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notesMasterIdLst>
    <p:notesMasterId r:id="rId25"/>
  </p:notesMasterIdLst>
  <p:sldIdLst>
    <p:sldId id="298" r:id="rId2"/>
    <p:sldId id="309" r:id="rId3"/>
    <p:sldId id="310" r:id="rId4"/>
    <p:sldId id="311" r:id="rId5"/>
    <p:sldId id="312" r:id="rId6"/>
    <p:sldId id="300" r:id="rId7"/>
    <p:sldId id="301" r:id="rId8"/>
    <p:sldId id="299" r:id="rId9"/>
    <p:sldId id="302" r:id="rId10"/>
    <p:sldId id="303" r:id="rId11"/>
    <p:sldId id="308" r:id="rId12"/>
    <p:sldId id="296" r:id="rId13"/>
    <p:sldId id="304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05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Microsoft Yi Baiti" panose="03000500000000000000" pitchFamily="66" charset="0"/>
      <p:regular r:id="rId38"/>
    </p:embeddedFont>
    <p:embeddedFont>
      <p:font typeface="Book Antiqua" panose="02040602050305030304" pitchFamily="18" charset="0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43"/>
    </p:embeddedFont>
    <p:embeddedFont>
      <p:font typeface="Narkisim" panose="020B0604020202020204" charset="-79"/>
      <p:regular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3548" autoAdjust="0"/>
  </p:normalViewPr>
  <p:slideViewPr>
    <p:cSldViewPr>
      <p:cViewPr>
        <p:scale>
          <a:sx n="90" d="100"/>
          <a:sy n="90" d="100"/>
        </p:scale>
        <p:origin x="-224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13DE2-E188-4AFF-8302-7B95488F6C56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92769-E907-4CAD-B3C5-02E4DEF70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1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 этом инновационные ориентиры развития экономики Ханты-Мансийского автономного округа – Югры, отразившиеся в стратегических документах</a:t>
            </a:r>
            <a:r>
              <a:rPr lang="ru-RU" baseline="30000" dirty="0" smtClean="0"/>
              <a:t>9</a:t>
            </a:r>
            <a:r>
              <a:rPr lang="ru-RU" dirty="0" smtClean="0"/>
              <a:t> (Распоряжение Правительства ХМАО-Югры от 22.03.2013 №101-рп (в ред.  изм. 09.06.2017), а также активное участие в реализации  инновационных «пилотных» проектов, таких как: создание первых в России детских технопарков, внедрение технологий бережливого производства и т.д. свидетельствуют о желании преодолеть системные проблемы, чтобы приблизиться к качественной переоценке инноваций, как фактора экономического роста и развития северных территорий.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2769-E907-4CAD-B3C5-02E4DEF70A3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5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F16B60-9EC4-4F6D-A718-4D2DC43D8B3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A515B8-6C89-475B-981F-359918EE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3999" cy="882119"/>
          </a:xfrm>
        </p:spPr>
        <p:txBody>
          <a:bodyPr/>
          <a:lstStyle/>
          <a:p>
            <a:pPr algn="ctr"/>
            <a:r>
              <a:rPr lang="ru-RU" dirty="0" smtClean="0"/>
              <a:t>Зелинская А.Б., </a:t>
            </a:r>
            <a:r>
              <a:rPr lang="ru-RU" dirty="0" err="1" smtClean="0"/>
              <a:t>к.э.н</a:t>
            </a:r>
            <a:r>
              <a:rPr lang="ru-RU" dirty="0" smtClean="0"/>
              <a:t>., доцент</a:t>
            </a:r>
          </a:p>
          <a:p>
            <a:pPr algn="ctr"/>
            <a:r>
              <a:rPr lang="ru-RU" dirty="0" err="1" smtClean="0"/>
              <a:t>Кушников</a:t>
            </a:r>
            <a:r>
              <a:rPr lang="ru-RU" dirty="0" smtClean="0"/>
              <a:t> Е.И., к.э.н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748464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>
                <a:effectLst/>
              </a:rPr>
              <a:t>Модель инновационного развития северного </a:t>
            </a:r>
            <a:r>
              <a:rPr lang="ru-RU" dirty="0" err="1">
                <a:effectLst/>
              </a:rPr>
              <a:t>моноотраслевого</a:t>
            </a:r>
            <a:r>
              <a:rPr lang="ru-RU" dirty="0">
                <a:effectLst/>
              </a:rPr>
              <a:t> региона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Характеристика </a:t>
            </a:r>
            <a:br>
              <a:rPr lang="ru-RU" dirty="0" smtClean="0"/>
            </a:br>
            <a:r>
              <a:rPr lang="ru-RU" dirty="0" smtClean="0"/>
              <a:t>«системы»</a:t>
            </a:r>
            <a:endParaRPr lang="ru-RU" dirty="0"/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107504" y="98843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8015739"/>
              </p:ext>
            </p:extLst>
          </p:nvPr>
        </p:nvGraphicFramePr>
        <p:xfrm>
          <a:off x="323528" y="1908408"/>
          <a:ext cx="8568952" cy="421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/>
                <a:gridCol w="2988332"/>
                <a:gridCol w="298833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Отсутствие взаимосвязей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Каждый отвечает за свои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Дублирование,</a:t>
                      </a:r>
                      <a:r>
                        <a:rPr lang="ru-RU" baseline="0" dirty="0" smtClean="0"/>
                        <a:t> отсутствие «лифта»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Сдвиг ориентиров во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Стратегические ориентиры не меняются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 но переносятся из года в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Разрозненность целевых установок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Нацеленность на личный</a:t>
                      </a:r>
                      <a:r>
                        <a:rPr lang="ru-RU" baseline="0" dirty="0" smtClean="0"/>
                        <a:t>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«синергетического</a:t>
                      </a:r>
                      <a:r>
                        <a:rPr lang="ru-RU" baseline="0" dirty="0" smtClean="0"/>
                        <a:t> эффекта»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Одноядерная структура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Искусственное «единое окно»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Безальтернативность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субъективность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Отсутствие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baseline="0" dirty="0" err="1" smtClean="0"/>
                        <a:t>клиенто</a:t>
                      </a:r>
                      <a:r>
                        <a:rPr lang="ru-RU" b="1" baseline="0" dirty="0" smtClean="0"/>
                        <a:t>-ориентированности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«Раскачивание» неподготовленной среды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спроса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etc.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etc.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etc.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1173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107504" y="98843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87"/>
          <a:stretch/>
        </p:blipFill>
        <p:spPr bwMode="auto">
          <a:xfrm>
            <a:off x="323528" y="1982417"/>
            <a:ext cx="8580520" cy="320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42859" cy="44422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mtClean="0"/>
              <a:t>Характеристика </a:t>
            </a:r>
            <a:br>
              <a:rPr lang="ru-RU" smtClean="0"/>
            </a:br>
            <a:r>
              <a:rPr lang="ru-RU" smtClean="0"/>
              <a:t>«системы»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33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трелка вправо 61"/>
          <p:cNvSpPr/>
          <p:nvPr/>
        </p:nvSpPr>
        <p:spPr>
          <a:xfrm rot="10800000">
            <a:off x="2391558" y="4170183"/>
            <a:ext cx="4909140" cy="27636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10800000">
            <a:off x="2391557" y="3258118"/>
            <a:ext cx="4909140" cy="27636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0800000">
            <a:off x="2339752" y="2348880"/>
            <a:ext cx="4909140" cy="27636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10800000">
            <a:off x="2391557" y="5160489"/>
            <a:ext cx="4909140" cy="2763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sz="1000" b="1" dirty="0" smtClean="0">
              <a:solidFill>
                <a:schemeClr val="bg1"/>
              </a:solidFill>
              <a:latin typeface="Book Antiqua" pitchFamily="18" charset="0"/>
              <a:ea typeface="Microsoft Yi Baiti" pitchFamily="66" charset="0"/>
              <a:cs typeface="Narkisim" pitchFamily="34" charset="-79"/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  <a:latin typeface="Book Antiqua" pitchFamily="18" charset="0"/>
              <a:ea typeface="Microsoft Yi Baiti" pitchFamily="66" charset="0"/>
              <a:cs typeface="Narkisim" pitchFamily="34" charset="-79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80312" y="4439214"/>
            <a:ext cx="1656184" cy="8312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124" y="1969781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ЮГУ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124" y="2761869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ХМГМА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124" y="3544703"/>
            <a:ext cx="124351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ЮНИИИТ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8124" y="4352596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8124" y="5160489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Другие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12619" y="1848345"/>
            <a:ext cx="1006643" cy="4050775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4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dirty="0" smtClean="0"/>
              <a:t>Технопарк и иная инфраструктура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80312" y="5358367"/>
            <a:ext cx="1656184" cy="831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80312" y="3520061"/>
            <a:ext cx="1656184" cy="8312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80312" y="2600908"/>
            <a:ext cx="1656184" cy="83123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80312" y="1695946"/>
            <a:ext cx="1656184" cy="8312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-136598" y="3306424"/>
            <a:ext cx="5616624" cy="1280339"/>
          </a:xfrm>
          <a:prstGeom prst="triangle">
            <a:avLst/>
          </a:prstGeom>
          <a:solidFill>
            <a:schemeClr val="lt1">
              <a:alpha val="12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571159" y="2030028"/>
            <a:ext cx="1667730" cy="182255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Якорный резидент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82819" y="1695945"/>
            <a:ext cx="6429542" cy="831233"/>
          </a:xfrm>
          <a:prstGeom prst="roundRect">
            <a:avLst/>
          </a:prstGeom>
          <a:solidFill>
            <a:schemeClr val="lt1">
              <a:alpha val="13000"/>
            </a:schemeClr>
          </a:solidFill>
          <a:ln>
            <a:prstDash val="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Кластер</a:t>
            </a:r>
            <a:endParaRPr lang="ru-RU" i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93233" y="2600907"/>
            <a:ext cx="6429542" cy="831233"/>
          </a:xfrm>
          <a:prstGeom prst="roundRect">
            <a:avLst/>
          </a:prstGeom>
          <a:solidFill>
            <a:schemeClr val="lt1">
              <a:alpha val="13000"/>
            </a:schemeClr>
          </a:solidFill>
          <a:ln>
            <a:solidFill>
              <a:schemeClr val="accent4"/>
            </a:solidFill>
            <a:prstDash val="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Кластер</a:t>
            </a:r>
            <a:endParaRPr lang="ru-RU" i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82818" y="3509381"/>
            <a:ext cx="6429542" cy="831233"/>
          </a:xfrm>
          <a:prstGeom prst="roundRect">
            <a:avLst/>
          </a:prstGeom>
          <a:solidFill>
            <a:schemeClr val="lt1">
              <a:alpha val="13000"/>
            </a:schemeClr>
          </a:solidFill>
          <a:ln>
            <a:solidFill>
              <a:schemeClr val="accent6"/>
            </a:solidFill>
            <a:prstDash val="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Кластер</a:t>
            </a:r>
            <a:endParaRPr lang="ru-RU" i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496" y="1848345"/>
            <a:ext cx="1382818" cy="4050775"/>
          </a:xfrm>
          <a:prstGeom prst="roundRect">
            <a:avLst/>
          </a:prstGeom>
          <a:solidFill>
            <a:schemeClr val="lt1">
              <a:alpha val="11000"/>
            </a:schemeClr>
          </a:solidFill>
          <a:ln>
            <a:solidFill>
              <a:schemeClr val="dk1">
                <a:alpha val="63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146403" y="4575987"/>
            <a:ext cx="57606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496383" y="1807019"/>
            <a:ext cx="576064" cy="5760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393548" y="5910465"/>
            <a:ext cx="576064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422895" y="4584425"/>
            <a:ext cx="57606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918788" y="3646785"/>
            <a:ext cx="576064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422895" y="1809220"/>
            <a:ext cx="576064" cy="5760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775934" y="2728492"/>
            <a:ext cx="576064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707432" y="4566798"/>
            <a:ext cx="57606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031940" y="4564145"/>
            <a:ext cx="57606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308560" y="4575987"/>
            <a:ext cx="57606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146403" y="5611088"/>
            <a:ext cx="576064" cy="5760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572770" y="5413703"/>
            <a:ext cx="576064" cy="576064"/>
          </a:xfrm>
          <a:prstGeom prst="ellipse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608004" y="3636965"/>
            <a:ext cx="576064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85318" y="3658562"/>
            <a:ext cx="576064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072735" y="3646785"/>
            <a:ext cx="576064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Выноска 3 (без границы) 56"/>
          <p:cNvSpPr/>
          <p:nvPr/>
        </p:nvSpPr>
        <p:spPr>
          <a:xfrm flipH="1">
            <a:off x="2391558" y="1220960"/>
            <a:ext cx="3384376" cy="355177"/>
          </a:xfrm>
          <a:prstGeom prst="callout3">
            <a:avLst>
              <a:gd name="adj1" fmla="val 50324"/>
              <a:gd name="adj2" fmla="val 1725"/>
              <a:gd name="adj3" fmla="val 50324"/>
              <a:gd name="adj4" fmla="val -2364"/>
              <a:gd name="adj5" fmla="val 117001"/>
              <a:gd name="adj6" fmla="val -6420"/>
              <a:gd name="adj7" fmla="val 200398"/>
              <a:gd name="adj8" fmla="val 1402"/>
            </a:avLst>
          </a:prstGeom>
          <a:solidFill>
            <a:schemeClr val="lt1"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Инновационные продукты МИП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7692133">
            <a:off x="1508440" y="5438093"/>
            <a:ext cx="245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Индустриальный парк</a:t>
            </a:r>
            <a:endParaRPr lang="ru-RU" dirty="0"/>
          </a:p>
        </p:txBody>
      </p:sp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84887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Предлагаемая модель</a:t>
            </a:r>
            <a:endParaRPr lang="ru-RU" dirty="0"/>
          </a:p>
        </p:txBody>
      </p:sp>
      <p:pic>
        <p:nvPicPr>
          <p:cNvPr id="58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107504" y="98843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1382818" y="4439214"/>
            <a:ext cx="6429542" cy="831233"/>
          </a:xfrm>
          <a:prstGeom prst="roundRect">
            <a:avLst/>
          </a:prstGeom>
          <a:solidFill>
            <a:schemeClr val="lt1">
              <a:alpha val="13000"/>
            </a:schemeClr>
          </a:solidFill>
          <a:ln>
            <a:solidFill>
              <a:schemeClr val="accent2"/>
            </a:solidFill>
            <a:prstDash val="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Кластер</a:t>
            </a:r>
            <a:endParaRPr lang="ru-RU" i="1" dirty="0"/>
          </a:p>
        </p:txBody>
      </p:sp>
      <p:sp>
        <p:nvSpPr>
          <p:cNvPr id="63" name="Выноска 3 (без границы) 62"/>
          <p:cNvSpPr/>
          <p:nvPr/>
        </p:nvSpPr>
        <p:spPr>
          <a:xfrm rot="10800000" flipH="1" flipV="1">
            <a:off x="4427984" y="6435733"/>
            <a:ext cx="1635982" cy="319173"/>
          </a:xfrm>
          <a:prstGeom prst="callout3">
            <a:avLst>
              <a:gd name="adj1" fmla="val 50324"/>
              <a:gd name="adj2" fmla="val 1725"/>
              <a:gd name="adj3" fmla="val 50324"/>
              <a:gd name="adj4" fmla="val -2364"/>
              <a:gd name="adj5" fmla="val -16250"/>
              <a:gd name="adj6" fmla="val -7048"/>
              <a:gd name="adj7" fmla="val -345868"/>
              <a:gd name="adj8" fmla="val -3939"/>
            </a:avLst>
          </a:prstGeom>
          <a:solidFill>
            <a:schemeClr val="lt1"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Запросы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344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40960" cy="5400600"/>
          </a:xfrm>
        </p:spPr>
        <p:txBody>
          <a:bodyPr>
            <a:noAutofit/>
          </a:bodyPr>
          <a:lstStyle/>
          <a:p>
            <a:pPr lvl="0"/>
            <a:endParaRPr lang="ru-RU" sz="1800" dirty="0" smtClean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Необходимо:</a:t>
            </a:r>
            <a:endParaRPr lang="ru-RU" sz="1800" dirty="0">
              <a:solidFill>
                <a:schemeClr val="tx1"/>
              </a:solidFill>
            </a:endParaRPr>
          </a:p>
          <a:p>
            <a:pPr lvl="0"/>
            <a:r>
              <a:rPr lang="ru-RU" sz="1800" dirty="0" smtClean="0">
                <a:solidFill>
                  <a:schemeClr val="tx1"/>
                </a:solidFill>
              </a:rPr>
              <a:t>развитие </a:t>
            </a:r>
            <a:r>
              <a:rPr lang="ru-RU" sz="1800" dirty="0">
                <a:solidFill>
                  <a:schemeClr val="tx1"/>
                </a:solidFill>
              </a:rPr>
              <a:t>системы стратегического партнерства и расширения на его основе объемов научных исследований по заказам предприятий и организаций, входящих в состав формирующегося инновационного кластера автономного округа, </a:t>
            </a:r>
          </a:p>
          <a:p>
            <a:pPr lvl="0"/>
            <a:r>
              <a:rPr lang="ru-RU" sz="1800" dirty="0">
                <a:solidFill>
                  <a:schemeClr val="tx1"/>
                </a:solidFill>
              </a:rPr>
              <a:t>развитие межотраслевых связей территории с предприятиями в целях развития интеллектуального потенциала;</a:t>
            </a:r>
          </a:p>
          <a:p>
            <a:pPr lvl="0"/>
            <a:r>
              <a:rPr lang="ru-RU" sz="1800" dirty="0">
                <a:solidFill>
                  <a:schemeClr val="tx1"/>
                </a:solidFill>
              </a:rPr>
              <a:t>развитие устойчивых связей между наукой, образованием и промышленностью округа;</a:t>
            </a:r>
          </a:p>
          <a:p>
            <a:pPr lvl="0"/>
            <a:r>
              <a:rPr lang="ru-RU" sz="1800" dirty="0">
                <a:solidFill>
                  <a:schemeClr val="tx1"/>
                </a:solidFill>
              </a:rPr>
              <a:t>разработка технологий и методологий поиска перспективных наукоемких направлений, основанных на создании опережающих технологий;</a:t>
            </a:r>
          </a:p>
          <a:p>
            <a:pPr lvl="0"/>
            <a:r>
              <a:rPr lang="ru-RU" sz="1800" dirty="0">
                <a:solidFill>
                  <a:schemeClr val="tx1"/>
                </a:solidFill>
              </a:rPr>
              <a:t>изучение потребностей высокотехнологичных отраслей экономики и социальной сферы с целью содействия в обеспечении их конкурентоспособности;</a:t>
            </a:r>
          </a:p>
          <a:p>
            <a:pPr lvl="0"/>
            <a:r>
              <a:rPr lang="ru-RU" sz="1800" dirty="0">
                <a:solidFill>
                  <a:schemeClr val="tx1"/>
                </a:solidFill>
              </a:rPr>
              <a:t>расширение возможностей инфраструктурного сопровождения процесса создания конечного рыночно ориентированного продукта;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укрепление пояса инновационных компаний вокруг ведущих вузов региона.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107504" y="98843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9109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1" y="548680"/>
            <a:ext cx="8136903" cy="5249551"/>
          </a:xfrm>
        </p:spPr>
        <p:txBody>
          <a:bodyPr/>
          <a:lstStyle/>
          <a:p>
            <a:pPr marL="182880" indent="0">
              <a:buNone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300" dirty="0" smtClean="0">
                <a:effectLst/>
              </a:rPr>
              <a:t>Потенциальные </a:t>
            </a:r>
            <a:r>
              <a:rPr lang="ru-RU" sz="2300" dirty="0" smtClean="0">
                <a:effectLst/>
              </a:rPr>
              <a:t>возможности</a:t>
            </a:r>
            <a:r>
              <a:rPr lang="ru-RU" sz="2300" dirty="0" smtClean="0">
                <a:effectLst/>
              </a:rPr>
              <a:t/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/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/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Результаты </a:t>
            </a:r>
            <a:r>
              <a:rPr lang="ru-RU" sz="2300" dirty="0" smtClean="0">
                <a:effectLst/>
              </a:rPr>
              <a:t>работы могут быть использованы руководителями и специалистами органов управления северных регионов для обоснования ими  целевых государственных программ и приоритетных направлений инновационного развития экономики </a:t>
            </a:r>
            <a:r>
              <a:rPr lang="ru-RU" sz="2300" dirty="0" err="1" smtClean="0">
                <a:effectLst/>
              </a:rPr>
              <a:t>моноотраслевых</a:t>
            </a:r>
            <a:r>
              <a:rPr lang="ru-RU" sz="2300" dirty="0" smtClean="0">
                <a:effectLst/>
              </a:rPr>
              <a:t> северных регионов, оценки эффективности инновационного развития северных регионов, а также преподавателями при разработке учебно-методической литературы и научных разработок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611560" y="404664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ru-RU" dirty="0" smtClean="0"/>
              <a:t>Использование 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24936" cy="5249551"/>
          </a:xfrm>
        </p:spPr>
        <p:txBody>
          <a:bodyPr/>
          <a:lstStyle/>
          <a:p>
            <a:pPr marL="182880" indent="0">
              <a:buNone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200" dirty="0" smtClean="0">
                <a:effectLst/>
              </a:rPr>
              <a:t>Потенциальные </a:t>
            </a:r>
            <a:r>
              <a:rPr lang="ru-RU" sz="2200" dirty="0" smtClean="0">
                <a:effectLst/>
              </a:rPr>
              <a:t>возможности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Теоретические </a:t>
            </a:r>
            <a:r>
              <a:rPr lang="ru-RU" sz="2200" dirty="0" smtClean="0">
                <a:effectLst/>
              </a:rPr>
              <a:t>положения работы могут быть использованы в преподавании учебных курсов: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en-US" sz="2200" dirty="0" smtClean="0">
                <a:effectLst/>
              </a:rPr>
              <a:t>«</a:t>
            </a:r>
            <a:r>
              <a:rPr lang="ru-RU" sz="2200" dirty="0" smtClean="0">
                <a:effectLst/>
              </a:rPr>
              <a:t>Государственное регулирование</a:t>
            </a:r>
            <a:r>
              <a:rPr lang="en-US" sz="2200" dirty="0" smtClean="0">
                <a:effectLst/>
              </a:rPr>
              <a:t>»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en-US" sz="2200" dirty="0" smtClean="0">
                <a:effectLst/>
              </a:rPr>
              <a:t>«</a:t>
            </a:r>
            <a:r>
              <a:rPr lang="ru-RU" sz="2200" dirty="0" smtClean="0">
                <a:effectLst/>
              </a:rPr>
              <a:t>Актуальные проблемы развития региональной экономики</a:t>
            </a:r>
            <a:r>
              <a:rPr lang="en-US" sz="2200" dirty="0" smtClean="0">
                <a:effectLst/>
              </a:rPr>
              <a:t>»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en-US" sz="2200" dirty="0" smtClean="0">
                <a:effectLst/>
              </a:rPr>
              <a:t>«</a:t>
            </a:r>
            <a:r>
              <a:rPr lang="ru-RU" sz="2200" dirty="0" smtClean="0">
                <a:effectLst/>
              </a:rPr>
              <a:t>Региональная экономика</a:t>
            </a:r>
            <a:r>
              <a:rPr lang="en-US" sz="2200" dirty="0" smtClean="0">
                <a:effectLst/>
              </a:rPr>
              <a:t>»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en-US" sz="2200" dirty="0" smtClean="0">
                <a:effectLst/>
              </a:rPr>
              <a:t>«</a:t>
            </a:r>
            <a:r>
              <a:rPr lang="ru-RU" sz="2200" dirty="0" smtClean="0">
                <a:effectLst/>
              </a:rPr>
              <a:t>Микроэкономика</a:t>
            </a:r>
            <a:r>
              <a:rPr lang="en-US" sz="2200" dirty="0" smtClean="0">
                <a:effectLst/>
              </a:rPr>
              <a:t>»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«</a:t>
            </a:r>
            <a:r>
              <a:rPr lang="ru-RU" sz="2200" dirty="0" smtClean="0">
                <a:effectLst/>
              </a:rPr>
              <a:t>Экономическая оценка инвестиций</a:t>
            </a:r>
            <a:r>
              <a:rPr lang="en-US" sz="2200" dirty="0" smtClean="0">
                <a:effectLst/>
              </a:rPr>
              <a:t>»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en-US" sz="2200" dirty="0" smtClean="0">
                <a:effectLst/>
              </a:rPr>
              <a:t>«</a:t>
            </a:r>
            <a:r>
              <a:rPr lang="ru-RU" sz="2200" dirty="0" smtClean="0">
                <a:effectLst/>
              </a:rPr>
              <a:t>Государственное регулирование  малого бизнеса</a:t>
            </a:r>
            <a:r>
              <a:rPr lang="en-US" sz="2200" dirty="0" smtClean="0">
                <a:effectLst/>
              </a:rPr>
              <a:t>»</a:t>
            </a:r>
            <a:r>
              <a:rPr lang="en-US" sz="2200" dirty="0" smtClean="0">
                <a:effectLst/>
              </a:rPr>
              <a:t/>
            </a:r>
            <a:br>
              <a:rPr lang="en-US" sz="2200" dirty="0" smtClean="0">
                <a:effectLst/>
              </a:rPr>
            </a:br>
            <a:r>
              <a:rPr lang="en-US" sz="2200" dirty="0" smtClean="0">
                <a:effectLst/>
              </a:rPr>
              <a:t>«</a:t>
            </a:r>
            <a:r>
              <a:rPr lang="ru-RU" sz="2200" dirty="0" smtClean="0">
                <a:effectLst/>
              </a:rPr>
              <a:t>Актуальные проблемы развития экономики </a:t>
            </a:r>
            <a:r>
              <a:rPr lang="ru-RU" sz="2200" dirty="0" err="1" smtClean="0">
                <a:effectLst/>
              </a:rPr>
              <a:t>ХМАО-Югры</a:t>
            </a:r>
            <a:r>
              <a:rPr lang="en-US" sz="2200" dirty="0" smtClean="0">
                <a:effectLst/>
              </a:rPr>
              <a:t>»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611560" y="404664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ru-RU" dirty="0" smtClean="0"/>
              <a:t>Использование 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1203785"/>
            <a:ext cx="8136903" cy="524955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611560" y="404664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05100"/>
              </p:ext>
            </p:extLst>
          </p:nvPr>
        </p:nvGraphicFramePr>
        <p:xfrm>
          <a:off x="467544" y="2560280"/>
          <a:ext cx="828092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055"/>
                <a:gridCol w="4516865"/>
              </a:tblGrid>
              <a:tr h="226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Заявлено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Обеспечено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Не менее одной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аффилированной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 с ЮГУ опубликованной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научной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статьи в международном рецензируемом журнале, индексируемом в международных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базах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данных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copus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находящимся в рейтинге журналов не ниже 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1.Problems of Innovative Development of the Northern Territories of Russia/European Research Studies Journal Volume XXI, Issue 4, 2018, A.B.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Zelinskaya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L.L.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Bogomolova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E.I.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Kushnikov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  <a:p>
                      <a:pPr algn="just"/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Modeling the innovative development of the northern territories of Russia // 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European Research Studies Journal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Alena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Borisovna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Zelinskaya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 Irina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Veniaminovna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Takmasheva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Q1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ru-RU" dirty="0" smtClean="0"/>
              <a:t>Показатели результативности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136903" cy="524955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611560" y="404664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64288"/>
              </p:ext>
            </p:extLst>
          </p:nvPr>
        </p:nvGraphicFramePr>
        <p:xfrm>
          <a:off x="323528" y="2299672"/>
          <a:ext cx="864096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144"/>
                <a:gridCol w="4887816"/>
              </a:tblGrid>
              <a:tr h="226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Заявлено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Обеспечено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Не менее одной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аффилированной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с ЮГУ опубликованной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научной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статьи в международном рецензируемом журнале, индексируемом в международных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базах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данных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copus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Заявка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buFont typeface="Wingdings 2" pitchFamily="18" charset="2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 Конкурс проектов 2018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Innovation-Oriented Development of the Traditional Nature Use of the Northern Region on the Principles of Lean Production// Journal of Advanced Research in Dynamical and Control Systems, 06-Special Issue, 2018, A.B.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Zelinskaya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R.K.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Araslanov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  <a:p>
                      <a:pPr algn="just"/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Заявка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buFont typeface="Wingdings 2" pitchFamily="18" charset="2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 Конкурс проектов 2018 года фундаментальных научных исследований, проводимый РФФИ совместно с субъектами Российской Федерации (13.01.18 г.)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ru-RU" dirty="0" smtClean="0"/>
              <a:t>Показатели результативности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136903" cy="5249551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611560" y="404664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60350"/>
            <a:ext cx="8686800" cy="6408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136903" cy="5249551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04813"/>
            <a:ext cx="8435975" cy="6192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136903" cy="5249551"/>
          </a:xfrm>
        </p:spPr>
        <p:txBody>
          <a:bodyPr/>
          <a:lstStyle/>
          <a:p>
            <a:pPr marL="182880" indent="0">
              <a:buNone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Объектом исследования является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инновационная система северного региона (Ханты-Мансийского автономного округа – 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Югры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)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Цель научного исследования заключается в необходимости научного обоснования теории и практики инновационного развития  северного региона.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611560" y="404664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136903" cy="5249551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388" y="0"/>
            <a:ext cx="8964612" cy="666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136903" cy="5249551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8913"/>
            <a:ext cx="8686800" cy="6669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136903" cy="5249551"/>
          </a:xfrm>
        </p:spPr>
        <p:txBody>
          <a:bodyPr/>
          <a:lstStyle/>
          <a:p>
            <a:pPr marL="182880" indent="0">
              <a:buNone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894069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" y="5733256"/>
            <a:ext cx="9143999" cy="882119"/>
          </a:xfrm>
        </p:spPr>
        <p:txBody>
          <a:bodyPr/>
          <a:lstStyle/>
          <a:p>
            <a:pPr algn="ctr"/>
            <a:r>
              <a:rPr lang="ru-RU" dirty="0" smtClean="0"/>
              <a:t>Зелинская А.Б., </a:t>
            </a:r>
            <a:r>
              <a:rPr lang="ru-RU" dirty="0" err="1" smtClean="0"/>
              <a:t>Кушников</a:t>
            </a:r>
            <a:r>
              <a:rPr lang="ru-RU" dirty="0" smtClean="0"/>
              <a:t> Е.И.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653136"/>
            <a:ext cx="914400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effectLst/>
              </a:rPr>
              <a:t>Модель инновационного развития северного </a:t>
            </a:r>
            <a:r>
              <a:rPr lang="ru-RU" sz="2800" dirty="0" err="1">
                <a:effectLst/>
              </a:rPr>
              <a:t>моноотраслевого</a:t>
            </a:r>
            <a:r>
              <a:rPr lang="ru-RU" sz="2800" dirty="0">
                <a:effectLst/>
              </a:rPr>
              <a:t> региона </a:t>
            </a:r>
            <a:endParaRPr lang="ru-RU" sz="28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-2459" y="2708920"/>
            <a:ext cx="914400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effectLst/>
              </a:rPr>
              <a:t>СПАСИБО ЗА ВНИМАНИЕ!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9341" y="188639"/>
            <a:ext cx="36004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/>
              <a:t>4-8.02.2018 -</a:t>
            </a:r>
            <a:r>
              <a:rPr lang="en-US" i="1" dirty="0" smtClean="0"/>
              <a:t>&gt; </a:t>
            </a:r>
            <a:r>
              <a:rPr lang="ru-RU" i="1" dirty="0" smtClean="0"/>
              <a:t>Дни науки в ЮГУ</a:t>
            </a:r>
          </a:p>
          <a:p>
            <a:pPr algn="ctr"/>
            <a:r>
              <a:rPr lang="ru-RU" i="1" dirty="0" smtClean="0"/>
              <a:t>Подробнее на </a:t>
            </a:r>
            <a:r>
              <a:rPr lang="en-US" i="1" dirty="0" smtClean="0"/>
              <a:t>ugrasu.ru</a:t>
            </a:r>
            <a:endParaRPr lang="ru-RU" i="1" dirty="0"/>
          </a:p>
        </p:txBody>
      </p:sp>
      <p:pic>
        <p:nvPicPr>
          <p:cNvPr id="1026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107504" y="98843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467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136903" cy="5249551"/>
          </a:xfrm>
        </p:spPr>
        <p:txBody>
          <a:bodyPr/>
          <a:lstStyle/>
          <a:p>
            <a:pPr marL="182880" indent="0" algn="just">
              <a:buNone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Методологической базой исследования являются труды зарубежных и отечественных экономистов по инновационному развитию северных территорий, а также законодательные и нормативные акты по вопросам регулирования экономики северных  нефтегазодобывающих регионов, постановления и распоряжения Правительства Ханты-Мансийского автономного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округа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Югры о создании условий для экономического роста, сохранения  социальной  стабильности, инновационного развития региона.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611560" y="404664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136903" cy="5249551"/>
          </a:xfrm>
        </p:spPr>
        <p:txBody>
          <a:bodyPr/>
          <a:lstStyle/>
          <a:p>
            <a:pPr marL="18288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300" dirty="0" smtClean="0">
                <a:solidFill>
                  <a:schemeClr val="tx1"/>
                </a:solidFill>
                <a:effectLst/>
              </a:rPr>
            </a:br>
            <a:r>
              <a:rPr lang="ru-RU" sz="23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300" dirty="0" smtClean="0">
                <a:solidFill>
                  <a:schemeClr val="tx1"/>
                </a:solidFill>
                <a:effectLst/>
              </a:rPr>
            </a:br>
            <a:r>
              <a:rPr lang="ru-RU" sz="2300" dirty="0" smtClean="0">
                <a:solidFill>
                  <a:schemeClr val="tx1"/>
                </a:solidFill>
                <a:effectLst/>
              </a:rPr>
              <a:t>Научные  исследования  проводились при  помощи экономических методов системного и сравнительного анализа, статистики, с применением общеэкономических методов прогнозирования экономических процессов и моделирования экономических </a:t>
            </a:r>
            <a:r>
              <a:rPr lang="ru-RU" sz="2300" dirty="0" smtClean="0">
                <a:solidFill>
                  <a:schemeClr val="tx1"/>
                </a:solidFill>
                <a:effectLst/>
              </a:rPr>
              <a:t>ситуаций.</a:t>
            </a:r>
            <a:r>
              <a:rPr lang="en-US" sz="23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300" dirty="0" smtClean="0">
                <a:solidFill>
                  <a:schemeClr val="tx1"/>
                </a:solidFill>
                <a:effectLst/>
              </a:rPr>
            </a:br>
            <a:r>
              <a:rPr lang="en-US" sz="2300" dirty="0">
                <a:solidFill>
                  <a:schemeClr val="tx1"/>
                </a:solidFill>
                <a:effectLst/>
              </a:rPr>
              <a:t/>
            </a:r>
            <a:br>
              <a:rPr lang="en-US" sz="2300" dirty="0">
                <a:solidFill>
                  <a:schemeClr val="tx1"/>
                </a:solidFill>
                <a:effectLst/>
              </a:rPr>
            </a:br>
            <a:r>
              <a:rPr lang="ru-RU" sz="2300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2300" dirty="0" smtClean="0">
                <a:solidFill>
                  <a:schemeClr val="tx1"/>
                </a:solidFill>
                <a:effectLst/>
              </a:rPr>
              <a:t>качестве основного метода исследования  был использован метод  анализа, диагностики и прогнозирования инновационного развития  региона на основе программно-целевого метода государственного регулирования,  приоритетов развития </a:t>
            </a:r>
            <a:r>
              <a:rPr lang="ru-RU" sz="2300" dirty="0" smtClean="0">
                <a:solidFill>
                  <a:schemeClr val="tx1"/>
                </a:solidFill>
                <a:effectLst/>
              </a:rPr>
              <a:t>экономики</a:t>
            </a:r>
            <a:r>
              <a:rPr lang="en-US" sz="2300" dirty="0">
                <a:solidFill>
                  <a:schemeClr val="tx1"/>
                </a:solidFill>
                <a:effectLst/>
              </a:rPr>
              <a:t>.</a:t>
            </a:r>
            <a:endParaRPr lang="ru-RU" sz="23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611560" y="404664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555713"/>
            <a:ext cx="8136903" cy="5249551"/>
          </a:xfrm>
        </p:spPr>
        <p:txBody>
          <a:bodyPr/>
          <a:lstStyle/>
          <a:p>
            <a:pPr marL="18288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300" dirty="0" smtClean="0">
                <a:solidFill>
                  <a:schemeClr val="tx1"/>
                </a:solidFill>
                <a:effectLst/>
              </a:rPr>
            </a:br>
            <a:r>
              <a:rPr lang="ru-RU" sz="23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300" dirty="0" smtClean="0">
                <a:solidFill>
                  <a:schemeClr val="tx1"/>
                </a:solidFill>
                <a:effectLst/>
              </a:rPr>
            </a:br>
            <a:r>
              <a:rPr lang="ru-RU" sz="23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3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Основной задачей исследования является определение проблемных зон в реализации инновационной политики северного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моноотраслевого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региона и разработка модели инновационного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развития</a:t>
            </a:r>
            <a:r>
              <a:rPr lang="en-US" sz="2400" dirty="0">
                <a:solidFill>
                  <a:schemeClr val="tx1"/>
                </a:solidFill>
                <a:effectLst/>
              </a:rPr>
              <a:t>.</a:t>
            </a:r>
            <a:endParaRPr lang="ru-RU" sz="23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611560" y="404664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70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686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Проблематика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3018196"/>
              </p:ext>
            </p:extLst>
          </p:nvPr>
        </p:nvGraphicFramePr>
        <p:xfrm>
          <a:off x="395536" y="1124744"/>
          <a:ext cx="8496944" cy="505968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48028"/>
                <a:gridCol w="4248916"/>
              </a:tblGrid>
              <a:tr h="496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СИР2020</a:t>
                      </a:r>
                      <a:r>
                        <a:rPr lang="ru-RU" sz="1800" baseline="30000" dirty="0" smtClean="0">
                          <a:effectLst/>
                        </a:rPr>
                        <a:t>*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(Распоряжение Правительства РФ от 8 декабря 2011 г. № 2227-р)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СНТР**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(Указ Президента </a:t>
                      </a:r>
                      <a:r>
                        <a:rPr lang="ru-RU" sz="1200" dirty="0" smtClean="0">
                          <a:effectLst/>
                        </a:rPr>
                        <a:t>РФ от </a:t>
                      </a:r>
                      <a:r>
                        <a:rPr lang="ru-RU" sz="1200" dirty="0">
                          <a:effectLst/>
                        </a:rPr>
                        <a:t>1 декабря 2016 года N 642)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</a:tr>
              <a:tr h="372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избыточный перекос в сторону закупки готового оборудования за рубежом в ущерб внедрению собственных новых разработок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значительная дифференциация научных и образовательных организаций по результативности и эффективности работы, географического расположения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</a:tr>
              <a:tr h="372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низкий спрос на инновации в российской экономике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«донорство» человеческого капитала для мировой науки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</a:tr>
              <a:tr h="372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низкая инновационная </a:t>
                      </a:r>
                      <a:r>
                        <a:rPr lang="ru-RU" sz="1300" dirty="0" smtClean="0">
                          <a:effectLst/>
                        </a:rPr>
                        <a:t>активность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направления исследований и разработок в значительной степени соответствуют направлениям, актуальным для последних десятилетий прошлого века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</a:tr>
              <a:tr h="372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низкая отдача от реализации технологических инноваций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невосприимчивость экономики и общества к инновациям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</a:tr>
              <a:tr h="558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недостаточно развита система государственно-частного партнерства в реализации инновационных проектов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низкая эффективность российских исследовательских организаций (в сравнении со странами-лидерами)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</a:tr>
              <a:tr h="558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неприспособленность системы государственной статистики к целям управления инновационным развитием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слабое взаимодействие сектора исследований и разработок с реальным сектором экономики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</a:tr>
              <a:tr h="5589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государственное регулирование предпринимательской деятельности недостаточно конкурентоспособно</a:t>
                      </a:r>
                      <a:endParaRPr lang="ru-RU" sz="13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несогласованность приоритетов и инструментов поддержки научно-технологического развития Российской Федерации на национальном, региональном, отраслевом и корпоративном уровнях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868" marR="48868" marT="0" marB="0"/>
                </a:tc>
              </a:tr>
            </a:tbl>
          </a:graphicData>
        </a:graphic>
      </p:graphicFrame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107504" y="98843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6309320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638306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– Стратегия инновационного развития России до 2020 года</a:t>
            </a:r>
          </a:p>
          <a:p>
            <a:r>
              <a:rPr lang="ru-RU" sz="1200" dirty="0" smtClean="0"/>
              <a:t>** - Стратегия научно-технологического развития России до 2035 года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83769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Системные парадоксы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12968" cy="5256584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ключевые </a:t>
            </a:r>
            <a:r>
              <a:rPr lang="ru-RU" sz="1600" dirty="0">
                <a:solidFill>
                  <a:schemeClr val="tx1"/>
                </a:solidFill>
              </a:rPr>
              <a:t>субъекты формирующихся региональных инновационных систем </a:t>
            </a:r>
            <a:r>
              <a:rPr lang="ru-RU" sz="1600" dirty="0" smtClean="0">
                <a:solidFill>
                  <a:schemeClr val="tx1"/>
                </a:solidFill>
              </a:rPr>
              <a:t>не </a:t>
            </a:r>
            <a:r>
              <a:rPr lang="ru-RU" sz="1600" dirty="0">
                <a:solidFill>
                  <a:schemeClr val="tx1"/>
                </a:solidFill>
              </a:rPr>
              <a:t>могут </a:t>
            </a:r>
            <a:r>
              <a:rPr lang="ru-RU" sz="1600" dirty="0" err="1">
                <a:solidFill>
                  <a:schemeClr val="tx1"/>
                </a:solidFill>
              </a:rPr>
              <a:t>самоорганизоваться</a:t>
            </a:r>
            <a:r>
              <a:rPr lang="ru-RU" sz="1600" dirty="0">
                <a:solidFill>
                  <a:schemeClr val="tx1"/>
                </a:solidFill>
              </a:rPr>
              <a:t> для эффективного взаимодействия;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</a:rPr>
              <a:t>органы власти субъектов Федерации игнорируют реальные потребности среды управления, либо навязывают невостребованные технологии регулирования и формы управления ими;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</a:rPr>
              <a:t>целевые установки большей части субъектов Федерации не содержат в своей структуре характеристик, отражающих развитие их бюджетов на основе инновационных процессов;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</a:rPr>
              <a:t>до сих пор инновационное законодательство в России отсутствует (в части терминологии вопрос решается через ФЗ №127 «О науке …», в части перспектив – через Стратегию инновационного развития);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</a:rPr>
              <a:t>инновационная инфраструктура создаётся без анализа потребностей субъектов малого и среднего инновационного предпринимательства, а в результате инициатив вышестоящих органов </a:t>
            </a:r>
            <a:r>
              <a:rPr lang="ru-RU" sz="1600" dirty="0" smtClean="0">
                <a:solidFill>
                  <a:schemeClr val="tx1"/>
                </a:solidFill>
              </a:rPr>
              <a:t>власти;</a:t>
            </a:r>
            <a:endParaRPr lang="ru-RU" sz="1600" dirty="0">
              <a:solidFill>
                <a:schemeClr val="tx1"/>
              </a:solidFill>
            </a:endParaRPr>
          </a:p>
          <a:p>
            <a:pPr lvl="0" algn="just"/>
            <a:r>
              <a:rPr lang="ru-RU" sz="1600" dirty="0">
                <a:solidFill>
                  <a:schemeClr val="tx1"/>
                </a:solidFill>
              </a:rPr>
              <a:t>принимаемые решения и формируемые связи носят кратковременный характер и не могут повлиять на решение стратегических задач;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субъекты инновационной инфраструктуры либо направляются на решение </a:t>
            </a:r>
            <a:r>
              <a:rPr lang="ru-RU" sz="1600" dirty="0" smtClean="0">
                <a:solidFill>
                  <a:schemeClr val="tx1"/>
                </a:solidFill>
              </a:rPr>
              <a:t>всех задач, </a:t>
            </a:r>
            <a:r>
              <a:rPr lang="ru-RU" sz="1600" dirty="0">
                <a:solidFill>
                  <a:schemeClr val="tx1"/>
                </a:solidFill>
              </a:rPr>
              <a:t>либо самостоятельно пытаются занять пустующую нишу для повышения эффективности работы системы в целом;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u-RU" sz="1600" dirty="0">
                <a:solidFill>
                  <a:schemeClr val="tx1"/>
                </a:solidFill>
              </a:rPr>
              <a:t>т.д.</a:t>
            </a:r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107504" y="98843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06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Предпосылки</a:t>
            </a:r>
            <a:endParaRPr lang="ru-RU" dirty="0"/>
          </a:p>
        </p:txBody>
      </p:sp>
      <p:pic>
        <p:nvPicPr>
          <p:cNvPr id="6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107504" y="98843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56842"/>
              </p:ext>
            </p:extLst>
          </p:nvPr>
        </p:nvGraphicFramePr>
        <p:xfrm>
          <a:off x="179512" y="1700808"/>
          <a:ext cx="8784976" cy="469392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904656"/>
                <a:gridCol w="742297"/>
                <a:gridCol w="742297"/>
                <a:gridCol w="742297"/>
                <a:gridCol w="653429"/>
              </a:tblGrid>
              <a:tr h="417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2015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2016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+mn-lt"/>
                        </a:rPr>
                        <a:t>2017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Темп роста, %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  <a:tr h="159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Внутренние затраты на научные исследования и разработки, млн. </a:t>
                      </a:r>
                      <a:r>
                        <a:rPr lang="ru-RU" sz="1400" dirty="0" smtClean="0">
                          <a:effectLst/>
                        </a:rPr>
                        <a:t>руб.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2805,9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2800,4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3045,1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108,7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инновационных товаров, работ, услуг, млн. </a:t>
                      </a:r>
                      <a:r>
                        <a:rPr lang="ru-RU" sz="1400" dirty="0" smtClean="0">
                          <a:effectLst/>
                        </a:rPr>
                        <a:t>руб.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10274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12815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18931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147,7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Инновационная активность организаций (удельный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организаций), 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5,0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6,3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5,4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85,7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  <a:tr h="85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Удельный вес инновационных товаров, работ, услуг в общем объеме отгруженных товаров, выполненных работ, услуг, 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0,3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0,4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125,0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  <a:tr h="99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Затраты на технологические инновации организаций, по субъектам Российской Федерации, млн. руб.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57167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61875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105575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170,6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  <a:tr h="178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Удельный вес затрат на технологические инновации в общем объеме отгруженных товаров, выполненных работ, услуг, 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1,9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2,1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2,9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138,1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  <a:tr h="47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Подано патентных заявок (патенты на изобретения, полезные модели, промышленные образцы), ед.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81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70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85,7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  <a:tr h="5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Выдано охранных документов (патенты на изобретения, полезные модели, промышленные образцы), ед.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55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51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54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105,9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  <a:tr h="53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Разработанные передовые производственные технологии, ед.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200,0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  <a:tr h="139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Используемые передовые производственные технологии, ед.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1309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1969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2309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117,3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126" marR="5212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947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5379506" y="3148777"/>
            <a:ext cx="576064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79912" y="2095051"/>
            <a:ext cx="576064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353828" y="3439316"/>
            <a:ext cx="576064" cy="5760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Положение на сегодня</a:t>
            </a:r>
            <a:endParaRPr lang="ru-RU" dirty="0"/>
          </a:p>
        </p:txBody>
      </p:sp>
      <p:pic>
        <p:nvPicPr>
          <p:cNvPr id="4" name="Picture 2" descr="https://www.ugrasu.ru/news/docs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004" r="26472" b="14761"/>
          <a:stretch/>
        </p:blipFill>
        <p:spPr bwMode="auto">
          <a:xfrm>
            <a:off x="107504" y="98843"/>
            <a:ext cx="1298952" cy="8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340768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sz="1000" b="1" dirty="0" smtClean="0">
              <a:solidFill>
                <a:schemeClr val="bg1"/>
              </a:solidFill>
              <a:latin typeface="Book Antiqua" pitchFamily="18" charset="0"/>
              <a:ea typeface="Microsoft Yi Baiti" pitchFamily="66" charset="0"/>
              <a:cs typeface="Narkisim" pitchFamily="34" charset="-79"/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  <a:latin typeface="Book Antiqua" pitchFamily="18" charset="0"/>
              <a:ea typeface="Microsoft Yi Baiti" pitchFamily="66" charset="0"/>
              <a:cs typeface="Narkisim" pitchFamily="34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7764" y="1961661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ЮГУ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487001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ХМГМА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67376" y="4770163"/>
            <a:ext cx="124351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ЮНИИИТ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4964664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НАЦ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4587" y="5989767"/>
            <a:ext cx="1459540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Иные участники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4360663" y="2168729"/>
            <a:ext cx="1083254" cy="1668693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4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Технопарк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80312" y="1695946"/>
            <a:ext cx="1656184" cy="48014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85317" y="1695945"/>
            <a:ext cx="2527043" cy="831233"/>
          </a:xfrm>
          <a:prstGeom prst="roundRect">
            <a:avLst/>
          </a:prstGeom>
          <a:solidFill>
            <a:schemeClr val="lt1">
              <a:alpha val="13000"/>
            </a:schemeClr>
          </a:solidFill>
          <a:ln>
            <a:prstDash val="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Кластер</a:t>
            </a:r>
            <a:endParaRPr lang="ru-RU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79912" y="3509381"/>
            <a:ext cx="2952328" cy="831233"/>
          </a:xfrm>
          <a:prstGeom prst="roundRect">
            <a:avLst/>
          </a:prstGeom>
          <a:solidFill>
            <a:schemeClr val="lt1">
              <a:alpha val="13000"/>
            </a:schemeClr>
          </a:solidFill>
          <a:ln>
            <a:solidFill>
              <a:schemeClr val="accent6"/>
            </a:solidFill>
            <a:prstDash val="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Кластер</a:t>
            </a:r>
            <a:endParaRPr lang="ru-RU" i="1" dirty="0"/>
          </a:p>
        </p:txBody>
      </p:sp>
      <p:sp>
        <p:nvSpPr>
          <p:cNvPr id="24" name="Овал 23"/>
          <p:cNvSpPr/>
          <p:nvPr/>
        </p:nvSpPr>
        <p:spPr>
          <a:xfrm>
            <a:off x="6351998" y="2833877"/>
            <a:ext cx="57606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86265" y="3002216"/>
            <a:ext cx="576064" cy="5760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92280" y="4712636"/>
            <a:ext cx="57606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18788" y="3646785"/>
            <a:ext cx="576064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422895" y="1809220"/>
            <a:ext cx="576064" cy="5760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969995" y="2615440"/>
            <a:ext cx="576064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255872" y="4263629"/>
            <a:ext cx="57606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147258" y="5824136"/>
            <a:ext cx="576064" cy="5760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572770" y="5413703"/>
            <a:ext cx="576064" cy="576064"/>
          </a:xfrm>
          <a:prstGeom prst="ellipse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608004" y="3636965"/>
            <a:ext cx="576064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199870" y="4676632"/>
            <a:ext cx="576064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Выноска 3 (без границы) 38"/>
          <p:cNvSpPr/>
          <p:nvPr/>
        </p:nvSpPr>
        <p:spPr>
          <a:xfrm flipH="1">
            <a:off x="5072447" y="1220960"/>
            <a:ext cx="703487" cy="355177"/>
          </a:xfrm>
          <a:prstGeom prst="callout3">
            <a:avLst>
              <a:gd name="adj1" fmla="val 50324"/>
              <a:gd name="adj2" fmla="val 1725"/>
              <a:gd name="adj3" fmla="val 50324"/>
              <a:gd name="adj4" fmla="val -2364"/>
              <a:gd name="adj5" fmla="val 117001"/>
              <a:gd name="adj6" fmla="val -6420"/>
              <a:gd name="adj7" fmla="val 200398"/>
              <a:gd name="adj8" fmla="val 1402"/>
            </a:avLst>
          </a:prstGeom>
          <a:solidFill>
            <a:schemeClr val="lt1"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МИП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173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1003</TotalTime>
  <Words>1073</Words>
  <Application>Microsoft Office PowerPoint</Application>
  <PresentationFormat>Экран (4:3)</PresentationFormat>
  <Paragraphs>197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Georgia</vt:lpstr>
      <vt:lpstr>Microsoft Yi Baiti</vt:lpstr>
      <vt:lpstr>Book Antiqua</vt:lpstr>
      <vt:lpstr>Wingdings 2</vt:lpstr>
      <vt:lpstr>Narkisim</vt:lpstr>
      <vt:lpstr>Воздушный поток</vt:lpstr>
      <vt:lpstr>Модель инновационного развития северного моноотраслевого региона </vt:lpstr>
      <vt:lpstr>  Объектом исследования является инновационная система северного региона (Ханты-Мансийского автономного округа – Югры)  Цель научного исследования заключается в необходимости научного обоснования теории и практики инновационного развития  северного региона.</vt:lpstr>
      <vt:lpstr>  Методологической базой исследования являются труды зарубежных и отечественных экономистов по инновационному развитию северных территорий, а также законодательные и нормативные акты по вопросам регулирования экономики северных  нефтегазодобывающих регионов, постановления и распоряжения Правительства Ханты-Мансийского автономного округа - Югры о создании условий для экономического роста, сохранения  социальной  стабильности, инновационного развития региона.</vt:lpstr>
      <vt:lpstr>  Научные  исследования  проводились при  помощи экономических методов системного и сравнительного анализа, статистики, с применением общеэкономических методов прогнозирования экономических процессов и моделирования экономических ситуаций.  В качестве основного метода исследования  был использован метод  анализа, диагностики и прогнозирования инновационного развития  региона на основе программно-целевого метода государственного регулирования,  приоритетов развития экономики.</vt:lpstr>
      <vt:lpstr>   Основной задачей исследования является определение проблемных зон в реализации инновационной политики северного моноотраслевого региона и разработка модели инновационного развития.</vt:lpstr>
      <vt:lpstr>Проблематика</vt:lpstr>
      <vt:lpstr>Системные парадоксы</vt:lpstr>
      <vt:lpstr>Предпосылки</vt:lpstr>
      <vt:lpstr>Положение на сегодня</vt:lpstr>
      <vt:lpstr>Характеристика  «системы»</vt:lpstr>
      <vt:lpstr>Презентация PowerPoint</vt:lpstr>
      <vt:lpstr>Предлагаемая модель</vt:lpstr>
      <vt:lpstr>Рекомендации</vt:lpstr>
      <vt:lpstr>  Потенциальные возможности   Результаты работы могут быть использованы руководителями и специалистами органов управления северных регионов для обоснования ими  целевых государственных программ и приоритетных направлений инновационного развития экономики моноотраслевых северных регионов, оценки эффективности инновационного развития северных регионов, а также преподавателями при разработке учебно-методической литературы и научных разработок</vt:lpstr>
      <vt:lpstr>  Потенциальные возможности   Теоретические положения работы могут быть использованы в преподавании учебных курсов:  «Государственное регулирование» «Актуальные проблемы развития региональной экономики» «Региональная экономика» «Микроэкономика» «Экономическая оценка инвестиций» «Государственное регулирование  малого бизнеса» «Актуальные проблемы развития экономики ХМАО-Югры»</vt:lpstr>
      <vt:lpstr> </vt:lpstr>
      <vt:lpstr> </vt:lpstr>
      <vt:lpstr>  </vt:lpstr>
      <vt:lpstr>  </vt:lpstr>
      <vt:lpstr>  </vt:lpstr>
      <vt:lpstr>  </vt:lpstr>
      <vt:lpstr>  </vt:lpstr>
      <vt:lpstr>Модель инновационного развития северного моноотраслевого региона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Куш</dc:creator>
  <cp:lastModifiedBy>Кушников Евгений Игоревич</cp:lastModifiedBy>
  <cp:revision>114</cp:revision>
  <dcterms:created xsi:type="dcterms:W3CDTF">2016-11-24T21:03:24Z</dcterms:created>
  <dcterms:modified xsi:type="dcterms:W3CDTF">2019-01-28T06:56:23Z</dcterms:modified>
</cp:coreProperties>
</file>