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omments/comment1.xml" ContentType="application/vnd.openxmlformats-officedocument.presentationml.comment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  <p:sldId id="259" r:id="rId7"/>
    <p:sldId id="262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ntagramma@mail.ru" initials="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10"/>
    <p:restoredTop sz="95840"/>
  </p:normalViewPr>
  <p:slideViewPr>
    <p:cSldViewPr snapToGrid="0" snapToObjects="1">
      <p:cViewPr varScale="1">
        <p:scale>
          <a:sx n="74" d="100"/>
          <a:sy n="74" d="100"/>
        </p:scale>
        <p:origin x="-39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https://d.docs.live.net/bd60f53beea4d2e8/Documents/&#1084;&#1072;&#1089;&#1089;&#1080;&#1074;%20&#1076;&#1072;&#1085;&#1085;&#1099;&#1093;%20&#1101;&#1082;&#1089;&#1087;&#1077;&#1088;&#1080;&#1084;&#1077;&#1085;&#1090;&#1072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https://d.docs.live.net/bd60f53beea4d2e8/Documents/&#1084;&#1072;&#1089;&#1089;&#1080;&#1074;%20&#1076;&#1072;&#1085;&#1085;&#1099;&#1093;%20&#1101;&#1082;&#1089;&#1087;&#1077;&#1088;&#1080;&#1084;&#1077;&#1085;&#1090;&#1072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\\Users\susannazybina\Documents\&#1076;&#1080;&#1072;&#1075;&#1088;&#1072;&#1084;&#1084;&#1072;%20&#1082;%20&#1089;&#1090;&#1072;&#1090;&#1100;&#107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&#1050;&#1085;&#1080;&#1075;&#1072;1" TargetMode="Externa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https://d.docs.live.net/bd60f53beea4d2e8/Documents/&#1084;&#1072;&#1089;&#1089;&#1080;&#1074;%20&#1076;&#1072;&#1085;&#1085;&#1099;&#1093;%20&#1101;&#1082;&#1089;&#1087;&#1077;&#1088;&#1080;&#1084;&#1077;&#1085;&#1090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Возраст:</a:t>
            </a:r>
          </a:p>
        </c:rich>
      </c:tx>
      <c:layout>
        <c:manualLayout>
          <c:xMode val="edge"/>
          <c:yMode val="edge"/>
          <c:x val="7.0270666099279094E-2"/>
          <c:y val="4.7121895231907338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27E-3443-8B71-5829007A4BA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27E-3443-8B71-5829007A4BA7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27E-3443-8B71-5829007A4BA7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27E-3443-8B71-5829007A4BA7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27E-3443-8B71-5829007A4BA7}"/>
              </c:ext>
            </c:extLst>
          </c:dPt>
          <c:dLbls>
            <c:dLbl>
              <c:idx val="0"/>
              <c:layout>
                <c:manualLayout>
                  <c:x val="-0.16214104597456871"/>
                  <c:y val="0.1613182623620098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27E-3443-8B71-5829007A4BA7}"/>
                </c:ext>
              </c:extLst>
            </c:dLbl>
            <c:dLbl>
              <c:idx val="1"/>
              <c:layout>
                <c:manualLayout>
                  <c:x val="0.18643208661417326"/>
                  <c:y val="-0.217293271554052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7E-3443-8B71-5829007A4BA7}"/>
                </c:ext>
              </c:extLst>
            </c:dLbl>
            <c:dLbl>
              <c:idx val="4"/>
              <c:layout>
                <c:manualLayout>
                  <c:x val="0.17041742849899849"/>
                  <c:y val="0.1716624762406931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7E-3443-8B71-5829007A4B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'[массив данных эксперимента.xlsx]Лист1'!$B$3:$B$7</c:f>
              <c:strCache>
                <c:ptCount val="5"/>
                <c:pt idx="0">
                  <c:v>20-30 лет</c:v>
                </c:pt>
                <c:pt idx="1">
                  <c:v>31-40 лет</c:v>
                </c:pt>
                <c:pt idx="2">
                  <c:v>41-50 лет</c:v>
                </c:pt>
                <c:pt idx="3">
                  <c:v>51-60 лет</c:v>
                </c:pt>
                <c:pt idx="4">
                  <c:v>более 71 лет</c:v>
                </c:pt>
              </c:strCache>
            </c:strRef>
          </c:cat>
          <c:val>
            <c:numRef>
              <c:f>'[массив данных эксперимента.xlsx]Лист1'!$C$3:$C$7</c:f>
              <c:numCache>
                <c:formatCode>General</c:formatCode>
                <c:ptCount val="5"/>
                <c:pt idx="0">
                  <c:v>96</c:v>
                </c:pt>
                <c:pt idx="1">
                  <c:v>88</c:v>
                </c:pt>
                <c:pt idx="2">
                  <c:v>25</c:v>
                </c:pt>
                <c:pt idx="3">
                  <c:v>14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027E-3443-8B71-5829007A4BA7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</a:t>
            </a:r>
          </a:p>
        </c:rich>
      </c:tx>
      <c:layout>
        <c:manualLayout>
          <c:xMode val="edge"/>
          <c:yMode val="edge"/>
          <c:x val="6.6876440063312712E-2"/>
          <c:y val="6.2829193642543121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8F7-0E44-A056-984C748F1B8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8F7-0E44-A056-984C748F1B8B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8F7-0E44-A056-984C748F1B8B}"/>
              </c:ext>
            </c:extLst>
          </c:dPt>
          <c:dLbls>
            <c:dLbl>
              <c:idx val="1"/>
              <c:layout>
                <c:manualLayout>
                  <c:x val="0.10553333997807236"/>
                  <c:y val="0.1210408181735903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F7-0E44-A056-984C748F1B8B}"/>
                </c:ext>
              </c:extLst>
            </c:dLbl>
            <c:dLbl>
              <c:idx val="2"/>
              <c:layout>
                <c:manualLayout>
                  <c:x val="8.076886275291538E-2"/>
                  <c:y val="0.1007098681630313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719112927339779"/>
                      <c:h val="0.156858237547892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8F7-0E44-A056-984C748F1B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'[массив данных эксперимента.xlsx]Лист1'!$B$22:$B$24</c:f>
              <c:strCache>
                <c:ptCount val="3"/>
                <c:pt idx="0">
                  <c:v>Высшее образование</c:v>
                </c:pt>
                <c:pt idx="1">
                  <c:v>Среднее образование</c:v>
                </c:pt>
                <c:pt idx="2">
                  <c:v>Начальное образование</c:v>
                </c:pt>
              </c:strCache>
            </c:strRef>
          </c:cat>
          <c:val>
            <c:numRef>
              <c:f>'[массив данных эксперимента.xlsx]Лист1'!$C$22:$C$24</c:f>
              <c:numCache>
                <c:formatCode>General</c:formatCode>
                <c:ptCount val="3"/>
                <c:pt idx="0">
                  <c:v>194</c:v>
                </c:pt>
                <c:pt idx="1">
                  <c:v>26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8F7-0E44-A056-984C748F1B8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концепта "Югра"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EE3-9445-A561-B66579A55AD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EE3-9445-A561-B66579A55AD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EE3-9445-A561-B66579A55AD1}"/>
              </c:ext>
            </c:extLst>
          </c:dPt>
          <c:dLbls>
            <c:dLbl>
              <c:idx val="0"/>
              <c:layout>
                <c:manualLayout>
                  <c:x val="-2.0754639421051227E-2"/>
                  <c:y val="-0.2451925464467607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E3-9445-A561-B66579A55AD1}"/>
                </c:ext>
              </c:extLst>
            </c:dLbl>
            <c:dLbl>
              <c:idx val="1"/>
              <c:layout>
                <c:manualLayout>
                  <c:x val="-8.5005456933388415E-2"/>
                  <c:y val="-0.1134472469480136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3288958496476117"/>
                      <c:h val="0.203815567830140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EE3-9445-A561-B66579A55AD1}"/>
                </c:ext>
              </c:extLst>
            </c:dLbl>
            <c:dLbl>
              <c:idx val="2"/>
              <c:layout>
                <c:manualLayout>
                  <c:x val="-4.6042747005880375E-3"/>
                  <c:y val="-2.25844097798917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529246491017127"/>
                      <c:h val="0.17763685723587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EE3-9445-A561-B66579A55A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Лист2!$B$3:$B$5</c:f>
              <c:strCache>
                <c:ptCount val="3"/>
                <c:pt idx="0">
                  <c:v>Чувственный образ</c:v>
                </c:pt>
                <c:pt idx="1">
                  <c:v>Информационное содержание</c:v>
                </c:pt>
                <c:pt idx="2">
                  <c:v>Интерпретационное поле</c:v>
                </c:pt>
              </c:strCache>
            </c:strRef>
          </c:cat>
          <c:val>
            <c:numRef>
              <c:f>Лист2!$C$3:$C$5</c:f>
              <c:numCache>
                <c:formatCode>0.00%</c:formatCode>
                <c:ptCount val="3"/>
                <c:pt idx="0">
                  <c:v>0.4672</c:v>
                </c:pt>
                <c:pt idx="1">
                  <c:v>0.25230000000000002</c:v>
                </c:pt>
                <c:pt idx="2">
                  <c:v>0.28050000000000003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EE3-9445-A561-B66579A55AD1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составляющих </a:t>
            </a:r>
          </a:p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концепта "Югра"</a:t>
            </a:r>
          </a:p>
        </c:rich>
      </c:tx>
      <c:layout>
        <c:manualLayout>
          <c:xMode val="edge"/>
          <c:yMode val="edge"/>
          <c:x val="0.36254485083685173"/>
          <c:y val="2.326803953516749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3822318101588547"/>
          <c:y val="0.19889834752128191"/>
          <c:w val="0.60592272994704832"/>
          <c:h val="0.7735603405107660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CE1-4143-9AF8-6D0B6DD37EB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CE1-4143-9AF8-6D0B6DD37EB6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CE1-4143-9AF8-6D0B6DD37EB6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CE1-4143-9AF8-6D0B6DD37EB6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CE1-4143-9AF8-6D0B6DD37EB6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CE1-4143-9AF8-6D0B6DD37EB6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CE1-4143-9AF8-6D0B6DD37EB6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CE1-4143-9AF8-6D0B6DD37EB6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5CE1-4143-9AF8-6D0B6DD37EB6}"/>
              </c:ext>
            </c:extLst>
          </c:dPt>
          <c:dLbls>
            <c:dLbl>
              <c:idx val="0"/>
              <c:layout>
                <c:manualLayout>
                  <c:x val="-0.18803136823806116"/>
                  <c:y val="2.25503651421809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E1-4143-9AF8-6D0B6DD37EB6}"/>
                </c:ext>
              </c:extLst>
            </c:dLbl>
            <c:dLbl>
              <c:idx val="1"/>
              <c:layout>
                <c:manualLayout>
                  <c:x val="9.1689125034766519E-2"/>
                  <c:y val="-0.1847887726247036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CE1-4143-9AF8-6D0B6DD37EB6}"/>
                </c:ext>
              </c:extLst>
            </c:dLbl>
            <c:dLbl>
              <c:idx val="2"/>
              <c:layout>
                <c:manualLayout>
                  <c:x val="0.20305571727048533"/>
                  <c:y val="-3.40871543535777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CE1-4143-9AF8-6D0B6DD37EB6}"/>
                </c:ext>
              </c:extLst>
            </c:dLbl>
            <c:dLbl>
              <c:idx val="3"/>
              <c:layout>
                <c:manualLayout>
                  <c:x val="-3.4692937622442473E-2"/>
                  <c:y val="9.88232591495933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3283004433935331"/>
                      <c:h val="0.123515385554016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CE1-4143-9AF8-6D0B6DD37EB6}"/>
                </c:ext>
              </c:extLst>
            </c:dLbl>
            <c:dLbl>
              <c:idx val="4"/>
              <c:layout>
                <c:manualLayout>
                  <c:x val="9.7955906129502043E-2"/>
                  <c:y val="9.143715573360035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CE1-4143-9AF8-6D0B6DD37EB6}"/>
                </c:ext>
              </c:extLst>
            </c:dLbl>
            <c:dLbl>
              <c:idx val="5"/>
              <c:layout>
                <c:manualLayout>
                  <c:x val="-0.23448814045620286"/>
                  <c:y val="0.1593304574394016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CE1-4143-9AF8-6D0B6DD37EB6}"/>
                </c:ext>
              </c:extLst>
            </c:dLbl>
            <c:dLbl>
              <c:idx val="6"/>
              <c:layout>
                <c:manualLayout>
                  <c:x val="-0.15600643377521739"/>
                  <c:y val="3.324743932988323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CE1-4143-9AF8-6D0B6DD37EB6}"/>
                </c:ext>
              </c:extLst>
            </c:dLbl>
            <c:dLbl>
              <c:idx val="7"/>
              <c:layout>
                <c:manualLayout>
                  <c:x val="-0.31133293816346286"/>
                  <c:y val="-2.198235703672865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CE1-4143-9AF8-6D0B6DD37EB6}"/>
                </c:ext>
              </c:extLst>
            </c:dLbl>
            <c:dLbl>
              <c:idx val="8"/>
              <c:layout>
                <c:manualLayout>
                  <c:x val="0.29828165799907652"/>
                  <c:y val="7.644929980835349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CE1-4143-9AF8-6D0B6DD37E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Лист1!$B$2:$B$10</c:f>
              <c:strCache>
                <c:ptCount val="9"/>
                <c:pt idx="0">
                  <c:v>Природа</c:v>
                </c:pt>
                <c:pt idx="1">
                  <c:v>Субъективные ощущения</c:v>
                </c:pt>
                <c:pt idx="2">
                  <c:v>Имена собственные</c:v>
                </c:pt>
                <c:pt idx="3">
                  <c:v>Достопримечательности</c:v>
                </c:pt>
                <c:pt idx="4">
                  <c:v>Без группы </c:v>
                </c:pt>
                <c:pt idx="5">
                  <c:v>Социальные гарантии округа </c:v>
                </c:pt>
                <c:pt idx="6">
                  <c:v>Спорт</c:v>
                </c:pt>
                <c:pt idx="7">
                  <c:v>Местный колорит и символика </c:v>
                </c:pt>
                <c:pt idx="8">
                  <c:v>Названия местных организаций</c:v>
                </c:pt>
              </c:strCache>
            </c:strRef>
          </c:cat>
          <c:val>
            <c:numRef>
              <c:f>Лист1!$C$2:$C$10</c:f>
              <c:numCache>
                <c:formatCode>0.00%</c:formatCode>
                <c:ptCount val="9"/>
                <c:pt idx="0">
                  <c:v>0.42570000000000002</c:v>
                </c:pt>
                <c:pt idx="1">
                  <c:v>0.24660000000000001</c:v>
                </c:pt>
                <c:pt idx="2">
                  <c:v>0.1023</c:v>
                </c:pt>
                <c:pt idx="3">
                  <c:v>7.4499999999999997E-2</c:v>
                </c:pt>
                <c:pt idx="4">
                  <c:v>4.9000000000000002E-2</c:v>
                </c:pt>
                <c:pt idx="5">
                  <c:v>3.5999999999999997E-2</c:v>
                </c:pt>
                <c:pt idx="6">
                  <c:v>3.3500000000000002E-2</c:v>
                </c:pt>
                <c:pt idx="7">
                  <c:v>2.2499999999999999E-2</c:v>
                </c:pt>
                <c:pt idx="8">
                  <c:v>8.9999999999999993E-3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5CE1-4143-9AF8-6D0B6DD37EB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'[массив данных эксперимента.xlsx]Лист1'!$B$28:$B$42</cx:f>
        <cx:lvl ptCount="15">
          <cx:pt idx="0">Образование</cx:pt>
          <cx:pt idx="1">Услуги</cx:pt>
          <cx:pt idx="2">Медицина</cx:pt>
          <cx:pt idx="3">Культура</cx:pt>
          <cx:pt idx="4">Оборона</cx:pt>
          <cx:pt idx="5">СМИ</cx:pt>
          <cx:pt idx="6">Юриспруденция</cx:pt>
          <cx:pt idx="7">IT-технологии </cx:pt>
          <cx:pt idx="8">Спорт</cx:pt>
          <cx:pt idx="9">Производство</cx:pt>
          <cx:pt idx="10">Экономика</cx:pt>
          <cx:pt idx="11">Экология</cx:pt>
          <cx:pt idx="12">Органы власти</cx:pt>
          <cx:pt idx="13">Домохозяйки</cx:pt>
          <cx:pt idx="14">Строительство</cx:pt>
        </cx:lvl>
      </cx:strDim>
      <cx:numDim type="val">
        <cx:f>'[массив данных эксперимента.xlsx]Лист1'!$C$28:$C$42</cx:f>
        <cx:lvl ptCount="15" formatCode="Основной">
          <cx:pt idx="0">117</cx:pt>
          <cx:pt idx="1">47</cx:pt>
          <cx:pt idx="2">16</cx:pt>
          <cx:pt idx="3">8</cx:pt>
          <cx:pt idx="4">7</cx:pt>
          <cx:pt idx="5">7</cx:pt>
          <cx:pt idx="6">4</cx:pt>
          <cx:pt idx="7">3</cx:pt>
          <cx:pt idx="8">3</cx:pt>
          <cx:pt idx="9">3</cx:pt>
          <cx:pt idx="10">2</cx:pt>
          <cx:pt idx="11">2</cx:pt>
          <cx:pt idx="12">2</cx:pt>
          <cx:pt idx="13">2</cx:pt>
          <cx:pt idx="14">1</cx:pt>
        </cx:lvl>
      </cx:numDim>
    </cx:data>
  </cx:chartData>
  <cx:chart>
    <cx:title pos="t" align="ctr" overlay="0">
      <cx:tx>
        <cx:txData>
          <cx:v>Сферы деятельности: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ru-RU" sz="1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Сферы деятельности:</a:t>
          </a:r>
        </a:p>
      </cx:txPr>
    </cx:title>
    <cx:plotArea>
      <cx:plotAreaRegion>
        <cx:series layoutId="funnel" uniqueId="{52D18383-1DB0-7B48-9E6A-4290D52CDB0F}">
          <cx:dataLabels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 sz="1000" b="0" i="0" u="none" strike="noStrike" baseline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withinLinear" id="7">
  <a:schemeClr val="accent5"/>
  <a:schemeClr val="accent5"/>
  <a:schemeClr val="accent5"/>
  <a:schemeClr val="accent5"/>
  <a:schemeClr val="accent5"/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7">
  <a:schemeClr val="accent5"/>
  <a:schemeClr val="accent5"/>
  <a:schemeClr val="accent5"/>
  <a:schemeClr val="accent5"/>
  <a:schemeClr val="accent5"/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" id="7">
  <a:schemeClr val="accent5"/>
  <a:schemeClr val="accent5"/>
  <a:schemeClr val="accent5"/>
  <a:schemeClr val="accent5"/>
  <a:schemeClr val="accent5"/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21T19:44:10.427" idx="1">
    <p:pos x="10" y="10"/>
    <p:text/>
    <p:extLst>
      <p:ext uri="{C676402C-5697-4E1C-873F-D02D1690AC5C}">
        <p15:threadingInfo xmlns:p15="http://schemas.microsoft.com/office/powerpoint/2012/main" timeZoneBias="-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9DF8315-29E5-4042-9213-1DEC6AA43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332510"/>
            <a:ext cx="8915399" cy="4444872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 содержание концепта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Югра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0DA427C-5135-E349-B3E7-A99E03A59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6891" y="4747237"/>
            <a:ext cx="8915399" cy="1930654"/>
          </a:xfrm>
        </p:spPr>
        <p:txBody>
          <a:bodyPr>
            <a:noAutofit/>
          </a:bodyPr>
          <a:lstStyle/>
          <a:p>
            <a:pPr algn="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студентка группы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3191м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Зыбина С. С. </a:t>
            </a:r>
          </a:p>
          <a:p>
            <a:pPr algn="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  доцент ГИС</a:t>
            </a:r>
          </a:p>
          <a:p>
            <a:pPr algn="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Исламова Ю. В.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Ханты-Мансийск, 2020 г.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9D37FE1-9F40-6047-9272-21203F7F73B7}"/>
              </a:ext>
            </a:extLst>
          </p:cNvPr>
          <p:cNvSpPr/>
          <p:nvPr/>
        </p:nvSpPr>
        <p:spPr>
          <a:xfrm>
            <a:off x="2701635" y="526473"/>
            <a:ext cx="870065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«Югорский государственный университет»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Гуманитарный институт североведения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школа языкознания и журналистики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231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2F9683-B79D-8048-9C0C-21E4F395F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34" y="278855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155767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54E6220-F1DB-B742-B7F6-51E70F4E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«Концепт»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 лат.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conceptus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собрание, восприятие, зачатие)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65D6AAB-B7AC-1847-9C8F-02BE9EA6D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1925782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вся совокупность знаний, понятий, ассоциаций, переживаний, как воображаемых, так и реальных, как вербальных, так и невербальных, которые неким особым образом выстроены в определённую структуру в сознании индивида и актуализируются, когда он воспринимает или воспроизводит определённый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(А.А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Павлова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57DC43AE-6686-294D-B815-AD71207694BA}"/>
              </a:ext>
            </a:extLst>
          </p:cNvPr>
          <p:cNvSpPr txBox="1">
            <a:spLocks/>
          </p:cNvSpPr>
          <p:nvPr/>
        </p:nvSpPr>
        <p:spPr>
          <a:xfrm>
            <a:off x="2589213" y="4108201"/>
            <a:ext cx="8915400" cy="10456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Ассоциативный эксперимент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изучения концептов.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F010845C-665E-1748-B1A1-4ED59EFABE83}"/>
              </a:ext>
            </a:extLst>
          </p:cNvPr>
          <p:cNvSpPr txBox="1">
            <a:spLocks/>
          </p:cNvSpPr>
          <p:nvPr/>
        </p:nvSpPr>
        <p:spPr>
          <a:xfrm>
            <a:off x="2620634" y="5153891"/>
            <a:ext cx="8911687" cy="15236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  «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Югра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 в ассоциативных словарях.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Югра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древнерусское название Югорской земли (части Северного Урала и побережья Северного Ледовитого океана), населённой племенами ханты и манси. (толковый словарь Т.Ф. Ефремовой)</a:t>
            </a:r>
          </a:p>
        </p:txBody>
      </p:sp>
    </p:spTree>
    <p:extLst>
      <p:ext uri="{BB962C8B-B14F-4D97-AF65-F5344CB8AC3E}">
        <p14:creationId xmlns:p14="http://schemas.microsoft.com/office/powerpoint/2010/main" val="3385646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3D9AEEE-1CCD-43C0-BA3E-16D60A6E23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D9D8038-3C05-6B4D-911F-71811AE72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415636"/>
            <a:ext cx="2454052" cy="571480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Ассоциативный эксперимент на стимул «Югра»</a:t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224</a:t>
            </a: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человека, из них: Ж - 189 (84%) и М - 35 (16%)</a:t>
            </a:r>
            <a:endParaRPr lang="ru-RU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="" xmlns:a16="http://schemas.microsoft.com/office/drawing/2014/main" id="{60F880A6-33D3-4EEC-A780-B73559B9F2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="" xmlns:a16="http://schemas.microsoft.com/office/drawing/2014/main" id="{2C6246ED-0535-4496-A8F6-1E80CC4EB8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7A2A37B0-2958-9D4B-8C8B-C89E246C6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386651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979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3D9AEEE-1CCD-43C0-BA3E-16D60A6E23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D9D8038-3C05-6B4D-911F-71811AE72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415636"/>
            <a:ext cx="2454052" cy="571480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Ассоциативный эксперимент на стимул «Югра»</a:t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224</a:t>
            </a: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человека, из них: Ж - 189 (84%) и М - 35 (16%)</a:t>
            </a:r>
            <a:endParaRPr lang="ru-RU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="" xmlns:a16="http://schemas.microsoft.com/office/drawing/2014/main" id="{60F880A6-33D3-4EEC-A780-B73559B9F2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="" xmlns:a16="http://schemas.microsoft.com/office/drawing/2014/main" id="{2C6246ED-0535-4496-A8F6-1E80CC4EB8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073D2C63-56D0-4E4A-B867-7B740F97C8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3192704"/>
              </p:ext>
            </p:extLst>
          </p:nvPr>
        </p:nvGraphicFramePr>
        <p:xfrm>
          <a:off x="4599709" y="890270"/>
          <a:ext cx="7218217" cy="5468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271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3D9AEEE-1CCD-43C0-BA3E-16D60A6E23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D9D8038-3C05-6B4D-911F-71811AE72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415636"/>
            <a:ext cx="2454052" cy="571480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Ассоциативный эксперимент на стимул «Югра»</a:t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224</a:t>
            </a:r>
            <a:r>
              <a:rPr lang="ru-RU" sz="25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человека, из них: Ж - 189 (84%) и М - 35 (16%)</a:t>
            </a:r>
            <a:endParaRPr lang="ru-RU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="" xmlns:a16="http://schemas.microsoft.com/office/drawing/2014/main" id="{60F880A6-33D3-4EEC-A780-B73559B9F2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="" xmlns:a16="http://schemas.microsoft.com/office/drawing/2014/main" id="{2C6246ED-0535-4496-A8F6-1E80CC4EB8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="" xmlns:cx2="http://schemas.microsoft.com/office/drawing/2015/10/21/chartex" Requires="cx2">
          <p:graphicFrame>
            <p:nvGraphicFramePr>
              <p:cNvPr id="8" name="Диаграмма 7">
                <a:extLst>
                  <a:ext uri="{FF2B5EF4-FFF2-40B4-BE49-F238E27FC236}">
                    <a16:creationId xmlns:a16="http://schemas.microsoft.com/office/drawing/2014/main" id="{CDBAF66B-5BF6-BD45-87D4-DB7C866C4FA5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252788654"/>
                  </p:ext>
                </p:extLst>
              </p:nvPr>
            </p:nvGraphicFramePr>
            <p:xfrm>
              <a:off x="4093029" y="96982"/>
              <a:ext cx="8098971" cy="676101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8" name="Диаграмма 7">
                <a:extLst>
                  <a:ext uri="{FF2B5EF4-FFF2-40B4-BE49-F238E27FC236}">
                    <a16:creationId xmlns="" xmlns:a16="http://schemas.microsoft.com/office/drawing/2014/main" id="{CDBAF66B-5BF6-BD45-87D4-DB7C866C4FA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93029" y="96982"/>
                <a:ext cx="8098971" cy="676101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90718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1EDD21E1-BAF0-4314-AB31-82ECB8AC9EA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8EFBF0-EE2B-D741-85CB-E36615B4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483746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концепта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описано в соответствии с моделью, разработанной З.Д. Поповой и И.А.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Стерниным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ядро, ближняя периферия, дальняя периферия и крайняя периферия. При этом необходимо учитывать разницу между содержанием концепта и его структурой.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FDC8619C-F25D-468E-95FA-2A2151D7DD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86B4028-3627-45B4-8F3A-E180FC31B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774744"/>
            <a:ext cx="5122652" cy="3639911"/>
          </a:xfrm>
        </p:spPr>
        <p:txBody>
          <a:bodyPr>
            <a:no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Ядро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(39%): север (11%); дом (9%); мамонты (7%); нефть (6%); Ханты-Мансийск (6%).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Ближняя периферия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(25,5%): зима (4,5%); лес (4,5%); холод (4,5%); округ (4%); родина (4%); снег (4%).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Дальняя периферия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(9,32%): олени (2%); ХМАО (2%); хоккей (2%); комфорт (1,33%); красота (1,33%); природа (1,33%); Сибирь (1,33%).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Крайняя периферия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(22,05%): вошли единичные реакции на стимул.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="" xmlns:a16="http://schemas.microsoft.com/office/drawing/2014/main" id="{99BF80C1-6CCC-4D41-BEF9-DE90DE0AC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084" y="1724787"/>
            <a:ext cx="4955707" cy="2999614"/>
          </a:xfrm>
          <a:prstGeom prst="rect">
            <a:avLst/>
          </a:prstGeom>
        </p:spPr>
      </p:pic>
      <p:sp>
        <p:nvSpPr>
          <p:cNvPr id="15" name="Freeform 12">
            <a:extLst>
              <a:ext uri="{FF2B5EF4-FFF2-40B4-BE49-F238E27FC236}">
                <a16:creationId xmlns="" xmlns:a16="http://schemas.microsoft.com/office/drawing/2014/main" id="{7D9439D6-DEAD-4CEB-A61B-BE3D64D1B5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50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A3D9AEEE-1CCD-43C0-BA3E-16D60A6E23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8EFBF0-EE2B-D741-85CB-E36615B4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034" y="1665228"/>
            <a:ext cx="2767384" cy="424110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концепта: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чувственный образ; 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2.информационное содержание;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3.интерпретационное поле. (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З.Д. Попова, И.А.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Стернин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11">
            <a:extLst>
              <a:ext uri="{FF2B5EF4-FFF2-40B4-BE49-F238E27FC236}">
                <a16:creationId xmlns="" xmlns:a16="http://schemas.microsoft.com/office/drawing/2014/main" id="{60F880A6-33D3-4EEC-A780-B73559B9F2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22" name="Rectangle 21">
            <a:extLst>
              <a:ext uri="{FF2B5EF4-FFF2-40B4-BE49-F238E27FC236}">
                <a16:creationId xmlns="" xmlns:a16="http://schemas.microsoft.com/office/drawing/2014/main" id="{2C6246ED-0535-4496-A8F6-1E80CC4EB8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3F1A0F98-C8EF-1645-9BBE-E6B7ECEE95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322968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7118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3D9AEEE-1CCD-43C0-BA3E-16D60A6E23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5B5C06-F395-794B-99E6-2F57C78A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362" y="1665229"/>
            <a:ext cx="2454052" cy="302934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Все полученные в ходе эксперимента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ассоциаты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можно условно разделить на </a:t>
            </a:r>
            <a:r>
              <a:rPr lang="ru-RU" sz="1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девять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лексико-семантических групп, позволяющих проанализировать содержание концепта «Югра»:</a:t>
            </a:r>
            <a:r>
              <a:rPr lang="ru-RU" sz="1800" dirty="0">
                <a:solidFill>
                  <a:schemeClr val="bg1"/>
                </a:solidFill>
              </a:rPr>
              <a:t/>
            </a:r>
            <a:br>
              <a:rPr lang="ru-RU" sz="1800" dirty="0">
                <a:solidFill>
                  <a:schemeClr val="bg1"/>
                </a:solidFill>
              </a:rPr>
            </a:b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="" xmlns:a16="http://schemas.microsoft.com/office/drawing/2014/main" id="{60F880A6-33D3-4EEC-A780-B73559B9F2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="" xmlns:a16="http://schemas.microsoft.com/office/drawing/2014/main" id="{2C6246ED-0535-4496-A8F6-1E80CC4EB8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DFAC7F4A-2E8C-E54D-9E58-B0B5E91A86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7762268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133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DD86DAA-DD38-064D-A4B1-A9854E16C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4AB7256-00E6-454E-A321-3022869E7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анализ содержания и структуры концепта «Югра» в сознании жителей региона ХМАО-Югры показал, что кроме основных компонентов ассоциативного поля, прослеживается также и определённый набор семантических компонентов, существующих и хранящихся в сознании и языковой памяти людей, проживающих на этой территории, ярко отражающих уникальную региональную специфику: богатую природу, достопримечательности, местный колорит и социальные гарантии округа.</a:t>
            </a:r>
          </a:p>
        </p:txBody>
      </p:sp>
    </p:spTree>
    <p:extLst>
      <p:ext uri="{BB962C8B-B14F-4D97-AF65-F5344CB8AC3E}">
        <p14:creationId xmlns:p14="http://schemas.microsoft.com/office/powerpoint/2010/main" val="294717346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390</Words>
  <Application>Microsoft Office PowerPoint</Application>
  <PresentationFormat>Произвольный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Тема:  «Структура и содержание концепта “Югра”» </vt:lpstr>
      <vt:lpstr>«Концепт» (от лат. conceptus – собрание, восприятие, зачатие)</vt:lpstr>
      <vt:lpstr>Ассоциативный эксперимент на стимул «Югра»    Всего 224 человека, из них: Ж - 189 (84%) и М - 35 (16%)</vt:lpstr>
      <vt:lpstr>Ассоциативный эксперимент на стимул «Югра»    Всего 224 человека, из них: Ж - 189 (84%) и М - 35 (16%)</vt:lpstr>
      <vt:lpstr>Ассоциативный эксперимент на стимул «Югра»    Всего 224 человека, из них: Ж - 189 (84%) и М - 35 (16%)</vt:lpstr>
      <vt:lpstr> Содержание концепта будет описано в соответствии с моделью, разработанной З.Д. Поповой и И.А. Стерниным: ядро, ближняя периферия, дальняя периферия и крайняя периферия. При этом необходимо учитывать разницу между содержанием концепта и его структурой.</vt:lpstr>
      <vt:lpstr>Структура концепта:  1. чувственный образ;  2.информационное содержание; 3.интерпретационное поле. (З.Д. Попова, И.А. Стернин) </vt:lpstr>
      <vt:lpstr> Все полученные в ходе эксперимента ассоциаты можно условно разделить на девять лексико-семантических групп, позволяющих проанализировать содержание концепта «Югра»: </vt:lpstr>
      <vt:lpstr>Вывод:</vt:lpstr>
      <vt:lpstr>Благодарим за внимание.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«Структура и содержание концепта «Югра»» </dc:title>
  <dc:creator>pentagramma@mail.ru</dc:creator>
  <cp:lastModifiedBy>RePack by Diakov</cp:lastModifiedBy>
  <cp:revision>5</cp:revision>
  <dcterms:created xsi:type="dcterms:W3CDTF">2020-04-21T14:49:20Z</dcterms:created>
  <dcterms:modified xsi:type="dcterms:W3CDTF">2020-05-02T15:51:29Z</dcterms:modified>
</cp:coreProperties>
</file>