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0" r:id="rId5"/>
    <p:sldId id="26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8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400EE-35DF-49D0-A126-EAF0835F03F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7DC5-976F-4E13-8748-CE619F3C9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4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038F-7580-4F5F-9F79-2547D6F86FB4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CFBF-0954-4995-A2A6-FEDEF58202D8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6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659F-4F20-4B5F-BC8D-BC46C7BF0589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4AD1-0998-4CAD-8E5E-A1C914126A98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994-59DD-4610-8106-C1254445E9F1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EFA1-5782-44D1-BF0A-736C3871E464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4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3B5D-31BB-4ACB-9A57-FCE6397A78B1}" type="datetime1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5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8716-A549-481A-9A75-8CB7167C2358}" type="datetime1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BCEF-E868-4DCF-8E22-593C2565DF02}" type="datetime1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E2FB-B821-4866-9828-78E7D7ED308E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3B62-0DB8-4121-8D74-826C970D888C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07F2-541A-4F3C-92D7-71B8077B137B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3D5D-1609-4DF0-883B-590659ACB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361" y="1906073"/>
            <a:ext cx="10273048" cy="2106165"/>
          </a:xfrm>
        </p:spPr>
        <p:txBody>
          <a:bodyPr>
            <a:noAutofit/>
          </a:bodyPr>
          <a:lstStyle/>
          <a:p>
            <a:r>
              <a:rPr lang="ru-RU" sz="2800" b="1" dirty="0"/>
              <a:t>Отчет об итогах реализации </a:t>
            </a:r>
            <a:r>
              <a:rPr lang="ru-RU" sz="2800" b="1" dirty="0" smtClean="0"/>
              <a:t>научного проекта </a:t>
            </a:r>
            <a:r>
              <a:rPr lang="ru-RU" sz="2800" b="1" dirty="0"/>
              <a:t>за 2018 г.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участника программы «Академическая аспирантура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i="1" u="sng" dirty="0" smtClean="0"/>
              <a:t>Сологубова Ирина Александровна</a:t>
            </a: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2600" i="1" dirty="0" smtClean="0"/>
              <a:t>аспирантка 3-го года обучения направления подготовки 04.06.01 Химические науки, направленность (профиль) Физическая химия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23" y="4130072"/>
            <a:ext cx="12299324" cy="1655762"/>
          </a:xfrm>
        </p:spPr>
        <p:txBody>
          <a:bodyPr>
            <a:noAutofit/>
          </a:bodyPr>
          <a:lstStyle/>
          <a:p>
            <a:r>
              <a:rPr lang="ru-RU" sz="2600" dirty="0" smtClean="0"/>
              <a:t>Научный руководитель к.х.н. </a:t>
            </a:r>
            <a:r>
              <a:rPr lang="ru-RU" sz="2600" dirty="0" err="1" smtClean="0"/>
              <a:t>Котванова</a:t>
            </a:r>
            <a:r>
              <a:rPr lang="ru-RU" sz="2600" dirty="0" smtClean="0"/>
              <a:t> Маргарита Кондратьевна</a:t>
            </a:r>
          </a:p>
          <a:p>
            <a:endParaRPr lang="ru-RU" sz="2600" dirty="0" smtClean="0"/>
          </a:p>
          <a:p>
            <a:r>
              <a:rPr lang="ru-RU" sz="2600" dirty="0" smtClean="0"/>
              <a:t>Ведущая научная школа «Арктические СВС-наноматериалы»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962" y="87354"/>
            <a:ext cx="11150600" cy="18837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u="sng" dirty="0" smtClean="0"/>
              <a:t>Тема:</a:t>
            </a:r>
            <a:r>
              <a:rPr lang="ru-RU" sz="2800" dirty="0" smtClean="0"/>
              <a:t> </a:t>
            </a:r>
            <a:r>
              <a:rPr lang="ru-RU" sz="2800" u="sng" dirty="0"/>
              <a:t>Полифункциональные материалы на основе сложных оксидов переходных металлов</a:t>
            </a:r>
            <a:endParaRPr lang="ru-RU" sz="2800" u="sng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727" y="3425371"/>
            <a:ext cx="11537835" cy="32299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диссертационного исследования: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 на основе оксидных бронз переходных металлов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исследования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/>
              <a:t>Комплекс физико-химических свойств </a:t>
            </a:r>
            <a:r>
              <a:rPr lang="ru-RU" sz="2400" dirty="0"/>
              <a:t>оксидных бронз, в том числе </a:t>
            </a:r>
            <a:r>
              <a:rPr lang="ru-RU" sz="2400" dirty="0" err="1"/>
              <a:t>фототермические</a:t>
            </a:r>
            <a:r>
              <a:rPr lang="ru-RU" sz="2400" dirty="0"/>
              <a:t> свойства.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/>
              <a:t>Механизм механохимического взаимодействия </a:t>
            </a:r>
            <a:r>
              <a:rPr lang="ru-RU" sz="2400" dirty="0"/>
              <a:t>компонентов в процессе синтеза.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9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научное направление диссертационного исследования:</a:t>
            </a: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Inorganic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451" y="1900411"/>
            <a:ext cx="10263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Цель:</a:t>
            </a:r>
            <a:r>
              <a:rPr lang="ru-RU" sz="2400" dirty="0" smtClean="0"/>
              <a:t> </a:t>
            </a:r>
            <a:r>
              <a:rPr lang="ru-RU" sz="2400" dirty="0">
                <a:latin typeface="Comic Sans MS" panose="030F0702030302020204" pitchFamily="66" charset="0"/>
                <a:ea typeface="Calibri"/>
              </a:rPr>
              <a:t>получение эффективных </a:t>
            </a:r>
            <a:r>
              <a:rPr lang="ru-RU" sz="2400" dirty="0" err="1">
                <a:latin typeface="Comic Sans MS" panose="030F0702030302020204" pitchFamily="66" charset="0"/>
                <a:ea typeface="Calibri"/>
              </a:rPr>
              <a:t>биофункциональных</a:t>
            </a:r>
            <a:r>
              <a:rPr lang="ru-RU" sz="2400" dirty="0">
                <a:latin typeface="Comic Sans MS" panose="030F0702030302020204" pitchFamily="66" charset="0"/>
                <a:ea typeface="Calibri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/>
              </a:rPr>
              <a:t>наноматериалов</a:t>
            </a:r>
            <a:r>
              <a:rPr lang="ru-RU" sz="2400" dirty="0">
                <a:latin typeface="Comic Sans MS" panose="030F0702030302020204" pitchFamily="66" charset="0"/>
                <a:ea typeface="Calibri"/>
              </a:rPr>
              <a:t> на основе оксидных бронз титана, молибдена, вольфрама.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910" y="1914926"/>
            <a:ext cx="10105571" cy="12003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1886" y="171943"/>
            <a:ext cx="11199100" cy="156670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65603"/>
              </p:ext>
            </p:extLst>
          </p:nvPr>
        </p:nvGraphicFramePr>
        <p:xfrm>
          <a:off x="3522619" y="106150"/>
          <a:ext cx="8496672" cy="1933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2825">
                  <a:extLst>
                    <a:ext uri="{9D8B030D-6E8A-4147-A177-3AD203B41FA5}">
                      <a16:colId xmlns="" xmlns:a16="http://schemas.microsoft.com/office/drawing/2014/main" val="504442406"/>
                    </a:ext>
                  </a:extLst>
                </a:gridCol>
                <a:gridCol w="1198322">
                  <a:extLst>
                    <a:ext uri="{9D8B030D-6E8A-4147-A177-3AD203B41FA5}">
                      <a16:colId xmlns="" xmlns:a16="http://schemas.microsoft.com/office/drawing/2014/main" val="3278392520"/>
                    </a:ext>
                  </a:extLst>
                </a:gridCol>
                <a:gridCol w="1155525">
                  <a:extLst>
                    <a:ext uri="{9D8B030D-6E8A-4147-A177-3AD203B41FA5}">
                      <a16:colId xmlns="" xmlns:a16="http://schemas.microsoft.com/office/drawing/2014/main" val="3438839083"/>
                    </a:ext>
                  </a:extLst>
                </a:gridCol>
              </a:tblGrid>
              <a:tr h="57971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диссертационного исследования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30666260"/>
                  </a:ext>
                </a:extLst>
              </a:tr>
              <a:tr h="5797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Получение </a:t>
                      </a:r>
                      <a:r>
                        <a:rPr lang="ru-RU" sz="1800" dirty="0" err="1" smtClean="0"/>
                        <a:t>наноматериалов</a:t>
                      </a:r>
                      <a:r>
                        <a:rPr lang="ru-RU" sz="1800" dirty="0" smtClean="0"/>
                        <a:t> различного состава. Сравнение эффективности используемых методов. Получение и отбор </a:t>
                      </a:r>
                      <a:r>
                        <a:rPr lang="ru-RU" sz="1800" dirty="0" err="1" smtClean="0"/>
                        <a:t>наночастиц</a:t>
                      </a:r>
                      <a:r>
                        <a:rPr lang="ru-RU" sz="1800" dirty="0" smtClean="0"/>
                        <a:t>. Контроль состава полученных оксидных бронз и размера частиц.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I-IV,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I-IV,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079288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3</a:t>
            </a:fld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75" y="4504024"/>
            <a:ext cx="2721537" cy="203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лево 18"/>
          <p:cNvSpPr/>
          <p:nvPr/>
        </p:nvSpPr>
        <p:spPr>
          <a:xfrm rot="13853377">
            <a:off x="2701062" y="4010933"/>
            <a:ext cx="1748431" cy="284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80568" y="3683881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75%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2" name="Picture 4" descr="A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342" y="191498"/>
            <a:ext cx="2597875" cy="32403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584778" y="2398435"/>
            <a:ext cx="642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Механохимический синтез (МС)</a:t>
            </a:r>
            <a:endParaRPr lang="ru-RU" sz="2800" dirty="0">
              <a:ln w="9525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9416" y="3129884"/>
            <a:ext cx="73563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Самораспространяющийся высокотемпературный синтез (СВС)</a:t>
            </a:r>
            <a:endParaRPr lang="ru-RU" sz="2800" dirty="0">
              <a:ln w="9525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069876" y="2529240"/>
            <a:ext cx="1010805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IMG_0683"/>
          <p:cNvPicPr/>
          <p:nvPr/>
        </p:nvPicPr>
        <p:blipFill>
          <a:blip r:embed="rId4" cstate="print"/>
          <a:srcRect l="20912" r="13362" b="16743"/>
          <a:stretch>
            <a:fillRect/>
          </a:stretch>
        </p:blipFill>
        <p:spPr bwMode="auto">
          <a:xfrm>
            <a:off x="8456724" y="4380497"/>
            <a:ext cx="2515207" cy="228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 rot="10800000">
            <a:off x="7304234" y="5390170"/>
            <a:ext cx="805218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66050" y="4976311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85%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27" name="Picture 9" descr="C:\Users\M_Kotvanova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742" y="4645661"/>
            <a:ext cx="24114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152291" y="5176366"/>
            <a:ext cx="21371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en-US" sz="4800" baseline="-250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TiO</a:t>
            </a:r>
            <a:r>
              <a:rPr lang="en-US" sz="4800" baseline="-250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800" baseline="-25000" dirty="0">
              <a:ln w="2857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9806" y="6042394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*Х = 0,06 - 0,12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539785" y="4083991"/>
            <a:ext cx="174542" cy="296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 descr="к-тита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0885"/>
            <a:ext cx="6211678" cy="3969818"/>
          </a:xfrm>
          <a:prstGeom prst="rect">
            <a:avLst/>
          </a:prstGeom>
        </p:spPr>
      </p:pic>
      <p:pic>
        <p:nvPicPr>
          <p:cNvPr id="4" name="Рисунок 3" descr="подписи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065" y="5192354"/>
            <a:ext cx="3525547" cy="743747"/>
          </a:xfrm>
          <a:prstGeom prst="rect">
            <a:avLst/>
          </a:prstGeom>
        </p:spPr>
      </p:pic>
      <p:pic>
        <p:nvPicPr>
          <p:cNvPr id="5" name="Picture 3" descr="C:\Users\M_Kotvanova\Desktop\Фото Седиментация\20161223_08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969" y="1406420"/>
            <a:ext cx="5491922" cy="3506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1003" y="356778"/>
            <a:ext cx="606067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Контроль состава полученного материала</a:t>
            </a:r>
            <a:endParaRPr lang="ru-RU" sz="2800" dirty="0">
              <a:ln w="9525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9914" y="5087173"/>
            <a:ext cx="561203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Отбор мелкодисперсных частиц</a:t>
            </a:r>
            <a:endParaRPr lang="ru-RU" sz="2800" dirty="0">
              <a:ln w="9525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1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9623" y="188951"/>
            <a:ext cx="911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Определение размеров частиц материала</a:t>
            </a:r>
          </a:p>
        </p:txBody>
      </p:sp>
      <p:pic>
        <p:nvPicPr>
          <p:cNvPr id="7" name="Picture 3" descr="C:\Users\NB-Acer\Desktop\диплом\МС поддел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 bwMode="auto">
          <a:xfrm>
            <a:off x="3974524" y="3301921"/>
            <a:ext cx="7148401" cy="3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332" y="4791085"/>
            <a:ext cx="3235181" cy="954107"/>
          </a:xfrm>
          <a:prstGeom prst="rect">
            <a:avLst/>
          </a:prstGeom>
          <a:solidFill>
            <a:srgbClr val="B0FD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Средний размер частиц: 60 нм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32" y="3275141"/>
            <a:ext cx="3304110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Расчеты проводили</a:t>
            </a: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о уравнению Рэлея: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Comic Sans MS" panose="030F0702030302020204" pitchFamily="66" charset="0"/>
              </a:rPr>
              <a:t>r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~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1</a:t>
            </a:r>
            <a:r>
              <a:rPr lang="ru-RU" sz="3600" dirty="0" smtClean="0">
                <a:latin typeface="Comic Sans MS" panose="030F0702030302020204" pitchFamily="66" charset="0"/>
              </a:rPr>
              <a:t>/</a:t>
            </a:r>
            <a:r>
              <a:rPr lang="el-GR" sz="3600" dirty="0" smtClean="0">
                <a:latin typeface="Comic Sans MS" panose="030F0702030302020204" pitchFamily="66" charset="0"/>
              </a:rPr>
              <a:t>λ</a:t>
            </a:r>
            <a:r>
              <a:rPr lang="ru-RU" sz="3600" baseline="30000" dirty="0" smtClean="0">
                <a:latin typeface="Comic Sans MS" panose="030F0702030302020204" pitchFamily="66" charset="0"/>
              </a:rPr>
              <a:t>х</a:t>
            </a:r>
            <a:endParaRPr lang="ru-RU" sz="3600" baseline="300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 descr="D:\дис\диссертация1111111111111\Дисперсность\Na-Ti100uzv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546" y="848648"/>
            <a:ext cx="6302240" cy="24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3319" y="1262693"/>
            <a:ext cx="3235181" cy="954107"/>
          </a:xfrm>
          <a:prstGeom prst="rect">
            <a:avLst/>
          </a:prstGeom>
          <a:solidFill>
            <a:srgbClr val="B0FD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Средний размер частиц: 400 нм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3D5D-1609-4DF0-883B-590659ACB240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2137" y="762478"/>
            <a:ext cx="594975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Конкурс НИР студентов, аспирантов, молодых ученых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Тезисы доклада </a:t>
            </a:r>
            <a:r>
              <a:rPr lang="en-US" sz="2400" dirty="0" smtClean="0"/>
              <a:t>VII</a:t>
            </a:r>
            <a:r>
              <a:rPr lang="ru-RU" sz="2400" dirty="0" smtClean="0"/>
              <a:t> Международной конференции </a:t>
            </a:r>
            <a:r>
              <a:rPr lang="ru-RU" sz="2400" dirty="0"/>
              <a:t>с элементами научной школы для молодежи "Функциональные наноматериалы и высокочистые </a:t>
            </a:r>
            <a:r>
              <a:rPr lang="ru-RU" sz="2400" dirty="0" smtClean="0"/>
              <a:t>вещества«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Конкурс НИР «УМНИК-2018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 smtClean="0"/>
              <a:t>Тезисы доклада </a:t>
            </a:r>
            <a:r>
              <a:rPr lang="ru-RU" sz="2400" dirty="0"/>
              <a:t>Международной конференции «Синтез и консолидация порошковых материалов» (SCPM-2018)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5606" y="54591"/>
            <a:ext cx="275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Результаты</a:t>
            </a:r>
            <a:endParaRPr lang="ru-RU" sz="4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09735" y="762477"/>
            <a:ext cx="0" cy="4847482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2687" y="762478"/>
            <a:ext cx="5595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Диплом </a:t>
            </a:r>
            <a:r>
              <a:rPr lang="en-US" sz="2400" dirty="0" smtClean="0"/>
              <a:t>I</a:t>
            </a:r>
            <a:r>
              <a:rPr lang="ru-RU" sz="2400" dirty="0" smtClean="0"/>
              <a:t> степени на вузовском этапе отбора </a:t>
            </a:r>
            <a:r>
              <a:rPr lang="ru-RU" sz="1600" dirty="0" smtClean="0"/>
              <a:t>(далее конкурс был отменен)</a:t>
            </a:r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2400" dirty="0" smtClean="0"/>
              <a:t>Доклад «Перспективные оксидные дисперсные материалы с регулируемой электропроводностью»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Доклад «Разработка арктических защитных материалов на основе сложных оксидов титана»</a:t>
            </a:r>
          </a:p>
          <a:p>
            <a:endParaRPr lang="ru-RU" sz="2400" dirty="0"/>
          </a:p>
          <a:p>
            <a:r>
              <a:rPr lang="ru-RU" sz="2400" dirty="0" smtClean="0"/>
              <a:t>Соавтор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137" y="5991367"/>
            <a:ext cx="1061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Оправлены в печать 2 статьи </a:t>
            </a:r>
            <a:r>
              <a:rPr lang="en-US" sz="2400" dirty="0" smtClean="0"/>
              <a:t>Web of Science</a:t>
            </a:r>
            <a:r>
              <a:rPr lang="ru-RU" sz="2400" dirty="0" smtClean="0"/>
              <a:t>. Готовится для подачи 1 статья ВАК.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23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293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Отчет об итогах реализации научного проекта за 2018 г.  участника программы «Академическая аспирантура»   Сологубова Ирина Александровна аспирантка 3-го года обучения направления подготовки 04.06.01 Химические науки, направленность (профиль) Физическая химия </vt:lpstr>
      <vt:lpstr>Тема: Полифункциональные материалы на основе сложных оксидов переходных металлов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итогах реализации научных проектов за 2018 г.  участника программы «Академическая аспирантура»  Кудреватых Александра Александровна аспирантка 3-го года обучения направления подготовки 04.06.01 Химические науки, направленность (профиль) Физическая химия</dc:title>
  <dc:creator>корп</dc:creator>
  <cp:lastModifiedBy>Лебедева Илона Дмитриевна</cp:lastModifiedBy>
  <cp:revision>35</cp:revision>
  <dcterms:created xsi:type="dcterms:W3CDTF">2018-11-26T09:40:13Z</dcterms:created>
  <dcterms:modified xsi:type="dcterms:W3CDTF">2018-12-04T06:40:58Z</dcterms:modified>
</cp:coreProperties>
</file>