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58" r:id="rId3"/>
    <p:sldId id="282" r:id="rId4"/>
    <p:sldId id="291" r:id="rId5"/>
    <p:sldId id="292" r:id="rId6"/>
    <p:sldId id="293" r:id="rId7"/>
    <p:sldId id="262" r:id="rId8"/>
    <p:sldId id="260" r:id="rId9"/>
    <p:sldId id="289" r:id="rId10"/>
    <p:sldId id="290" r:id="rId11"/>
    <p:sldId id="296" r:id="rId12"/>
    <p:sldId id="297" r:id="rId13"/>
    <p:sldId id="294" r:id="rId14"/>
    <p:sldId id="261" r:id="rId15"/>
  </p:sldIdLst>
  <p:sldSz cx="12192000" cy="6858000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1" d="100"/>
          <a:sy n="12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236AA-18CB-4C88-8B93-D554937BB750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F7B5-7CA5-43EF-A3A0-CFABA121CA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051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34D9B-BA21-418A-9F63-59FDA02A40BA}" type="datetimeFigureOut">
              <a:rPr lang="ru-RU" smtClean="0"/>
              <a:t>11.06.2019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3D396-4303-474F-9BAD-46E10D84C5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26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97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28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841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022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98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67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77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79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60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871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234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8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53D396-4303-474F-9BAD-46E10D84C5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38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/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5CC3762-ABEE-4B98-8C89-65B69C647D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162900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372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9601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368198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9"/>
          </p:nvPr>
        </p:nvSpPr>
        <p:spPr>
          <a:xfrm>
            <a:off x="8130557" y="443211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6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7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8" name="Text Placeholder 24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1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9" name="Text Placeholder 24"/>
          <p:cNvSpPr>
            <a:spLocks noGrp="1"/>
          </p:cNvSpPr>
          <p:nvPr>
            <p:ph type="body" sz="quarter" idx="24" hasCustomPrompt="1"/>
          </p:nvPr>
        </p:nvSpPr>
        <p:spPr>
          <a:xfrm>
            <a:off x="4367758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30" name="Text Placeholder 24"/>
          <p:cNvSpPr>
            <a:spLocks noGrp="1"/>
          </p:cNvSpPr>
          <p:nvPr>
            <p:ph type="body" sz="quarter" idx="25" hasCustomPrompt="1"/>
          </p:nvPr>
        </p:nvSpPr>
        <p:spPr>
          <a:xfrm>
            <a:off x="8114274" y="5963684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B2748EE8-DF71-465A-8F06-9B05A0B7A89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9986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09601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368198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8130557" y="2346325"/>
            <a:ext cx="3451844" cy="1417408"/>
          </a:xfrm>
          <a:prstGeom prst="round1Rect">
            <a:avLst>
              <a:gd name="adj" fmla="val 37649"/>
            </a:avLst>
          </a:pr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Text Placeholder 24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1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4" name="Text Placeholder 24"/>
          <p:cNvSpPr>
            <a:spLocks noGrp="1"/>
          </p:cNvSpPr>
          <p:nvPr>
            <p:ph type="body" sz="quarter" idx="21" hasCustomPrompt="1"/>
          </p:nvPr>
        </p:nvSpPr>
        <p:spPr>
          <a:xfrm>
            <a:off x="4367758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22" hasCustomPrompt="1"/>
          </p:nvPr>
        </p:nvSpPr>
        <p:spPr>
          <a:xfrm>
            <a:off x="8114274" y="3865563"/>
            <a:ext cx="3452284" cy="358775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lang="en-US" sz="1600" dirty="0"/>
            </a:lvl1pPr>
          </a:lstStyle>
          <a:p>
            <a:pPr lvl="0"/>
            <a:r>
              <a:rPr lang="ru-RU" dirty="0"/>
              <a:t>Подпись</a:t>
            </a:r>
            <a:endParaRPr lang="en-US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C360FB18-3D53-4F80-8F0E-D7BB0AB67B17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17" name="Объект 6">
            <a:extLst>
              <a:ext uri="{FF2B5EF4-FFF2-40B4-BE49-F238E27FC236}">
                <a16:creationId xmlns:a16="http://schemas.microsoft.com/office/drawing/2014/main" xmlns="" id="{122D94C1-29FE-4630-90C2-5AB106F4826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Объект 6">
            <a:extLst>
              <a:ext uri="{FF2B5EF4-FFF2-40B4-BE49-F238E27FC236}">
                <a16:creationId xmlns:a16="http://schemas.microsoft.com/office/drawing/2014/main" xmlns="" id="{0E03509B-601B-49BB-A89B-23423356545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4426297"/>
            <a:ext cx="5374357" cy="169986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1630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</p:spPr>
        <p:txBody>
          <a:bodyPr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8" y="2360173"/>
            <a:ext cx="4048753" cy="3892048"/>
          </a:xfrm>
          <a:custGeom>
            <a:avLst/>
            <a:gdLst>
              <a:gd name="connsiteX0" fmla="*/ 0 w 3027362"/>
              <a:gd name="connsiteY0" fmla="*/ 0 h 1885950"/>
              <a:gd name="connsiteX1" fmla="*/ 2528981 w 3027362"/>
              <a:gd name="connsiteY1" fmla="*/ 0 h 1885950"/>
              <a:gd name="connsiteX2" fmla="*/ 3027362 w 3027362"/>
              <a:gd name="connsiteY2" fmla="*/ 498381 h 1885950"/>
              <a:gd name="connsiteX3" fmla="*/ 3027362 w 3027362"/>
              <a:gd name="connsiteY3" fmla="*/ 1885950 h 1885950"/>
              <a:gd name="connsiteX4" fmla="*/ 0 w 3027362"/>
              <a:gd name="connsiteY4" fmla="*/ 1885950 h 1885950"/>
              <a:gd name="connsiteX5" fmla="*/ 0 w 3027362"/>
              <a:gd name="connsiteY5" fmla="*/ 0 h 1885950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0 w 3036565"/>
              <a:gd name="connsiteY4" fmla="*/ 1885950 h 3892048"/>
              <a:gd name="connsiteX5" fmla="*/ 0 w 3036565"/>
              <a:gd name="connsiteY5" fmla="*/ 0 h 3892048"/>
              <a:gd name="connsiteX0" fmla="*/ 0 w 3036565"/>
              <a:gd name="connsiteY0" fmla="*/ 0 h 3892048"/>
              <a:gd name="connsiteX1" fmla="*/ 2528981 w 3036565"/>
              <a:gd name="connsiteY1" fmla="*/ 0 h 3892048"/>
              <a:gd name="connsiteX2" fmla="*/ 3027362 w 3036565"/>
              <a:gd name="connsiteY2" fmla="*/ 498381 h 3892048"/>
              <a:gd name="connsiteX3" fmla="*/ 3036565 w 3036565"/>
              <a:gd name="connsiteY3" fmla="*/ 3892048 h 3892048"/>
              <a:gd name="connsiteX4" fmla="*/ 9203 w 3036565"/>
              <a:gd name="connsiteY4" fmla="*/ 3892047 h 3892048"/>
              <a:gd name="connsiteX5" fmla="*/ 0 w 3036565"/>
              <a:gd name="connsiteY5" fmla="*/ 0 h 3892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36565" h="3892048">
                <a:moveTo>
                  <a:pt x="0" y="0"/>
                </a:moveTo>
                <a:lnTo>
                  <a:pt x="2528981" y="0"/>
                </a:lnTo>
                <a:cubicBezTo>
                  <a:pt x="2804229" y="0"/>
                  <a:pt x="3027362" y="223133"/>
                  <a:pt x="3027362" y="498381"/>
                </a:cubicBezTo>
                <a:cubicBezTo>
                  <a:pt x="3030430" y="1629603"/>
                  <a:pt x="3033497" y="2760826"/>
                  <a:pt x="3036565" y="3892048"/>
                </a:cubicBezTo>
                <a:lnTo>
                  <a:pt x="9203" y="3892047"/>
                </a:lnTo>
                <a:cubicBezTo>
                  <a:pt x="6135" y="2594698"/>
                  <a:pt x="3068" y="1297349"/>
                  <a:pt x="0" y="0"/>
                </a:cubicBezTo>
                <a:close/>
              </a:path>
            </a:pathLst>
          </a:custGeom>
          <a:ln>
            <a:noFill/>
          </a:ln>
        </p:spPr>
        <p:txBody>
          <a:bodyPr/>
          <a:lstStyle>
            <a:lvl1pPr>
              <a:defRPr lang="en-US"/>
            </a:lvl1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EF96E6-8A7C-4C39-B7DA-6C320FCA51A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2325688"/>
            <a:ext cx="6705600" cy="39258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9B422534-EE83-44A0-B23D-637EBC4355C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3795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53DFB209-2F6E-43A7-9BE1-C549DB29D8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460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6132447"/>
            <a:ext cx="8534400" cy="304798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 anchorCtr="0">
            <a:noAutofit/>
          </a:bodyPr>
          <a:lstStyle>
            <a:lvl1pPr marL="0" indent="0" algn="ctr">
              <a:buNone/>
              <a:defRPr lang="en-US" sz="1400" dirty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Город, год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28800" y="3428463"/>
            <a:ext cx="8534400" cy="1104339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Основной вариант титульного слайда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849607"/>
            <a:ext cx="8534400" cy="76944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 algn="ctr">
              <a:buFontTx/>
              <a:buNone/>
              <a:defRPr lang="en-US" sz="1800" dirty="0">
                <a:solidFill>
                  <a:schemeClr val="bg1"/>
                </a:solidFill>
              </a:defRPr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6F4C88-8E99-43B8-B0AD-85F69A4C4F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74" y="0"/>
            <a:ext cx="7689853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9591" y="1329895"/>
            <a:ext cx="7953917" cy="1985292"/>
          </a:xfrm>
        </p:spPr>
        <p:txBody>
          <a:bodyPr anchor="b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Второй вариант титульного слайда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020929" y="3429000"/>
            <a:ext cx="7954433" cy="2203450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lang="en-US" dirty="0"/>
            </a:lvl1pPr>
            <a:lvl2pPr marL="457200" indent="0" algn="l">
              <a:buFontTx/>
              <a:buNone/>
              <a:defRPr/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3A9EDA-9A7F-4B84-AC2A-94D137604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6921" y="1621969"/>
            <a:ext cx="3005079" cy="52360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381E81-C7A9-4B73-BBE8-AF543BDCAE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39969" cy="132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8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791396"/>
            <a:ext cx="12192000" cy="6066604"/>
          </a:xfrm>
        </p:spPr>
        <p:txBody>
          <a:bodyPr anchor="ctr"/>
          <a:lstStyle>
            <a:lvl1pPr marL="0" indent="0" algn="ctr">
              <a:buNone/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Добавьте свой готовый фон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0853" y="1236510"/>
            <a:ext cx="3617659" cy="2192491"/>
          </a:xfrm>
        </p:spPr>
        <p:txBody>
          <a:bodyPr anchor="t" anchorCtr="0">
            <a:normAutofit/>
          </a:bodyPr>
          <a:lstStyle>
            <a:lvl1pPr>
              <a:defRPr lang="en-US" dirty="0"/>
            </a:lvl1pPr>
          </a:lstStyle>
          <a:p>
            <a:r>
              <a:rPr lang="ru-RU" dirty="0"/>
              <a:t>Третий вариант титульного слайда</a:t>
            </a:r>
            <a:endParaRPr lang="en-US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EBEC25B7-C3B9-437E-A4F9-DF0A8A8B6DB9}"/>
              </a:ext>
            </a:extLst>
          </p:cNvPr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183B911A-2292-447A-BAB1-5860E09C0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3288" y="614363"/>
            <a:ext cx="6208712" cy="360362"/>
          </a:xfr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 algn="r">
              <a:buNone/>
              <a:defRPr sz="1600"/>
            </a:lvl1pPr>
            <a:lvl5pPr marL="1828800" indent="0">
              <a:buNone/>
              <a:defRPr/>
            </a:lvl5pPr>
          </a:lstStyle>
          <a:p>
            <a:r>
              <a:rPr lang="ru-RU" dirty="0"/>
              <a:t>Имя и контактные данные автора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5F4A113-38EB-4FB0-A5E1-D2045F3AAB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09600" y="2680372"/>
            <a:ext cx="10972800" cy="827311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>
              <a:defRPr lang="en-US" dirty="0"/>
            </a:lvl1pPr>
          </a:lstStyle>
          <a:p>
            <a:r>
              <a:rPr lang="ru-RU" dirty="0"/>
              <a:t>Спасибо за внимание!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716939"/>
            <a:ext cx="10972800" cy="792162"/>
          </a:xfr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 algn="ctr">
              <a:buFontTx/>
              <a:buNone/>
              <a:defRPr lang="en-US" dirty="0"/>
            </a:lvl1pPr>
            <a:lvl2pPr marL="457200" indent="0" algn="ctr">
              <a:buFontTx/>
              <a:buNone/>
              <a:defRPr>
                <a:solidFill>
                  <a:srgbClr val="FFFFFF"/>
                </a:solidFill>
              </a:defRPr>
            </a:lvl2pPr>
            <a:lvl3pPr marL="914400" indent="0" algn="ctr">
              <a:buFontTx/>
              <a:buNone/>
              <a:defRPr>
                <a:solidFill>
                  <a:srgbClr val="FFFFFF"/>
                </a:solidFill>
              </a:defRPr>
            </a:lvl3pPr>
            <a:lvl4pPr marL="1371600" indent="0" algn="ctr">
              <a:buFontTx/>
              <a:buNone/>
              <a:defRPr>
                <a:solidFill>
                  <a:srgbClr val="FFFFFF"/>
                </a:solidFill>
              </a:defRPr>
            </a:lvl4pPr>
            <a:lvl5pPr marL="1828800" indent="0" algn="ctr"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/>
              <a:t>Имя и контактные данные автора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DED1F4-0330-4511-B293-08D7FE4737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269" y="0"/>
            <a:ext cx="5725463" cy="268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2328177"/>
            <a:ext cx="8365245" cy="379798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dirty="0">
                <a:solidFill>
                  <a:schemeClr val="tx1"/>
                </a:solidFill>
              </a:defRPr>
            </a:lvl1pPr>
            <a:lvl3pPr>
              <a:defRPr lang="ru-RU" sz="2000" dirty="0">
                <a:solidFill>
                  <a:schemeClr val="tx1"/>
                </a:solidFill>
              </a:defRPr>
            </a:lvl3pPr>
            <a:lvl4pPr>
              <a:defRPr lang="ru-RU" sz="1800" dirty="0">
                <a:solidFill>
                  <a:schemeClr val="tx1"/>
                </a:solidFill>
              </a:defRPr>
            </a:lvl4pPr>
            <a:lvl5pPr>
              <a:defRPr lang="ru-RU" sz="1600" dirty="0">
                <a:solidFill>
                  <a:schemeClr val="tx1"/>
                </a:solidFill>
              </a:defRPr>
            </a:lvl5pPr>
            <a:lvl6pPr>
              <a:defRPr lang="en-US" sz="1400" dirty="0">
                <a:solidFill>
                  <a:schemeClr val="tx1"/>
                </a:solidFill>
              </a:defRPr>
            </a:lvl6pPr>
          </a:lstStyle>
          <a:p>
            <a:pPr lvl="0"/>
            <a:r>
              <a:rPr lang="ru-RU" dirty="0"/>
              <a:t>Изложите здесь основные тезисы раздела</a:t>
            </a:r>
          </a:p>
          <a:p>
            <a:pPr lvl="2"/>
            <a:r>
              <a:rPr lang="ru-RU" dirty="0"/>
              <a:t>Второй уровень</a:t>
            </a:r>
          </a:p>
          <a:p>
            <a:pPr lvl="3"/>
            <a:r>
              <a:rPr lang="ru-RU" dirty="0"/>
              <a:t>Третий уровень</a:t>
            </a:r>
          </a:p>
          <a:p>
            <a:pPr lvl="4"/>
            <a:r>
              <a:rPr lang="ru-RU" dirty="0"/>
              <a:t>Четвертый уровень</a:t>
            </a:r>
          </a:p>
          <a:p>
            <a:pPr lvl="5"/>
            <a:r>
              <a:rPr lang="ru-RU" dirty="0"/>
              <a:t>Пятый уровень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601E002-0524-4D96-BC97-A6BFF63DA7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9" t="24090" r="79423" b="24177"/>
          <a:stretch/>
        </p:blipFill>
        <p:spPr>
          <a:xfrm>
            <a:off x="11112148" y="2328177"/>
            <a:ext cx="1079852" cy="379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D5ECA55-9769-4968-A783-C9E70872DA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599" y="2346583"/>
            <a:ext cx="10972800" cy="3897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xmlns="" id="{261B5029-6DCA-46C8-85EA-2A387651C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234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BDA6476B-5762-49D8-AB5F-107D3C25E7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599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9" name="Объект 6">
            <a:extLst>
              <a:ext uri="{FF2B5EF4-FFF2-40B4-BE49-F238E27FC236}">
                <a16:creationId xmlns:a16="http://schemas.microsoft.com/office/drawing/2014/main" xmlns="" id="{B693B51F-5ADA-47B3-92A7-688B695B071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08046" y="2346583"/>
            <a:ext cx="5374357" cy="37795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F975E9B-033B-4283-9AA8-CE90532FBE7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41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545917" y="234632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7545917" y="4384675"/>
            <a:ext cx="4036483" cy="1885950"/>
          </a:xfrm>
          <a:custGeom>
            <a:avLst/>
            <a:gdLst/>
            <a:ahLst/>
            <a:cxnLst/>
            <a:rect l="l" t="t" r="r" b="b"/>
            <a:pathLst>
              <a:path w="3027362" h="1885950">
                <a:moveTo>
                  <a:pt x="0" y="0"/>
                </a:moveTo>
                <a:lnTo>
                  <a:pt x="3027362" y="0"/>
                </a:lnTo>
                <a:lnTo>
                  <a:pt x="3027362" y="1063625"/>
                </a:lnTo>
                <a:lnTo>
                  <a:pt x="3026362" y="1063625"/>
                </a:lnTo>
                <a:lnTo>
                  <a:pt x="3023015" y="1129917"/>
                </a:lnTo>
                <a:cubicBezTo>
                  <a:pt x="2982765" y="1526260"/>
                  <a:pt x="2667672" y="1841353"/>
                  <a:pt x="2271329" y="1881603"/>
                </a:cubicBezTo>
                <a:lnTo>
                  <a:pt x="2205037" y="1884951"/>
                </a:lnTo>
                <a:lnTo>
                  <a:pt x="2205037" y="1885950"/>
                </a:lnTo>
                <a:lnTo>
                  <a:pt x="0" y="1885950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236664"/>
            <a:ext cx="10972800" cy="827087"/>
          </a:xfrm>
        </p:spPr>
        <p:txBody>
          <a:bodyPr/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05BA8D95-7735-46FC-9C16-677F9F41E39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Название раздела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776F01B-CEB5-4099-86FB-0DB6522A8EB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346325"/>
            <a:ext cx="6691313" cy="3924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2281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374357" y="439284"/>
            <a:ext cx="6208043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lang="ru-RU" smtClean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87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defTabSz="457200" rtl="0" eaLnBrk="1" latinLnBrk="0" hangingPunct="1">
        <a:spcBef>
          <a:spcPct val="0"/>
        </a:spcBef>
        <a:buNone/>
        <a:defRPr lang="en-US" sz="36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12192000" cy="79139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236510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59931"/>
            <a:ext cx="10972800" cy="3866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Первый уровень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C66355F7-4A85-495B-983E-B57FC436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3957" y="614279"/>
            <a:ext cx="6208043" cy="360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r">
              <a:defRPr lang="ru-RU" dirty="0" smtClean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FFF610D-5594-4493-A8EE-64BC7F00D00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570"/>
            <a:ext cx="1999362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5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lang="en-US" sz="3200" b="1" i="0" kern="120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 typeface="Wingdings" panose="05000000000000000000" pitchFamily="2" charset="2"/>
        <a:buChar char="§"/>
        <a:defRPr lang="ru-RU" sz="24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20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ru-RU" sz="16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lang="en-US" sz="14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0E648D27-692A-4801-AC9E-A211935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867025"/>
            <a:ext cx="11220450" cy="1827703"/>
          </a:xfrm>
        </p:spPr>
        <p:txBody>
          <a:bodyPr/>
          <a:lstStyle/>
          <a:p>
            <a:r>
              <a:rPr lang="ru-RU" sz="2800" dirty="0"/>
              <a:t>Разработка новых оптических сенсоров на основе</a:t>
            </a:r>
            <a:br>
              <a:rPr lang="ru-RU" sz="2800" dirty="0"/>
            </a:br>
            <a:r>
              <a:rPr lang="ru-RU" sz="2800" dirty="0"/>
              <a:t>производных антрахинона для обнаружения катионов металлов и анионов в природных объектах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24DD66-3586-4E22-850D-B2B48C90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4527763"/>
            <a:ext cx="11201400" cy="177164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Аспирант: Кудреватых Александра Александровна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подготовки : 04.06.01-Химические науки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профиль: Физическая химия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Научный руководитель Клименко Любовь Степановна д.х.н.</a:t>
            </a: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1">
            <a:extLst>
              <a:ext uri="{FF2B5EF4-FFF2-40B4-BE49-F238E27FC236}">
                <a16:creationId xmlns:a16="http://schemas.microsoft.com/office/drawing/2014/main" xmlns="" id="{EFEC5B45-AA45-42FC-9405-2E084188E0D7}"/>
              </a:ext>
            </a:extLst>
          </p:cNvPr>
          <p:cNvSpPr txBox="1">
            <a:spLocks/>
          </p:cNvSpPr>
          <p:nvPr/>
        </p:nvSpPr>
        <p:spPr>
          <a:xfrm>
            <a:off x="1981200" y="6284847"/>
            <a:ext cx="8534400" cy="304798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SzPct val="100000"/>
              <a:buFont typeface="Wingdings" panose="05000000000000000000" pitchFamily="2" charset="2"/>
              <a:buNone/>
              <a:defRPr lang="en-US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ru-RU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Wingdings" panose="05000000000000000000" pitchFamily="2" charset="2"/>
              <a:buNone/>
              <a:defRPr lang="en-US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Ханты-Мансийск, 2019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8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2139863"/>
              </p:ext>
            </p:extLst>
          </p:nvPr>
        </p:nvGraphicFramePr>
        <p:xfrm>
          <a:off x="964858" y="2085977"/>
          <a:ext cx="9824133" cy="37008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46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2919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Участие в научных проектах в качестве исполнителя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 качестве исполнителя</a:t>
                      </a:r>
                      <a:endParaRPr lang="ru-RU" sz="16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 №18-43-8600005 «Разработка оптических сенсоров на основе производных хинонов для обнаружения токсичных веществ в водных средах» поддержан грантом РФФИ и Правительством ХМАО-Югры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Руководитель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 Клименко Л.С.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951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7537"/>
            <a:ext cx="7086600" cy="49449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166" y="1070811"/>
            <a:ext cx="6098255" cy="56307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630779" y="4451684"/>
            <a:ext cx="5883442" cy="7700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75159"/>
            <a:ext cx="4367463" cy="18047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01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843" y="765718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Предполагаемый диссертационный совет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549" y="1708910"/>
            <a:ext cx="8603389" cy="1091636"/>
          </a:xfrm>
          <a:prstGeom prst="rect">
            <a:avLst/>
          </a:prstGeom>
          <a:ln w="12700">
            <a:solidFill>
              <a:schemeClr val="tx1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521" y="3128561"/>
            <a:ext cx="6876048" cy="28150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551" y="3032308"/>
            <a:ext cx="5417470" cy="21536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9021" y="6488668"/>
            <a:ext cx="7455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https://sfedu.ru/www/stat_pages22.show?p=ELS/inf/D&amp;x=ELS/-26</a:t>
            </a:r>
          </a:p>
        </p:txBody>
      </p:sp>
    </p:spTree>
    <p:extLst>
      <p:ext uri="{BB962C8B-B14F-4D97-AF65-F5344CB8AC3E}">
        <p14:creationId xmlns:p14="http://schemas.microsoft.com/office/powerpoint/2010/main" val="11042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B146D6-F76C-48B7-BF4E-C8838B4E1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52358D-6D90-4118-AED5-67F6F1105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1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Актуальность темы научно-квалификационной работы (диссертации)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63316" y="2247167"/>
            <a:ext cx="95290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Данный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проект направлен на поиск и изучение новых сенсорных материалов для ион-селективных оптических химических сенсорных приборов, пригодных для анализа объектов окружающей среды во внелабораторных условиях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Исследования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направленные на разработку новых эффективных методов и средств для экспресс-анализа степени загрязнения объектов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 актуальны для ХМАО-Югры.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6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5" y="649836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42" y="4142173"/>
            <a:ext cx="5534526" cy="27158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9311" y="1450347"/>
            <a:ext cx="10714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рамках выполняемой работы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исследованы катион-рецепторные свойства хинонов, содержащих как донорные, так и акцепторные заместители, а также макроциклические фрагменты.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Краунсодержащие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имины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1-гидроксиантрахинона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фотохимическим путем из 4-аминобензо-15-краун-5-эфира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фотоактивных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производных 1-феноксиантрахинона.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сравнительный анализ влияния структуры хромофора на величину оптического отклика и селективность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 катионами металлов. Будет проведено исследование состава образующихся комплексов, измерены их константы устойчивости, определены аналитические характеристики реакций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полученных производных с катионами щелочных и щелочноземельных металлов в растворителях разной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природы.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705" y="649837"/>
            <a:ext cx="10972800" cy="82731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значимость исследования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1938" y="1477148"/>
            <a:ext cx="102027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Полученные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о влиянии структуры хромофора на величину оптического отклика и селективность процессов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комплексообразования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позволят проводить направленный дизайн оптических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хемосенсоров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создания высокочувствительных и надежных молекулярных детекторов на токсичные вещества.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результате планируется создать готовые аналитические формы для визуально-тестового селективного определения содержания катионов тяжелых металлов и анионов в окружающей среде.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51938" y="4523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109399"/>
              </p:ext>
            </p:extLst>
          </p:nvPr>
        </p:nvGraphicFramePr>
        <p:xfrm>
          <a:off x="2267919" y="3328737"/>
          <a:ext cx="7170816" cy="1195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r:id="rId4" imgW="6566470" imgH="1096901" progId="ChemDraw.Document.6.0">
                  <p:embed/>
                </p:oleObj>
              </mc:Choice>
              <mc:Fallback>
                <p:oleObj r:id="rId4" imgW="6566470" imgH="1096901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919" y="3328737"/>
                        <a:ext cx="7170816" cy="1195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C:\Users\корп\AppData\Local\Microsoft\Windows\INetCache\Content.Word\2ЮГУ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87" b="22774"/>
          <a:stretch>
            <a:fillRect/>
          </a:stretch>
        </p:blipFill>
        <p:spPr bwMode="auto">
          <a:xfrm>
            <a:off x="5617172" y="4986082"/>
            <a:ext cx="3821563" cy="1465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NSPIRIT\Desktop\Диплом\2ра.PN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6"/>
          <a:stretch/>
        </p:blipFill>
        <p:spPr bwMode="auto">
          <a:xfrm>
            <a:off x="1860030" y="4813004"/>
            <a:ext cx="3146744" cy="1638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974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128" y="1155282"/>
            <a:ext cx="5817304" cy="5564877"/>
          </a:xfrm>
          <a:prstGeom prst="rect">
            <a:avLst/>
          </a:prstGeom>
        </p:spPr>
      </p:pic>
      <p:sp>
        <p:nvSpPr>
          <p:cNvPr id="8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 txBox="1">
            <a:spLocks/>
          </p:cNvSpPr>
          <p:nvPr/>
        </p:nvSpPr>
        <p:spPr>
          <a:xfrm>
            <a:off x="824128" y="553584"/>
            <a:ext cx="10972800" cy="82731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научно-квалификационной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5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80244645"/>
              </p:ext>
            </p:extLst>
          </p:nvPr>
        </p:nvGraphicFramePr>
        <p:xfrm>
          <a:off x="964858" y="2085977"/>
          <a:ext cx="9824133" cy="3210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3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экспериментальной составляющей научно-исследовательской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Электронный отчет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Черновик 2, 3 главы диссертации</a:t>
                      </a: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Черновой вариант представлен в отчете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16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2018- 2019 учебного года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280367"/>
              </p:ext>
            </p:extLst>
          </p:nvPr>
        </p:nvGraphicFramePr>
        <p:xfrm>
          <a:off x="1338303" y="2273969"/>
          <a:ext cx="9824133" cy="3210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3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600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Вашего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индивидуального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Выполнение теоретической составляющей научно-исследовательской работы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Электронный отчет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Черновик 1 -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главы диссертации</a:t>
                      </a: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Черновой вариант представлен в отчете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83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F86E713-6BDA-44E6-B57D-67D51E8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970" y="914531"/>
            <a:ext cx="10972800" cy="8273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научно-исследовательской деятельности за 2018- 2019 год обучения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7687902"/>
              </p:ext>
            </p:extLst>
          </p:nvPr>
        </p:nvGraphicFramePr>
        <p:xfrm>
          <a:off x="964858" y="2085977"/>
          <a:ext cx="9824133" cy="448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6738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358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 п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результативности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(содержание работы вашего индивидуального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отчетности</a:t>
                      </a:r>
                      <a:endParaRPr lang="ru-RU" sz="18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32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(исходя из рабочего плана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2018- 2019 учебного года</a:t>
                      </a:r>
                      <a:r>
                        <a:rPr lang="ru-RU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(документы, подтверждающие факт выполнения работы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необходимо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прикрепить в отдельный слайд)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7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Апробация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научных результатов и выводов научно-исследовательской работы посредством подготовки и опубликования статей в рецензируемых и иных изданиях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Опубликованная статья РИНЦ, ВАК</a:t>
                      </a:r>
                    </a:p>
                  </a:txBody>
                  <a:tcPr marL="61401" marR="6140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РИНЦ: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Scopus:</a:t>
                      </a: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WOS: 1</a:t>
                      </a:r>
                      <a:endParaRPr lang="ru-RU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1401" marR="6140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0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AE38A2-E23F-4AC9-8B3A-62910ADC4D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2166" y="614362"/>
            <a:ext cx="6689834" cy="363099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 (скан-образ), подтверждающий показатель результативности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98" y="1191126"/>
            <a:ext cx="4986570" cy="56668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42" y="1191126"/>
            <a:ext cx="4986570" cy="566687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9036" y="5727032"/>
            <a:ext cx="4227226" cy="61380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135318" y="3327816"/>
            <a:ext cx="4002374" cy="148402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22505" y="6358490"/>
            <a:ext cx="569495" cy="49951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ЮГУ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Институт НиГ ЮГУ" id="{88FBCA68-7BA2-4158-8F69-5C6BDE420372}" vid="{B1EFACE3-71F5-4EAF-9BA4-797517F977BA}"/>
    </a:ext>
  </a:extLst>
</a:theme>
</file>

<file path=ppt/theme/theme2.xml><?xml version="1.0" encoding="utf-8"?>
<a:theme xmlns:a="http://schemas.openxmlformats.org/drawingml/2006/main" name="ЮГУ 2">
  <a:themeElements>
    <a:clrScheme name="Югорский государственный университет">
      <a:dk1>
        <a:srgbClr val="00629B"/>
      </a:dk1>
      <a:lt1>
        <a:srgbClr val="FFFFFF"/>
      </a:lt1>
      <a:dk2>
        <a:srgbClr val="A7A8AA"/>
      </a:dk2>
      <a:lt2>
        <a:srgbClr val="FFFFFF"/>
      </a:lt2>
      <a:accent1>
        <a:srgbClr val="00629B"/>
      </a:accent1>
      <a:accent2>
        <a:srgbClr val="008755"/>
      </a:accent2>
      <a:accent3>
        <a:srgbClr val="6B3077"/>
      </a:accent3>
      <a:accent4>
        <a:srgbClr val="009CDE"/>
      </a:accent4>
      <a:accent5>
        <a:srgbClr val="FF6900"/>
      </a:accent5>
      <a:accent6>
        <a:srgbClr val="101820"/>
      </a:accent6>
      <a:hlink>
        <a:srgbClr val="A7A8AA"/>
      </a:hlink>
      <a:folHlink>
        <a:srgbClr val="6B3077"/>
      </a:folHlink>
    </a:clrScheme>
    <a:fontScheme name="Югорский государственный университет">
      <a:majorFont>
        <a:latin typeface="PT Sans Caption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Основной стиль презентации ЮГУ" id="{B2664E47-FE78-4B88-BD0E-9E9779EFC41A}" vid="{6E68C8F9-5164-46F7-AE45-8167F9538A77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Институт НиГ ЮГУ</Template>
  <TotalTime>1250</TotalTime>
  <Words>356</Words>
  <Application>Microsoft Office PowerPoint</Application>
  <PresentationFormat>Произвольный</PresentationFormat>
  <Paragraphs>104</Paragraphs>
  <Slides>13</Slides>
  <Notes>13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ЮГУ</vt:lpstr>
      <vt:lpstr>ЮГУ 2</vt:lpstr>
      <vt:lpstr>ChemDraw.Document.6.0</vt:lpstr>
      <vt:lpstr>Разработка новых оптических сенсоров на основе производных антрахинона для обнаружения катионов металлов и анионов в природных объектах </vt:lpstr>
      <vt:lpstr>Актуальность темы научно-квалификационной работы (диссертации)</vt:lpstr>
      <vt:lpstr>Теоретическая значимость исследования</vt:lpstr>
      <vt:lpstr>Практическая значимость исследования</vt:lpstr>
      <vt:lpstr>Презентация PowerPoint</vt:lpstr>
      <vt:lpstr>Итоги научно-исследовательской деятельности 2018- 2019 учебного года </vt:lpstr>
      <vt:lpstr>Итоги научно-исследовательской деятельности 2018- 2019 учебного года </vt:lpstr>
      <vt:lpstr>Итоги научно-исследовательской деятельности за 2018- 2019 год обучения</vt:lpstr>
      <vt:lpstr>Презентация PowerPoint</vt:lpstr>
      <vt:lpstr>Итоги научно-исследовательской деятельности за 2018- 2019 год обучения</vt:lpstr>
      <vt:lpstr>Презентация PowerPoint</vt:lpstr>
      <vt:lpstr>Предполагаемый диссертационный совет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Rudolf Fink</dc:creator>
  <cp:lastModifiedBy>Уймина Ксения Сер.</cp:lastModifiedBy>
  <cp:revision>45</cp:revision>
  <cp:lastPrinted>2019-04-22T11:59:33Z</cp:lastPrinted>
  <dcterms:created xsi:type="dcterms:W3CDTF">2019-03-10T22:10:48Z</dcterms:created>
  <dcterms:modified xsi:type="dcterms:W3CDTF">2019-06-11T07:24:29Z</dcterms:modified>
</cp:coreProperties>
</file>