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sldIdLst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6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8"/>
          </a:xfr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 anchorCtr="0">
            <a:noAutofit/>
          </a:bodyPr>
          <a:lstStyle>
            <a:lvl1pPr marL="0" indent="0" algn="ctr">
              <a:buNone/>
              <a:defRPr lang="en-US" sz="1400" dirty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год</a:t>
            </a:r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5E9FA6B-73BE-49D4-AFA8-D0AF0C8591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47" y="1629000"/>
            <a:ext cx="709970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7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1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68198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30557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609601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368198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8130557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367758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8114274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609601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4367758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8114274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B2748EE8-DF71-465A-8F06-9B05A0B7A89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98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1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68198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30557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367758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8114274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360FB18-3D53-4F80-8F0E-D7BB0AB67B1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  <p:sp>
        <p:nvSpPr>
          <p:cNvPr id="17" name="Объект 6">
            <a:extLst>
              <a:ext uri="{FF2B5EF4-FFF2-40B4-BE49-F238E27FC236}">
                <a16:creationId xmlns:a16="http://schemas.microsoft.com/office/drawing/2014/main" id="{122D94C1-29FE-4630-90C2-5AB106F4826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9" y="4426297"/>
            <a:ext cx="5374357" cy="16998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Объект 6">
            <a:extLst>
              <a:ext uri="{FF2B5EF4-FFF2-40B4-BE49-F238E27FC236}">
                <a16:creationId xmlns:a16="http://schemas.microsoft.com/office/drawing/2014/main" id="{0E03509B-601B-49BB-A89B-2342335654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8046" y="4426297"/>
            <a:ext cx="5374357" cy="16998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630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545918" y="2360173"/>
            <a:ext cx="4048753" cy="3892048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EF96E6-8A7C-4C39-B7DA-6C320FCA51A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2325688"/>
            <a:ext cx="6705600" cy="3925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422534-EE83-44A0-B23D-637EBC4355C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795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3DFB209-2F6E-43A7-9BE1-C549DB29D8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60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8"/>
          </a:xfr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 anchorCtr="0">
            <a:noAutofit/>
          </a:bodyPr>
          <a:lstStyle>
            <a:lvl1pPr marL="0" indent="0" algn="ctr">
              <a:buNone/>
              <a:defRPr lang="en-US" sz="1400" dirty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год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3428463"/>
            <a:ext cx="8534400" cy="1104339"/>
          </a:xfr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algn="ctr">
              <a:defRPr lang="en-US" dirty="0"/>
            </a:lvl1pPr>
          </a:lstStyle>
          <a:p>
            <a:r>
              <a:rPr lang="ru-RU" dirty="0"/>
              <a:t>Основной вариант титульного слайда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849607"/>
            <a:ext cx="8534400" cy="769441"/>
          </a:xfr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FontTx/>
              <a:buNone/>
              <a:defRPr lang="en-US" sz="1800" dirty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154438E-BF6A-4B33-B345-32B2271A5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47" y="0"/>
            <a:ext cx="709970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4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9591" y="1329895"/>
            <a:ext cx="7953917" cy="1985292"/>
          </a:xfrm>
        </p:spPr>
        <p:txBody>
          <a:bodyPr anchor="b"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Второй вариант титульного слайда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20929" y="3429000"/>
            <a:ext cx="7954433" cy="220345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lang="en-US" dirty="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3A9EDA-9A7F-4B84-AC2A-94D137604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921" y="1621969"/>
            <a:ext cx="3005079" cy="52360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862BA5-0080-4D31-B646-B2A85E594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622740" cy="132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8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791396"/>
            <a:ext cx="12192000" cy="6066604"/>
          </a:xfrm>
        </p:spPr>
        <p:txBody>
          <a:bodyPr anchor="ctr"/>
          <a:lstStyle>
            <a:lvl1pPr algn="ctr">
              <a:defRPr lang="en-US" dirty="0"/>
            </a:lvl1pPr>
          </a:lstStyle>
          <a:p>
            <a:r>
              <a:rPr lang="ru-RU" dirty="0"/>
              <a:t>Добавьте свой готовый фон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853" y="1236510"/>
            <a:ext cx="3617659" cy="2192491"/>
          </a:xfrm>
        </p:spPr>
        <p:txBody>
          <a:bodyPr anchor="t" anchorCtr="0"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Третий вариант титульного слайда</a:t>
            </a:r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BEC25B7-C3B9-437E-A4F9-DF0A8A8B6DB9}"/>
              </a:ext>
            </a:extLst>
          </p:cNvPr>
          <p:cNvSpPr/>
          <p:nvPr/>
        </p:nvSpPr>
        <p:spPr bwMode="auto">
          <a:xfrm>
            <a:off x="0" y="0"/>
            <a:ext cx="12192000" cy="791396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183B911A-2292-447A-BAB1-5860E09C0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3288" y="614363"/>
            <a:ext cx="6208712" cy="360362"/>
          </a:xfr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r">
              <a:buNone/>
              <a:defRPr sz="1600"/>
            </a:lvl1pPr>
            <a:lvl5pPr marL="1828800" indent="0">
              <a:buNone/>
              <a:defRPr/>
            </a:lvl5pPr>
          </a:lstStyle>
          <a:p>
            <a:r>
              <a:rPr lang="ru-RU" dirty="0"/>
              <a:t>Имя и контактные данные автора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FCB8DE0-37F1-4C91-B9FC-2D49FF647A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0"/>
            <a:ext cx="1845924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0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09600" y="2680372"/>
            <a:ext cx="10972800" cy="827311"/>
          </a:xfr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>
              <a:defRPr lang="en-US" dirty="0"/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716939"/>
            <a:ext cx="10972800" cy="792162"/>
          </a:xfr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FontTx/>
              <a:buNone/>
              <a:defRPr lang="en-US" dirty="0"/>
            </a:lvl1pPr>
            <a:lvl2pPr marL="457200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199DC81-E16D-4205-B54F-2508AE5B4B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965" y="0"/>
            <a:ext cx="5286070" cy="268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2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328177"/>
            <a:ext cx="8365245" cy="379798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dirty="0">
                <a:solidFill>
                  <a:schemeClr val="tx1"/>
                </a:solidFill>
              </a:defRPr>
            </a:lvl1pPr>
            <a:lvl3pPr>
              <a:defRPr lang="ru-RU" sz="2000" dirty="0">
                <a:solidFill>
                  <a:schemeClr val="tx1"/>
                </a:solidFill>
              </a:defRPr>
            </a:lvl3pPr>
            <a:lvl4pPr>
              <a:defRPr lang="ru-RU" sz="1800" dirty="0">
                <a:solidFill>
                  <a:schemeClr val="tx1"/>
                </a:solidFill>
              </a:defRPr>
            </a:lvl4pPr>
            <a:lvl5pPr>
              <a:defRPr lang="ru-RU" sz="1600" dirty="0">
                <a:solidFill>
                  <a:schemeClr val="tx1"/>
                </a:solidFill>
              </a:defRPr>
            </a:lvl5pPr>
            <a:lvl6pPr>
              <a:defRPr lang="en-US" sz="1400" dirty="0">
                <a:solidFill>
                  <a:schemeClr val="tx1"/>
                </a:solidFill>
              </a:defRPr>
            </a:lvl6pPr>
          </a:lstStyle>
          <a:p>
            <a:pPr lvl="0"/>
            <a:r>
              <a:rPr lang="ru-RU" dirty="0"/>
              <a:t>Изложите здесь основные тезисы раздела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  <a:p>
            <a:pPr lvl="5"/>
            <a:r>
              <a:rPr lang="ru-RU" dirty="0"/>
              <a:t>Пятый уровень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200185-F38A-4129-A0B9-00F7318796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6" t="21630" r="73503" b="27206"/>
          <a:stretch/>
        </p:blipFill>
        <p:spPr>
          <a:xfrm>
            <a:off x="11133796" y="2583543"/>
            <a:ext cx="1058204" cy="352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8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5ECA55-9769-4968-A783-C9E70872DA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599" y="2346583"/>
            <a:ext cx="10972800" cy="3897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61B5029-6DCA-46C8-85EA-2A387651C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341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BDA6476B-5762-49D8-AB5F-107D3C25E7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9" y="2346583"/>
            <a:ext cx="5374357" cy="37795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Объект 6">
            <a:extLst>
              <a:ext uri="{FF2B5EF4-FFF2-40B4-BE49-F238E27FC236}">
                <a16:creationId xmlns:a16="http://schemas.microsoft.com/office/drawing/2014/main" id="{B693B51F-5ADA-47B3-92A7-688B695B071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8046" y="2346583"/>
            <a:ext cx="5374357" cy="37795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975E9B-033B-4283-9AA8-CE90532FBE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41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545917" y="2346325"/>
            <a:ext cx="4036483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545917" y="4384675"/>
            <a:ext cx="4036483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664"/>
            <a:ext cx="10972800" cy="827087"/>
          </a:xfrm>
        </p:spPr>
        <p:txBody>
          <a:bodyPr/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BA8D95-7735-46FC-9C16-677F9F41E3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76F01B-CEB5-4099-86FB-0DB6522A8E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2346325"/>
            <a:ext cx="6691313" cy="3924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228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9931"/>
            <a:ext cx="10972800" cy="386623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74357" y="439284"/>
            <a:ext cx="620804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lang="ru-RU" smtClean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7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3600" b="1" i="0" kern="1200" baseline="0" dirty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lang="ru-RU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12192000" cy="791396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9931"/>
            <a:ext cx="109728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66355F7-4A85-495B-983E-B57FC436A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83957" y="614279"/>
            <a:ext cx="6208043" cy="360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lang="ru-RU" dirty="0" smtClean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093C3B8-058B-487A-9D89-BD65020C578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0"/>
            <a:ext cx="1845924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5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lang="en-US" sz="3200" b="1" i="0" kern="1200" baseline="0" dirty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lang="ru-RU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D10E8C-D5E0-4D9E-9096-AC36CE7453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289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0261D558-9DA7-4DD9-8F70-9C8EE4EE329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ru-RU" dirty="0"/>
              <a:t>МАИ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F2DCE7B-AB72-4922-9806-84C1866FFACE}"/>
              </a:ext>
            </a:extLst>
          </p:cNvPr>
          <p:cNvSpPr/>
          <p:nvPr/>
        </p:nvSpPr>
        <p:spPr>
          <a:xfrm>
            <a:off x="1743484" y="1895036"/>
            <a:ext cx="90540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Fira Sans ExtraLight" panose="020B0403050000020004" pitchFamily="34" charset="0"/>
              </a:rPr>
              <a:t>Объект исследования: П+Я</a:t>
            </a:r>
          </a:p>
          <a:p>
            <a:r>
              <a:rPr lang="ru-RU" sz="4000" dirty="0">
                <a:latin typeface="Fira Sans ExtraLight" panose="020B0403050000020004" pitchFamily="34" charset="0"/>
              </a:rPr>
              <a:t>Предмет исследования: условия И в П+Я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3F6F131-7FB1-4A02-AEB1-CE7E8592DCC5}"/>
              </a:ext>
            </a:extLst>
          </p:cNvPr>
          <p:cNvSpPr/>
          <p:nvPr/>
        </p:nvSpPr>
        <p:spPr>
          <a:xfrm>
            <a:off x="1743484" y="3689176"/>
            <a:ext cx="606371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Fira Sans ExtraLight" panose="020B0403050000020004" pitchFamily="34" charset="0"/>
              </a:rPr>
              <a:t>Методологическая основа:</a:t>
            </a:r>
          </a:p>
          <a:p>
            <a:pPr marL="742950" indent="-742950">
              <a:buAutoNum type="arabicPeriod"/>
            </a:pPr>
            <a:r>
              <a:rPr lang="ru-RU" sz="4000" dirty="0">
                <a:latin typeface="Fira Sans ExtraLight" panose="020B0403050000020004" pitchFamily="34" charset="0"/>
              </a:rPr>
              <a:t>Подход Я</a:t>
            </a:r>
          </a:p>
          <a:p>
            <a:pPr marL="742950" indent="-742950">
              <a:buAutoNum type="arabicPeriod"/>
            </a:pPr>
            <a:r>
              <a:rPr lang="ru-RU" sz="4000" dirty="0">
                <a:latin typeface="Fira Sans ExtraLight" panose="020B0403050000020004" pitchFamily="34" charset="0"/>
              </a:rPr>
              <a:t>Подход П</a:t>
            </a:r>
          </a:p>
          <a:p>
            <a:pPr marL="742950" indent="-742950">
              <a:buAutoNum type="arabicPeriod"/>
            </a:pPr>
            <a:r>
              <a:rPr lang="ru-RU" sz="4000" dirty="0">
                <a:latin typeface="Fira Sans ExtraLight" panose="020B0403050000020004" pitchFamily="34" charset="0"/>
              </a:rPr>
              <a:t>Подход И</a:t>
            </a:r>
          </a:p>
        </p:txBody>
      </p:sp>
    </p:spTree>
    <p:extLst>
      <p:ext uri="{BB962C8B-B14F-4D97-AF65-F5344CB8AC3E}">
        <p14:creationId xmlns:p14="http://schemas.microsoft.com/office/powerpoint/2010/main" val="2606222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E1859C-234B-427B-A02C-1BA6B873CC1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Глава 1 (Теоретическая)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AE4C724-CEC9-43BC-8CA8-38DF94DB088C}"/>
              </a:ext>
            </a:extLst>
          </p:cNvPr>
          <p:cNvSpPr/>
          <p:nvPr/>
        </p:nvSpPr>
        <p:spPr>
          <a:xfrm>
            <a:off x="479503" y="1326156"/>
            <a:ext cx="10036097" cy="4917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Важно: В  названии главы ни один аспект из формулировки темы не должен быть потерян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Явление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(общая характеристика). Понятие: анализ не менее 3. Компонентный анализ явления: не менее двух подходов.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Явление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(характеристика относительно возраста). Особенности Я, возрастные нормы.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(включает анализ образовательных программ (основных/дополнительных), направленных на формирование явления</a:t>
            </a: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Инструмент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методика применения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Обзор/анализ методов и методик изучения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явления + процесса (важно: не только явления, но и процесса)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760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D84907A-D9B2-48BD-B6E9-B3C0A9DCE7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Глава 2. (эмпирическая)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E677E3-E2EC-4C01-8B2A-748A1A48451A}"/>
              </a:ext>
            </a:extLst>
          </p:cNvPr>
          <p:cNvSpPr/>
          <p:nvPr/>
        </p:nvSpPr>
        <p:spPr>
          <a:xfrm>
            <a:off x="1048215" y="1059121"/>
            <a:ext cx="10158761" cy="4932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Анализ опыта использования инструмента в процессе явления в ОО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 Модель, методы и методики собственного изучения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явления+процесса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(констатирующего этапа эксперимента) (в связке с 1.1. и 1.4).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2.3. Констатирующий этап эксперимента: характеристика (описание, анализ)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формирования явления в конкретной организации (в связке с 1.2 и 1.3.)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2.3. Констатирующий этап эксперимента: изучение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явления (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процесса изучения, содержание, результаты)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2.4. Описание формирующего эксперимента (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(в связке с 1.3).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2.5. Результаты формирующего эксперимента (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процесса)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Анализ изменений в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явлении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881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>
            <a:extLst>
              <a:ext uri="{FF2B5EF4-FFF2-40B4-BE49-F238E27FC236}">
                <a16:creationId xmlns:a16="http://schemas.microsoft.com/office/drawing/2014/main" id="{76371A24-350D-4C47-ADC8-7441D4B3B39F}"/>
              </a:ext>
            </a:extLst>
          </p:cNvPr>
          <p:cNvSpPr/>
          <p:nvPr/>
        </p:nvSpPr>
        <p:spPr>
          <a:xfrm>
            <a:off x="4761569" y="1316325"/>
            <a:ext cx="4125951" cy="422535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EFA64E5-8E50-4EE0-B3C2-F6B69BBD161A}"/>
              </a:ext>
            </a:extLst>
          </p:cNvPr>
          <p:cNvSpPr/>
          <p:nvPr/>
        </p:nvSpPr>
        <p:spPr>
          <a:xfrm>
            <a:off x="6262980" y="4760900"/>
            <a:ext cx="1123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  <a:latin typeface="Fira Sans ExtraLight" panose="020B0403050000020004" pitchFamily="34" charset="0"/>
              </a:rPr>
              <a:t>Теория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82BFB42-152F-4D32-8522-20E4A41AF3E5}"/>
              </a:ext>
            </a:extLst>
          </p:cNvPr>
          <p:cNvCxnSpPr/>
          <p:nvPr/>
        </p:nvCxnSpPr>
        <p:spPr>
          <a:xfrm>
            <a:off x="5419491" y="4226312"/>
            <a:ext cx="2787805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7F569FE-014B-420A-955C-10CF538B8CE6}"/>
              </a:ext>
            </a:extLst>
          </p:cNvPr>
          <p:cNvCxnSpPr>
            <a:cxnSpLocks/>
          </p:cNvCxnSpPr>
          <p:nvPr/>
        </p:nvCxnSpPr>
        <p:spPr>
          <a:xfrm>
            <a:off x="5921296" y="3152078"/>
            <a:ext cx="1761893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8199660-BBCD-4E85-9226-E7DD99D17D94}"/>
              </a:ext>
            </a:extLst>
          </p:cNvPr>
          <p:cNvSpPr/>
          <p:nvPr/>
        </p:nvSpPr>
        <p:spPr>
          <a:xfrm>
            <a:off x="6045228" y="2640868"/>
            <a:ext cx="1558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  <a:latin typeface="Fira Sans ExtraLight" panose="020B0403050000020004" pitchFamily="34" charset="0"/>
              </a:rPr>
              <a:t>Методики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D04BF9E-AAFA-442B-B556-BEBB8F7CC9EC}"/>
              </a:ext>
            </a:extLst>
          </p:cNvPr>
          <p:cNvSpPr/>
          <p:nvPr/>
        </p:nvSpPr>
        <p:spPr>
          <a:xfrm>
            <a:off x="6148621" y="3715101"/>
            <a:ext cx="1351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  <a:latin typeface="Fira Sans ExtraLight" panose="020B0403050000020004" pitchFamily="34" charset="0"/>
              </a:rPr>
              <a:t>Методы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82234AE-2655-4FC1-B7D3-8DDB1C3DC110}"/>
              </a:ext>
            </a:extLst>
          </p:cNvPr>
          <p:cNvSpPr/>
          <p:nvPr/>
        </p:nvSpPr>
        <p:spPr>
          <a:xfrm>
            <a:off x="920419" y="1131659"/>
            <a:ext cx="51271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6"/>
                </a:solidFill>
                <a:latin typeface="Fira Sans ExtraLight" panose="020B0403050000020004" pitchFamily="34" charset="0"/>
              </a:rPr>
              <a:t>Диагностика темперамента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3A83634-BEA3-4FA0-8C62-91331DD347A8}"/>
              </a:ext>
            </a:extLst>
          </p:cNvPr>
          <p:cNvSpPr/>
          <p:nvPr/>
        </p:nvSpPr>
        <p:spPr>
          <a:xfrm>
            <a:off x="124966" y="5357009"/>
            <a:ext cx="1556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  <a:latin typeface="Fira Sans ExtraLight" panose="020B0403050000020004" pitchFamily="34" charset="0"/>
              </a:rPr>
              <a:t>Гиппократ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A9F860D-0152-416A-B02D-16AA572788B2}"/>
              </a:ext>
            </a:extLst>
          </p:cNvPr>
          <p:cNvSpPr/>
          <p:nvPr/>
        </p:nvSpPr>
        <p:spPr>
          <a:xfrm>
            <a:off x="124965" y="4710007"/>
            <a:ext cx="1498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Fira Sans ExtraLight" panose="020B0403050000020004" pitchFamily="34" charset="0"/>
              </a:rPr>
              <a:t>Гуморальная</a:t>
            </a:r>
          </a:p>
          <a:p>
            <a:r>
              <a:rPr lang="ru-RU" b="1" dirty="0">
                <a:solidFill>
                  <a:schemeClr val="accent6"/>
                </a:solidFill>
                <a:latin typeface="Fira Sans ExtraLight" panose="020B0403050000020004" pitchFamily="34" charset="0"/>
              </a:rPr>
              <a:t> теория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0FB80B4-FBD4-4AFF-81E8-ECB52F50E43E}"/>
              </a:ext>
            </a:extLst>
          </p:cNvPr>
          <p:cNvSpPr/>
          <p:nvPr/>
        </p:nvSpPr>
        <p:spPr>
          <a:xfrm>
            <a:off x="124965" y="3708373"/>
            <a:ext cx="147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Fira Sans ExtraLight" panose="020B0403050000020004" pitchFamily="34" charset="0"/>
              </a:rPr>
              <a:t>эксперимент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E42E96E-E0B7-459E-908B-8BD6174C0451}"/>
              </a:ext>
            </a:extLst>
          </p:cNvPr>
          <p:cNvSpPr/>
          <p:nvPr/>
        </p:nvSpPr>
        <p:spPr>
          <a:xfrm>
            <a:off x="163502" y="2526415"/>
            <a:ext cx="1964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Fira Sans ExtraLight" panose="020B0403050000020004" pitchFamily="34" charset="0"/>
              </a:rPr>
              <a:t>Дефрагментация </a:t>
            </a:r>
          </a:p>
          <a:p>
            <a:r>
              <a:rPr lang="ru-RU" b="1" dirty="0">
                <a:solidFill>
                  <a:schemeClr val="accent6"/>
                </a:solidFill>
                <a:latin typeface="Fira Sans ExtraLight" panose="020B0403050000020004" pitchFamily="34" charset="0"/>
              </a:rPr>
              <a:t>жидкости</a:t>
            </a:r>
            <a:endParaRPr lang="ru-RU" b="1" dirty="0">
              <a:solidFill>
                <a:schemeClr val="accent6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BC59DAC8-97E6-470A-A3B0-F50151A05ADA}"/>
              </a:ext>
            </a:extLst>
          </p:cNvPr>
          <p:cNvCxnSpPr/>
          <p:nvPr/>
        </p:nvCxnSpPr>
        <p:spPr>
          <a:xfrm>
            <a:off x="2665141" y="2252546"/>
            <a:ext cx="0" cy="37356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6D04521-BD95-460C-A6D8-1C8A5A94B284}"/>
              </a:ext>
            </a:extLst>
          </p:cNvPr>
          <p:cNvSpPr/>
          <p:nvPr/>
        </p:nvSpPr>
        <p:spPr>
          <a:xfrm>
            <a:off x="2864326" y="5339130"/>
            <a:ext cx="18276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333333"/>
                </a:solidFill>
                <a:latin typeface="YS Text"/>
              </a:rPr>
              <a:t>Э. </a:t>
            </a:r>
            <a:r>
              <a:rPr lang="ru-RU" sz="2400" b="1" dirty="0" err="1">
                <a:solidFill>
                  <a:srgbClr val="333333"/>
                </a:solidFill>
                <a:latin typeface="YS Text"/>
              </a:rPr>
              <a:t>Кречмер</a:t>
            </a:r>
            <a:r>
              <a:rPr lang="ru-RU" sz="2400" b="1" dirty="0">
                <a:solidFill>
                  <a:srgbClr val="333333"/>
                </a:solidFill>
                <a:latin typeface="YS Text"/>
              </a:rPr>
              <a:t>, </a:t>
            </a:r>
          </a:p>
          <a:p>
            <a:r>
              <a:rPr lang="ru-RU" sz="2400" b="1" dirty="0">
                <a:solidFill>
                  <a:srgbClr val="333333"/>
                </a:solidFill>
                <a:latin typeface="YS Text"/>
              </a:rPr>
              <a:t>У. Шелдона</a:t>
            </a:r>
            <a:endParaRPr lang="ru-RU" sz="2400" b="1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B6EE0C9-E7C1-474A-91A2-F2C58E890D00}"/>
              </a:ext>
            </a:extLst>
          </p:cNvPr>
          <p:cNvSpPr/>
          <p:nvPr/>
        </p:nvSpPr>
        <p:spPr>
          <a:xfrm>
            <a:off x="2720129" y="4668566"/>
            <a:ext cx="2287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Fira Sans ExtraLight" panose="020B0403050000020004" pitchFamily="34" charset="0"/>
              </a:rPr>
              <a:t>Конституциональная</a:t>
            </a:r>
          </a:p>
          <a:p>
            <a:r>
              <a:rPr lang="ru-RU" b="1" dirty="0">
                <a:solidFill>
                  <a:schemeClr val="accent6"/>
                </a:solidFill>
                <a:latin typeface="Fira Sans ExtraLight" panose="020B0403050000020004" pitchFamily="34" charset="0"/>
              </a:rPr>
              <a:t> теория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17B87EB-9B7A-4FFF-8B65-1092FC461FE1}"/>
              </a:ext>
            </a:extLst>
          </p:cNvPr>
          <p:cNvSpPr/>
          <p:nvPr/>
        </p:nvSpPr>
        <p:spPr>
          <a:xfrm>
            <a:off x="2729866" y="3720860"/>
            <a:ext cx="1452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Fira Sans ExtraLight" panose="020B0403050000020004" pitchFamily="34" charset="0"/>
              </a:rPr>
              <a:t>наблюдение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7B9E1F-5EE4-4FD7-A91B-F2A646705B92}"/>
              </a:ext>
            </a:extLst>
          </p:cNvPr>
          <p:cNvSpPr/>
          <p:nvPr/>
        </p:nvSpPr>
        <p:spPr>
          <a:xfrm>
            <a:off x="2768403" y="2538902"/>
            <a:ext cx="1452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Fira Sans ExtraLight" panose="020B0403050000020004" pitchFamily="34" charset="0"/>
              </a:rPr>
              <a:t>Карта </a:t>
            </a:r>
          </a:p>
          <a:p>
            <a:r>
              <a:rPr lang="ru-RU" b="1" dirty="0">
                <a:solidFill>
                  <a:schemeClr val="accent6"/>
                </a:solidFill>
                <a:latin typeface="Fira Sans ExtraLight" panose="020B0403050000020004" pitchFamily="34" charset="0"/>
              </a:rPr>
              <a:t>наблюдения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9E82AE5-770A-464C-A942-D02AA833D58F}"/>
              </a:ext>
            </a:extLst>
          </p:cNvPr>
          <p:cNvSpPr/>
          <p:nvPr/>
        </p:nvSpPr>
        <p:spPr>
          <a:xfrm>
            <a:off x="9730349" y="5367525"/>
            <a:ext cx="1718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chemeClr val="accent6"/>
                </a:solidFill>
                <a:latin typeface="Fira Sans ExtraLight" panose="020B0403050000020004" pitchFamily="34" charset="0"/>
              </a:rPr>
              <a:t>И.П.Павлов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2803B3D-7622-4874-8857-3C2643684A46}"/>
              </a:ext>
            </a:extLst>
          </p:cNvPr>
          <p:cNvSpPr/>
          <p:nvPr/>
        </p:nvSpPr>
        <p:spPr>
          <a:xfrm>
            <a:off x="9730348" y="4720523"/>
            <a:ext cx="19213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Fira Sans ExtraLight" panose="020B0403050000020004" pitchFamily="34" charset="0"/>
              </a:rPr>
              <a:t>ВНД: сила, </a:t>
            </a:r>
          </a:p>
          <a:p>
            <a:r>
              <a:rPr lang="ru-RU" b="1" dirty="0" err="1">
                <a:solidFill>
                  <a:schemeClr val="accent6"/>
                </a:solidFill>
                <a:latin typeface="Fira Sans ExtraLight" panose="020B0403050000020004" pitchFamily="34" charset="0"/>
              </a:rPr>
              <a:t>уравн-ть</a:t>
            </a:r>
            <a:r>
              <a:rPr lang="ru-RU" b="1" dirty="0">
                <a:solidFill>
                  <a:schemeClr val="accent6"/>
                </a:solidFill>
                <a:latin typeface="Fira Sans ExtraLight" panose="020B0403050000020004" pitchFamily="34" charset="0"/>
              </a:rPr>
              <a:t>, </a:t>
            </a:r>
            <a:r>
              <a:rPr lang="ru-RU" b="1" dirty="0" err="1">
                <a:solidFill>
                  <a:schemeClr val="accent6"/>
                </a:solidFill>
                <a:latin typeface="Fira Sans ExtraLight" panose="020B0403050000020004" pitchFamily="34" charset="0"/>
              </a:rPr>
              <a:t>подв-ть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55DDA32-F326-429F-87E8-18A5DC9C5403}"/>
              </a:ext>
            </a:extLst>
          </p:cNvPr>
          <p:cNvSpPr/>
          <p:nvPr/>
        </p:nvSpPr>
        <p:spPr>
          <a:xfrm>
            <a:off x="9730348" y="3718889"/>
            <a:ext cx="147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Fira Sans ExtraLight" panose="020B0403050000020004" pitchFamily="34" charset="0"/>
              </a:rPr>
              <a:t>эксперимент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DA0B61C-F351-447C-9DF7-6AE00D65BBAE}"/>
              </a:ext>
            </a:extLst>
          </p:cNvPr>
          <p:cNvSpPr/>
          <p:nvPr/>
        </p:nvSpPr>
        <p:spPr>
          <a:xfrm>
            <a:off x="8909514" y="2492780"/>
            <a:ext cx="31213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chemeClr val="accent6"/>
                </a:solidFill>
                <a:latin typeface="Fira Sans ExtraLight" panose="020B0403050000020004" pitchFamily="34" charset="0"/>
              </a:rPr>
              <a:t>Лабор.эксп-нт</a:t>
            </a:r>
            <a:r>
              <a:rPr lang="ru-RU" b="1" dirty="0">
                <a:solidFill>
                  <a:schemeClr val="accent6"/>
                </a:solidFill>
                <a:latin typeface="Fira Sans ExtraLight" panose="020B0403050000020004" pitchFamily="34" charset="0"/>
              </a:rPr>
              <a:t> с </a:t>
            </a:r>
          </a:p>
          <a:p>
            <a:r>
              <a:rPr lang="ru-RU" b="1" dirty="0">
                <a:solidFill>
                  <a:schemeClr val="accent6"/>
                </a:solidFill>
                <a:latin typeface="Fira Sans ExtraLight" panose="020B0403050000020004" pitchFamily="34" charset="0"/>
              </a:rPr>
              <a:t>использованием аппаратуры</a:t>
            </a:r>
            <a:endParaRPr lang="ru-RU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E9A06C38-DB1F-4DD4-B21E-A84EAEDA90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Пример выбора модели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8E1A866-83C4-49FC-BEA7-7437E70EA6D1}"/>
              </a:ext>
            </a:extLst>
          </p:cNvPr>
          <p:cNvCxnSpPr/>
          <p:nvPr/>
        </p:nvCxnSpPr>
        <p:spPr>
          <a:xfrm>
            <a:off x="0" y="617517"/>
            <a:ext cx="12192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F21D599-C1B4-413A-90C5-935E9AABD713}"/>
              </a:ext>
            </a:extLst>
          </p:cNvPr>
          <p:cNvSpPr txBox="1">
            <a:spLocks/>
          </p:cNvSpPr>
          <p:nvPr/>
        </p:nvSpPr>
        <p:spPr>
          <a:xfrm>
            <a:off x="301124" y="131506"/>
            <a:ext cx="7325803" cy="232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Теоретическая модель исследования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68F909C-9EBA-4F21-B72B-B5C9C613D973}"/>
              </a:ext>
            </a:extLst>
          </p:cNvPr>
          <p:cNvSpPr txBox="1">
            <a:spLocks/>
          </p:cNvSpPr>
          <p:nvPr/>
        </p:nvSpPr>
        <p:spPr>
          <a:xfrm>
            <a:off x="4762500" y="2521796"/>
            <a:ext cx="2895600" cy="6024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/>
              <a:t>Личностно-ценностные </a:t>
            </a:r>
          </a:p>
          <a:p>
            <a:r>
              <a:rPr lang="ru-RU" sz="2000" dirty="0"/>
              <a:t>(Зачем читать?)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E37134A-0C99-4C59-B5F4-4AC203E307F6}"/>
              </a:ext>
            </a:extLst>
          </p:cNvPr>
          <p:cNvSpPr txBox="1">
            <a:spLocks/>
          </p:cNvSpPr>
          <p:nvPr/>
        </p:nvSpPr>
        <p:spPr>
          <a:xfrm>
            <a:off x="216265" y="3493347"/>
            <a:ext cx="4127135" cy="19644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>
                <a:ea typeface="Calibri"/>
                <a:cs typeface="Times New Roman"/>
              </a:rPr>
              <a:t> «</a:t>
            </a:r>
            <a:r>
              <a:rPr lang="en-US" sz="1600" dirty="0">
                <a:ea typeface="Calibri"/>
                <a:cs typeface="Times New Roman"/>
              </a:rPr>
              <a:t>SOS</a:t>
            </a:r>
            <a:r>
              <a:rPr lang="ru-RU" sz="1600" dirty="0">
                <a:ea typeface="Calibri"/>
                <a:cs typeface="Times New Roman"/>
              </a:rPr>
              <a:t>» </a:t>
            </a:r>
            <a:r>
              <a:rPr lang="ru-RU" sz="1600" i="1" dirty="0">
                <a:ea typeface="Calibri"/>
                <a:cs typeface="Times New Roman"/>
              </a:rPr>
              <a:t>Т.А. </a:t>
            </a:r>
            <a:r>
              <a:rPr lang="ru-RU" sz="1600" i="1" dirty="0" err="1">
                <a:ea typeface="Calibri"/>
                <a:cs typeface="Times New Roman"/>
              </a:rPr>
              <a:t>Саламатова</a:t>
            </a:r>
            <a:endParaRPr lang="ru-RU" sz="1600" i="1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buFont typeface="Arial" pitchFamily="34" charset="0"/>
              <a:buChar char="•"/>
            </a:pPr>
            <a:r>
              <a:rPr lang="ru-RU" sz="1600" dirty="0">
                <a:ea typeface="Calibri"/>
                <a:cs typeface="Times New Roman"/>
              </a:rPr>
              <a:t>«</a:t>
            </a:r>
            <a:r>
              <a:rPr lang="ru-RU" sz="1600" dirty="0" err="1">
                <a:ea typeface="Calibri"/>
                <a:cs typeface="Times New Roman"/>
              </a:rPr>
              <a:t>ГраЧ</a:t>
            </a:r>
            <a:r>
              <a:rPr lang="ru-RU" sz="1600" dirty="0">
                <a:ea typeface="Calibri"/>
                <a:cs typeface="Times New Roman"/>
              </a:rPr>
              <a:t>» (Грамотность чтения) </a:t>
            </a:r>
            <a:r>
              <a:rPr lang="ru-RU" sz="1600" i="1" dirty="0">
                <a:ea typeface="Calibri"/>
                <a:cs typeface="Times New Roman"/>
              </a:rPr>
              <a:t>О.А. Зимина</a:t>
            </a:r>
          </a:p>
          <a:p>
            <a:pPr algn="just">
              <a:lnSpc>
                <a:spcPct val="107000"/>
              </a:lnSpc>
              <a:buFont typeface="Arial" pitchFamily="34" charset="0"/>
              <a:buChar char="•"/>
            </a:pPr>
            <a:r>
              <a:rPr lang="ru-RU" sz="1600" dirty="0">
                <a:ea typeface="Calibri"/>
                <a:cs typeface="Times New Roman"/>
              </a:rPr>
              <a:t> Международное Мониторинговое исследование </a:t>
            </a:r>
            <a:r>
              <a:rPr lang="en-US" sz="1600" dirty="0">
                <a:ea typeface="Calibri"/>
                <a:cs typeface="Times New Roman"/>
              </a:rPr>
              <a:t>PIRLS 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buFont typeface="Arial" pitchFamily="34" charset="0"/>
              <a:buChar char="•"/>
            </a:pPr>
            <a:r>
              <a:rPr lang="ru-RU" sz="1600" dirty="0">
                <a:ea typeface="Calibri"/>
                <a:cs typeface="Times New Roman"/>
              </a:rPr>
              <a:t> Задание из курса литературного чтения 3 класс УМК «Начальная школа 21 века» </a:t>
            </a:r>
            <a:r>
              <a:rPr lang="ru-RU" sz="1600" i="1" dirty="0">
                <a:ea typeface="Calibri"/>
                <a:cs typeface="Times New Roman"/>
              </a:rPr>
              <a:t>(Л.А. </a:t>
            </a:r>
            <a:r>
              <a:rPr lang="ru-RU" sz="1600" i="1" dirty="0" err="1">
                <a:ea typeface="Calibri"/>
                <a:cs typeface="Times New Roman"/>
              </a:rPr>
              <a:t>Ефросина</a:t>
            </a:r>
            <a:r>
              <a:rPr lang="ru-RU" sz="1600" i="1" dirty="0">
                <a:ea typeface="Calibri"/>
                <a:cs typeface="Times New Roman"/>
              </a:rPr>
              <a:t>)</a:t>
            </a:r>
          </a:p>
          <a:p>
            <a:pPr algn="just">
              <a:lnSpc>
                <a:spcPct val="107000"/>
              </a:lnSpc>
              <a:buFont typeface="Arial" pitchFamily="34" charset="0"/>
              <a:buChar char="•"/>
            </a:pP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</a:pP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ru-RU" sz="1600" dirty="0">
              <a:ea typeface="Calibri"/>
              <a:cs typeface="Times New Roman"/>
            </a:endParaRPr>
          </a:p>
          <a:p>
            <a:pPr algn="l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4F94A940-6FA8-436A-9180-CBA3481820C0}"/>
              </a:ext>
            </a:extLst>
          </p:cNvPr>
          <p:cNvSpPr txBox="1">
            <a:spLocks/>
          </p:cNvSpPr>
          <p:nvPr/>
        </p:nvSpPr>
        <p:spPr>
          <a:xfrm>
            <a:off x="124828" y="6159739"/>
            <a:ext cx="3471330" cy="576264"/>
          </a:xfrm>
          <a:prstGeom prst="rect">
            <a:avLst/>
          </a:prstGeom>
        </p:spPr>
        <p:txBody>
          <a:bodyPr vert="horz" lIns="104287" tIns="52144" rIns="104287" bIns="52144" rtlCol="0">
            <a:noAutofit/>
          </a:bodyPr>
          <a:lstStyle>
            <a:lvl1pPr marL="0" indent="0" algn="ctr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Слайд №14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Тюмень 2021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09561A86-4AAB-4085-A202-0D2699361FCD}"/>
              </a:ext>
            </a:extLst>
          </p:cNvPr>
          <p:cNvSpPr txBox="1">
            <a:spLocks/>
          </p:cNvSpPr>
          <p:nvPr/>
        </p:nvSpPr>
        <p:spPr>
          <a:xfrm>
            <a:off x="8582169" y="6159578"/>
            <a:ext cx="3471330" cy="576264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>
            <a:lvl1pPr marL="0" indent="0" algn="ctr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/>
              <a:t>Волковицкая Елена </a:t>
            </a:r>
            <a:br>
              <a:rPr lang="ru-RU" sz="1400" dirty="0"/>
            </a:br>
            <a:r>
              <a:rPr lang="ru-RU" sz="1400" dirty="0"/>
              <a:t>Владимировна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1176A62E-499D-4A6D-B979-8DAF63372FBF}"/>
              </a:ext>
            </a:extLst>
          </p:cNvPr>
          <p:cNvSpPr txBox="1">
            <a:spLocks/>
          </p:cNvSpPr>
          <p:nvPr/>
        </p:nvSpPr>
        <p:spPr>
          <a:xfrm>
            <a:off x="4096756" y="6064374"/>
            <a:ext cx="4521036" cy="698740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>
            <a:lvl1pPr marL="0" indent="0" algn="ctr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Формирование читательской компетентности младших школьников посредством программы социально-эмоционального обучения 4Rs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399A4C4-26EF-4433-BCD8-10A349BC2146}"/>
              </a:ext>
            </a:extLst>
          </p:cNvPr>
          <p:cNvCxnSpPr/>
          <p:nvPr/>
        </p:nvCxnSpPr>
        <p:spPr>
          <a:xfrm>
            <a:off x="17261" y="6012603"/>
            <a:ext cx="12166113" cy="17262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2956C27-223E-4AFA-BC78-3595752C5D65}"/>
              </a:ext>
            </a:extLst>
          </p:cNvPr>
          <p:cNvCxnSpPr/>
          <p:nvPr/>
        </p:nvCxnSpPr>
        <p:spPr>
          <a:xfrm>
            <a:off x="0" y="5981997"/>
            <a:ext cx="1219200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8686509-EAB9-4EFE-B2DE-DB4E9D7099E3}"/>
              </a:ext>
            </a:extLst>
          </p:cNvPr>
          <p:cNvSpPr txBox="1">
            <a:spLocks/>
          </p:cNvSpPr>
          <p:nvPr/>
        </p:nvSpPr>
        <p:spPr>
          <a:xfrm>
            <a:off x="330565" y="2436071"/>
            <a:ext cx="3850910" cy="6024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/>
              <a:t>Информативно-коммуникативные </a:t>
            </a:r>
          </a:p>
          <a:p>
            <a:r>
              <a:rPr lang="ru-RU" sz="2000" dirty="0"/>
              <a:t>(Как читать?)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28B02763-3922-4041-B6F0-B64301EF8673}"/>
              </a:ext>
            </a:extLst>
          </p:cNvPr>
          <p:cNvSpPr txBox="1">
            <a:spLocks/>
          </p:cNvSpPr>
          <p:nvPr/>
        </p:nvSpPr>
        <p:spPr>
          <a:xfrm>
            <a:off x="8464915" y="2483696"/>
            <a:ext cx="2774585" cy="6976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a typeface="Times New Roman"/>
                <a:cs typeface="Times New Roman"/>
              </a:rPr>
              <a:t>Учебно-познавательные</a:t>
            </a:r>
            <a:r>
              <a:rPr lang="ru-RU" sz="2000" dirty="0">
                <a:ea typeface="Times New Roman"/>
                <a:cs typeface="Times New Roman"/>
              </a:rPr>
              <a:t> </a:t>
            </a:r>
          </a:p>
          <a:p>
            <a:r>
              <a:rPr lang="ru-RU" sz="2000" dirty="0">
                <a:ea typeface="Times New Roman"/>
                <a:cs typeface="Times New Roman"/>
              </a:rPr>
              <a:t>(Что читать? О чем?)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5E85DA41-5BE2-4F71-A70C-7C94D2DA25E6}"/>
              </a:ext>
            </a:extLst>
          </p:cNvPr>
          <p:cNvSpPr txBox="1">
            <a:spLocks/>
          </p:cNvSpPr>
          <p:nvPr/>
        </p:nvSpPr>
        <p:spPr>
          <a:xfrm>
            <a:off x="3408545" y="933111"/>
            <a:ext cx="5600700" cy="6024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/>
              <a:t>Компоненты читательской компетентности</a:t>
            </a:r>
          </a:p>
          <a:p>
            <a:r>
              <a:rPr lang="ru-RU" sz="2000" b="1" dirty="0"/>
              <a:t>Н.Е. Колганова, 2017</a:t>
            </a:r>
            <a:endParaRPr lang="ru-RU" sz="2000" dirty="0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E2667D9-1E40-4371-820D-03CD9B3D9AA4}"/>
              </a:ext>
            </a:extLst>
          </p:cNvPr>
          <p:cNvSpPr txBox="1">
            <a:spLocks/>
          </p:cNvSpPr>
          <p:nvPr/>
        </p:nvSpPr>
        <p:spPr>
          <a:xfrm>
            <a:off x="4807315" y="3502872"/>
            <a:ext cx="2803160" cy="11167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>
                <a:ea typeface="Calibri"/>
                <a:cs typeface="Times New Roman"/>
              </a:rPr>
              <a:t> «</a:t>
            </a:r>
            <a:r>
              <a:rPr lang="en-US" sz="1600" dirty="0">
                <a:ea typeface="Calibri"/>
                <a:cs typeface="Times New Roman"/>
              </a:rPr>
              <a:t>SOS</a:t>
            </a:r>
            <a:r>
              <a:rPr lang="ru-RU" sz="1600" dirty="0">
                <a:ea typeface="Calibri"/>
                <a:cs typeface="Times New Roman"/>
              </a:rPr>
              <a:t>» </a:t>
            </a:r>
            <a:r>
              <a:rPr lang="ru-RU" sz="1600" i="1" dirty="0">
                <a:ea typeface="Calibri"/>
                <a:cs typeface="Times New Roman"/>
              </a:rPr>
              <a:t>Т.А. </a:t>
            </a:r>
            <a:r>
              <a:rPr lang="ru-RU" sz="1600" i="1" dirty="0" err="1">
                <a:ea typeface="Calibri"/>
                <a:cs typeface="Times New Roman"/>
              </a:rPr>
              <a:t>Саламатова</a:t>
            </a:r>
            <a:endParaRPr lang="ru-RU" sz="1600" i="1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buFont typeface="Arial" pitchFamily="34" charset="0"/>
              <a:buChar char="•"/>
            </a:pPr>
            <a:r>
              <a:rPr lang="ru-RU" sz="1600" dirty="0">
                <a:ea typeface="Calibri"/>
                <a:cs typeface="Times New Roman"/>
              </a:rPr>
              <a:t> Методика диагностики направленности учебной мотивации </a:t>
            </a:r>
            <a:r>
              <a:rPr lang="ru-RU" sz="1600" i="1" dirty="0">
                <a:ea typeface="Calibri"/>
                <a:cs typeface="Times New Roman"/>
              </a:rPr>
              <a:t>Т.Д. </a:t>
            </a:r>
            <a:r>
              <a:rPr lang="ru-RU" sz="1600" i="1" dirty="0" err="1">
                <a:ea typeface="Calibri"/>
                <a:cs typeface="Times New Roman"/>
              </a:rPr>
              <a:t>Дубовицкая</a:t>
            </a:r>
            <a:endParaRPr lang="ru-RU" sz="1600" i="1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ru-RU" sz="1600" dirty="0">
              <a:ea typeface="Calibri"/>
              <a:cs typeface="Times New Roman"/>
            </a:endParaRPr>
          </a:p>
          <a:p>
            <a:pPr algn="l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BD85F97A-4019-4BEC-80AA-303837074165}"/>
              </a:ext>
            </a:extLst>
          </p:cNvPr>
          <p:cNvSpPr txBox="1">
            <a:spLocks/>
          </p:cNvSpPr>
          <p:nvPr/>
        </p:nvSpPr>
        <p:spPr>
          <a:xfrm>
            <a:off x="7836265" y="3655272"/>
            <a:ext cx="4127135" cy="1716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>
                <a:ea typeface="Calibri"/>
                <a:cs typeface="Times New Roman"/>
              </a:rPr>
              <a:t> «</a:t>
            </a:r>
            <a:r>
              <a:rPr lang="ru-RU" sz="1600" dirty="0" err="1">
                <a:ea typeface="Calibri"/>
                <a:cs typeface="Times New Roman"/>
              </a:rPr>
              <a:t>ГраЧ</a:t>
            </a:r>
            <a:r>
              <a:rPr lang="ru-RU" sz="1600" dirty="0">
                <a:ea typeface="Calibri"/>
                <a:cs typeface="Times New Roman"/>
              </a:rPr>
              <a:t>» (Грамотность чтения) </a:t>
            </a:r>
            <a:r>
              <a:rPr lang="ru-RU" sz="1600" i="1" dirty="0">
                <a:ea typeface="Calibri"/>
                <a:cs typeface="Times New Roman"/>
              </a:rPr>
              <a:t>О.А. Зимина</a:t>
            </a:r>
          </a:p>
          <a:p>
            <a:pPr algn="just">
              <a:lnSpc>
                <a:spcPct val="107000"/>
              </a:lnSpc>
              <a:buFont typeface="Arial" pitchFamily="34" charset="0"/>
              <a:buChar char="•"/>
            </a:pPr>
            <a:r>
              <a:rPr lang="ru-RU" sz="1600" dirty="0">
                <a:ea typeface="Calibri"/>
                <a:cs typeface="Times New Roman"/>
              </a:rPr>
              <a:t> Международное Мониторинговое исследование </a:t>
            </a:r>
            <a:r>
              <a:rPr lang="en-US" sz="1600" dirty="0">
                <a:ea typeface="Calibri"/>
                <a:cs typeface="Times New Roman"/>
              </a:rPr>
              <a:t>PIRLS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buFont typeface="Arial" pitchFamily="34" charset="0"/>
              <a:buChar char="•"/>
            </a:pPr>
            <a:r>
              <a:rPr lang="ru-RU" sz="1600" dirty="0">
                <a:ea typeface="Calibri"/>
                <a:cs typeface="Times New Roman"/>
              </a:rPr>
              <a:t> Задание из курса литературного чтения </a:t>
            </a:r>
          </a:p>
          <a:p>
            <a:pPr algn="just">
              <a:lnSpc>
                <a:spcPct val="107000"/>
              </a:lnSpc>
            </a:pPr>
            <a:r>
              <a:rPr lang="ru-RU" sz="1600" dirty="0">
                <a:ea typeface="Calibri"/>
                <a:cs typeface="Times New Roman"/>
              </a:rPr>
              <a:t>3 класс УМК «Начальная школа 21 века» </a:t>
            </a:r>
            <a:r>
              <a:rPr lang="ru-RU" sz="1600" i="1" dirty="0">
                <a:ea typeface="Calibri"/>
                <a:cs typeface="Times New Roman"/>
              </a:rPr>
              <a:t>(Л.А. </a:t>
            </a:r>
            <a:r>
              <a:rPr lang="ru-RU" sz="1600" i="1" dirty="0" err="1">
                <a:ea typeface="Calibri"/>
                <a:cs typeface="Times New Roman"/>
              </a:rPr>
              <a:t>Ефросина</a:t>
            </a:r>
            <a:r>
              <a:rPr lang="ru-RU" sz="1600" i="1" dirty="0">
                <a:ea typeface="Calibri"/>
                <a:cs typeface="Times New Roman"/>
              </a:rPr>
              <a:t>)</a:t>
            </a:r>
          </a:p>
          <a:p>
            <a:pPr algn="just">
              <a:lnSpc>
                <a:spcPct val="107000"/>
              </a:lnSpc>
            </a:pPr>
            <a:r>
              <a:rPr lang="en-US" sz="1600" dirty="0">
                <a:ea typeface="Calibri"/>
                <a:cs typeface="Times New Roman"/>
              </a:rPr>
              <a:t> </a:t>
            </a:r>
            <a:endParaRPr lang="ru-RU" sz="1600" dirty="0">
              <a:ea typeface="Calibri"/>
              <a:cs typeface="Times New Roman"/>
            </a:endParaRPr>
          </a:p>
          <a:p>
            <a:pPr algn="l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54F762A3-B586-45C4-99F6-969E0821CAA9}"/>
              </a:ext>
            </a:extLst>
          </p:cNvPr>
          <p:cNvCxnSpPr>
            <a:stCxn id="13" idx="2"/>
            <a:endCxn id="6" idx="0"/>
          </p:cNvCxnSpPr>
          <p:nvPr/>
        </p:nvCxnSpPr>
        <p:spPr>
          <a:xfrm rot="16200000" flipH="1">
            <a:off x="2040490" y="3254003"/>
            <a:ext cx="454873" cy="23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64A76A43-24AF-4FE4-B441-6EDAB4CCD8E9}"/>
              </a:ext>
            </a:extLst>
          </p:cNvPr>
          <p:cNvCxnSpPr>
            <a:stCxn id="5" idx="2"/>
            <a:endCxn id="16" idx="0"/>
          </p:cNvCxnSpPr>
          <p:nvPr/>
        </p:nvCxnSpPr>
        <p:spPr>
          <a:xfrm rot="5400000">
            <a:off x="6020262" y="3312833"/>
            <a:ext cx="378673" cy="14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F8064BF9-A3AF-44F2-BB1B-F55FAE7EBDCC}"/>
              </a:ext>
            </a:extLst>
          </p:cNvPr>
          <p:cNvCxnSpPr>
            <a:stCxn id="14" idx="2"/>
            <a:endCxn id="17" idx="0"/>
          </p:cNvCxnSpPr>
          <p:nvPr/>
        </p:nvCxnSpPr>
        <p:spPr>
          <a:xfrm rot="16200000" flipH="1">
            <a:off x="9639059" y="3394497"/>
            <a:ext cx="473923" cy="47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31C11E51-632D-4F91-8EFA-AB776A789236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2256020" y="1873405"/>
            <a:ext cx="3952875" cy="562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B6994E8D-665A-430D-AF58-923688C7C30D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6210300" y="1873405"/>
            <a:ext cx="0" cy="6483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3F902539-7F94-40B2-B5DA-49CBBABC5B81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6208895" y="1873405"/>
            <a:ext cx="3643313" cy="6102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F6FA6EEF-1C44-46C5-9396-3515E19D9E86}"/>
              </a:ext>
            </a:extLst>
          </p:cNvPr>
          <p:cNvSpPr txBox="1">
            <a:spLocks/>
          </p:cNvSpPr>
          <p:nvPr/>
        </p:nvSpPr>
        <p:spPr>
          <a:xfrm>
            <a:off x="3429000" y="5236421"/>
            <a:ext cx="5600700" cy="6024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/>
              <a:t>Итого: 4 методики + </a:t>
            </a:r>
          </a:p>
          <a:p>
            <a:r>
              <a:rPr lang="ru-RU" sz="2000" b="1" dirty="0"/>
              <a:t>УМК «Начальная школа 21 века»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8041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7AA25B9-FA69-4404-A0F1-54DFF60A75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CD6675B6-104D-4796-B679-9AFDC5A8FB4C}"/>
              </a:ext>
            </a:extLst>
          </p:cNvPr>
          <p:cNvCxnSpPr/>
          <p:nvPr/>
        </p:nvCxnSpPr>
        <p:spPr>
          <a:xfrm>
            <a:off x="0" y="617517"/>
            <a:ext cx="12192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0E64840-4925-44C6-ACAF-12B1D9FFD1BB}"/>
              </a:ext>
            </a:extLst>
          </p:cNvPr>
          <p:cNvSpPr txBox="1">
            <a:spLocks/>
          </p:cNvSpPr>
          <p:nvPr/>
        </p:nvSpPr>
        <p:spPr>
          <a:xfrm>
            <a:off x="301124" y="131506"/>
            <a:ext cx="7325803" cy="232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Диагностический инструментарий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525DD5CA-C399-4094-9BCD-1C7D2BFD6F7D}"/>
              </a:ext>
            </a:extLst>
          </p:cNvPr>
          <p:cNvSpPr txBox="1">
            <a:spLocks/>
          </p:cNvSpPr>
          <p:nvPr/>
        </p:nvSpPr>
        <p:spPr>
          <a:xfrm>
            <a:off x="1215957" y="6180275"/>
            <a:ext cx="7480368" cy="698740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>
            <a:lvl1pPr marL="0" indent="0" algn="ctr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Формирование читательской компетентности младших школьников посредством программы социально-эмоционального обучения 4Rs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D99530A-9708-4F58-A946-8345C8652AA4}"/>
              </a:ext>
            </a:extLst>
          </p:cNvPr>
          <p:cNvCxnSpPr/>
          <p:nvPr/>
        </p:nvCxnSpPr>
        <p:spPr>
          <a:xfrm>
            <a:off x="17261" y="6012603"/>
            <a:ext cx="12166113" cy="17262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AC4C4AC-C498-4E9E-99D1-60D196101DCC}"/>
              </a:ext>
            </a:extLst>
          </p:cNvPr>
          <p:cNvCxnSpPr/>
          <p:nvPr/>
        </p:nvCxnSpPr>
        <p:spPr>
          <a:xfrm>
            <a:off x="0" y="5981997"/>
            <a:ext cx="1219200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085997D2-7C65-4F59-B0F6-4F4B5448DC47}"/>
              </a:ext>
            </a:extLst>
          </p:cNvPr>
          <p:cNvGraphicFramePr>
            <a:graphicFrameLocks noGrp="1"/>
          </p:cNvGraphicFramePr>
          <p:nvPr/>
        </p:nvGraphicFramePr>
        <p:xfrm>
          <a:off x="257174" y="790765"/>
          <a:ext cx="11563350" cy="5446776"/>
        </p:xfrm>
        <a:graphic>
          <a:graphicData uri="http://schemas.openxmlformats.org/drawingml/2006/table">
            <a:tbl>
              <a:tblPr/>
              <a:tblGrid>
                <a:gridCol w="1736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290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81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+mj-lt"/>
                          <a:ea typeface="Calibri"/>
                          <a:cs typeface="Times New Roman"/>
                        </a:rPr>
                        <a:t>Компонент изучаемого явления</a:t>
                      </a:r>
                    </a:p>
                  </a:txBody>
                  <a:tcPr marL="56283" marR="56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+mj-lt"/>
                          <a:ea typeface="Calibri"/>
                          <a:cs typeface="Times New Roman"/>
                        </a:rPr>
                        <a:t>Диагностируемый признак (описание)</a:t>
                      </a:r>
                    </a:p>
                  </a:txBody>
                  <a:tcPr marL="56283" marR="56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+mj-lt"/>
                          <a:ea typeface="Calibri"/>
                          <a:cs typeface="Times New Roman"/>
                        </a:rPr>
                        <a:t>Метод </a:t>
                      </a:r>
                    </a:p>
                  </a:txBody>
                  <a:tcPr marL="56283" marR="56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+mj-lt"/>
                          <a:ea typeface="Calibri"/>
                          <a:cs typeface="Times New Roman"/>
                        </a:rPr>
                        <a:t>Методика </a:t>
                      </a:r>
                    </a:p>
                  </a:txBody>
                  <a:tcPr marL="56283" marR="56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+mj-lt"/>
                          <a:ea typeface="Calibri"/>
                          <a:cs typeface="Times New Roman"/>
                        </a:rPr>
                        <a:t>Цель методики</a:t>
                      </a:r>
                    </a:p>
                  </a:txBody>
                  <a:tcPr marL="56283" marR="56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+mj-lt"/>
                          <a:ea typeface="Calibri"/>
                          <a:cs typeface="Times New Roman"/>
                        </a:rPr>
                        <a:t>Пример элемента методики, диагностирующий соответствующий признак</a:t>
                      </a:r>
                    </a:p>
                  </a:txBody>
                  <a:tcPr marL="56283" marR="56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17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Информационно-коммуникативный (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деятельностный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)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Учебно-познавательный (когнитивный)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-18097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Умение оперировать полученной информацией – последовательная передача событий</a:t>
                      </a:r>
                    </a:p>
                    <a:p>
                      <a:pPr marL="180975" lvl="0" indent="-18097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Наличие навыка чтения –  сознательность</a:t>
                      </a:r>
                    </a:p>
                    <a:p>
                      <a:pPr marL="180975" lvl="0" indent="-18097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Наличие литературоведческих представлений </a:t>
                      </a:r>
                    </a:p>
                    <a:p>
                      <a:pPr marL="180975" lvl="0" indent="-18097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Восприятие</a:t>
                      </a:r>
                      <a:r>
                        <a:rPr lang="ru-RU" sz="1200" baseline="0" dirty="0">
                          <a:latin typeface="+mn-lt"/>
                          <a:ea typeface="Calibri"/>
                          <a:cs typeface="Times New Roman"/>
                        </a:rPr>
                        <a:t> литературного текста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Тестирование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ГраЧ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» (Грамотность чтения) О.А. Зимина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Проверка способности учащихся проникнуть в мир произведения, понять авторский замысел и сформировать свою точку зрения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Вопросы первого уровня (предметного) связаны с умением реконструировать содержание фактографического характера, явно или косвенно отображенное в тексте, а также явно выраженные отношения и оценки.  В какое время года происходят события?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Задания третьего уровня (функционального) предполагают реконструкцию содержания текста на основе его целостного восприятия и понимания: Как ты думаешь, можно ли трансформировать этот рассказ в пьесу? Что для этого необходимо сделать?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14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Информационно-коммуникативный (деятельностный)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Учебно-познавательный (когнитивный)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-18097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Умение оперировать полученной информацией</a:t>
                      </a:r>
                    </a:p>
                    <a:p>
                      <a:pPr marL="180975" lvl="0" indent="-18097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Наличие навыка чтения</a:t>
                      </a:r>
                    </a:p>
                    <a:p>
                      <a:pPr marL="180975" lvl="0" indent="-18097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Наличие литературоведческих представлений</a:t>
                      </a:r>
                    </a:p>
                    <a:p>
                      <a:pPr marL="180975" lvl="0" indent="-18097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Восприятие литературного</a:t>
                      </a:r>
                      <a:r>
                        <a:rPr lang="ru-RU" sz="1200" baseline="0" dirty="0">
                          <a:latin typeface="+mn-lt"/>
                          <a:ea typeface="Calibri"/>
                          <a:cs typeface="Times New Roman"/>
                        </a:rPr>
                        <a:t> текста</a:t>
                      </a:r>
                    </a:p>
                    <a:p>
                      <a:pPr marL="180975" lvl="0" indent="-18097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Международное Мониторинговое исследование 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PIRLS 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Оценка</a:t>
                      </a: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уровня чтения, качества и понимания текста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Учащимся дан текст и соответствующие вопросы на понимание смысла прочитанного и умения находить информацию: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F45EB9-76F4-40CF-A655-C5991CE4FF00}"/>
              </a:ext>
            </a:extLst>
          </p:cNvPr>
          <p:cNvPicPr/>
          <p:nvPr/>
        </p:nvPicPr>
        <p:blipFill>
          <a:blip r:embed="rId2" cstate="print"/>
          <a:srcRect l="15735" t="17130" r="9853" b="8333"/>
          <a:stretch>
            <a:fillRect/>
          </a:stretch>
        </p:blipFill>
        <p:spPr bwMode="auto">
          <a:xfrm>
            <a:off x="8696325" y="4600575"/>
            <a:ext cx="2667000" cy="131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8101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387EAAA0-2E02-42EB-AF15-B047F8BC6D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Эксперимент 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38050CE-06DA-42CA-BC75-EAB34D10A0C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77240" y="1449070"/>
            <a:ext cx="11189970" cy="464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b="1" i="1" dirty="0">
                <a:solidFill>
                  <a:schemeClr val="accent6"/>
                </a:solidFill>
              </a:rPr>
              <a:t>Изменение (или воспроизведение) психолого-педагогического явления в наиболее благоприятных условиях</a:t>
            </a:r>
          </a:p>
          <a:p>
            <a:pPr marL="274320" indent="-274320"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b="1" i="1" dirty="0">
                <a:solidFill>
                  <a:schemeClr val="accent6"/>
                </a:solidFill>
              </a:rPr>
              <a:t>(В.И.Загвязинский,1982)</a:t>
            </a:r>
          </a:p>
          <a:p>
            <a:pPr marL="274320" indent="-274320"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altLang="ru-RU" b="1" i="1" dirty="0">
              <a:solidFill>
                <a:schemeClr val="accent6"/>
              </a:solidFill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accent6"/>
                </a:solidFill>
              </a:rPr>
              <a:t>Признак эксперимента ‒ запланированное вмешательство экспериментатора в изучаемое явление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accent6"/>
                </a:solidFill>
              </a:rPr>
              <a:t>Чтобы получить надежный результат, нужно неоднократно повторить эксперимент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accent6"/>
                </a:solidFill>
              </a:rPr>
              <a:t>Основа для проведения эксперимента ‒ гипотеза (утверждение о получении психолого-</a:t>
            </a:r>
            <a:r>
              <a:rPr lang="ru-RU" altLang="ru-RU" i="1" dirty="0">
                <a:solidFill>
                  <a:schemeClr val="accent6"/>
                </a:solidFill>
              </a:rPr>
              <a:t>педагогического</a:t>
            </a:r>
            <a:r>
              <a:rPr lang="ru-RU" altLang="ru-RU" dirty="0">
                <a:solidFill>
                  <a:schemeClr val="accent6"/>
                </a:solidFill>
              </a:rPr>
              <a:t> (</a:t>
            </a:r>
            <a:r>
              <a:rPr lang="ru-RU" altLang="ru-RU" b="1" i="1" dirty="0">
                <a:solidFill>
                  <a:schemeClr val="accent6"/>
                </a:solidFill>
              </a:rPr>
              <a:t>методического</a:t>
            </a:r>
            <a:r>
              <a:rPr lang="ru-RU" altLang="ru-RU" dirty="0">
                <a:solidFill>
                  <a:schemeClr val="accent6"/>
                </a:solidFill>
              </a:rPr>
              <a:t>) факта при определенных условиях)</a:t>
            </a:r>
          </a:p>
        </p:txBody>
      </p:sp>
    </p:spTree>
    <p:extLst>
      <p:ext uri="{BB962C8B-B14F-4D97-AF65-F5344CB8AC3E}">
        <p14:creationId xmlns:p14="http://schemas.microsoft.com/office/powerpoint/2010/main" val="2531563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B84BECA7-822A-4A4B-8304-CC8BDCBA0A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Безупречный эксперимент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0FE0AA1E-DE2A-48BF-B333-AC3578463B74}"/>
              </a:ext>
            </a:extLst>
          </p:cNvPr>
          <p:cNvSpPr/>
          <p:nvPr/>
        </p:nvSpPr>
        <p:spPr>
          <a:xfrm>
            <a:off x="669073" y="3768100"/>
            <a:ext cx="3724507" cy="12823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Формирующий эксперимент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B3AAD285-EEF9-4091-ACD6-4C6B23FE2BD9}"/>
              </a:ext>
            </a:extLst>
          </p:cNvPr>
          <p:cNvSpPr/>
          <p:nvPr/>
        </p:nvSpPr>
        <p:spPr>
          <a:xfrm>
            <a:off x="8032331" y="3695178"/>
            <a:ext cx="3724507" cy="12823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Безупречный эксперимент</a:t>
            </a:r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EA10F9B-96BE-49D1-9608-BD8E70C346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3" t="16992" r="29187" b="3658"/>
          <a:stretch/>
        </p:blipFill>
        <p:spPr>
          <a:xfrm>
            <a:off x="5153722" y="974279"/>
            <a:ext cx="1884556" cy="272089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CBC2408-4164-4473-A9AB-864FF36F1A09}"/>
              </a:ext>
            </a:extLst>
          </p:cNvPr>
          <p:cNvSpPr/>
          <p:nvPr/>
        </p:nvSpPr>
        <p:spPr>
          <a:xfrm>
            <a:off x="7392329" y="1688397"/>
            <a:ext cx="4445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YS Text"/>
              </a:rPr>
              <a:t>Основы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психологического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эксперимента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 Роберт </a:t>
            </a:r>
            <a:r>
              <a:rPr lang="ru-RU" b="1" dirty="0" err="1">
                <a:solidFill>
                  <a:srgbClr val="333333"/>
                </a:solidFill>
                <a:latin typeface="YS Text"/>
              </a:rPr>
              <a:t>Готтсданкер</a:t>
            </a:r>
            <a:endParaRPr lang="ru-RU" dirty="0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9CD9865C-F2A4-4D8B-A756-12232BD8B963}"/>
              </a:ext>
            </a:extLst>
          </p:cNvPr>
          <p:cNvSpPr/>
          <p:nvPr/>
        </p:nvSpPr>
        <p:spPr>
          <a:xfrm>
            <a:off x="4984595" y="4001550"/>
            <a:ext cx="2587083" cy="8154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258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976B08B-36C8-4552-9C0B-DE8E959D5C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Безупречный эксперимент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144D7EC-E909-4F21-A01A-C15630DEFD9C}"/>
              </a:ext>
            </a:extLst>
          </p:cNvPr>
          <p:cNvSpPr/>
          <p:nvPr/>
        </p:nvSpPr>
        <p:spPr>
          <a:xfrm>
            <a:off x="3497866" y="1096060"/>
            <a:ext cx="41216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идеальный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D7F15FF-94E3-49E6-BE07-AD1067B7664A}"/>
              </a:ext>
            </a:extLst>
          </p:cNvPr>
          <p:cNvSpPr/>
          <p:nvPr/>
        </p:nvSpPr>
        <p:spPr>
          <a:xfrm>
            <a:off x="406154" y="2714952"/>
            <a:ext cx="111465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Допускается только изменение НП . </a:t>
            </a:r>
          </a:p>
          <a:p>
            <a:r>
              <a:rPr lang="ru-RU" sz="3200" dirty="0"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Кроме того, одному и тому же испытуемому в одно и то же время предъявляются разные условия НП. Главное в нем - обеспечение неизменности всех побочных факторов </a:t>
            </a:r>
          </a:p>
          <a:p>
            <a:r>
              <a:rPr lang="ru-RU" sz="3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Одновременность действия исследуемых переменных.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00134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74B675A7-52B2-42D2-82CC-F4C4610123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Безупречный эксперимент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BC2E299-1A31-490F-9E61-14BEF5312322}"/>
              </a:ext>
            </a:extLst>
          </p:cNvPr>
          <p:cNvSpPr/>
          <p:nvPr/>
        </p:nvSpPr>
        <p:spPr>
          <a:xfrm>
            <a:off x="3101730" y="1427687"/>
            <a:ext cx="43727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бесконечный</a:t>
            </a:r>
            <a:endParaRPr lang="ru-RU" sz="54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C2ADF8-2720-4F1E-9D92-62021BDB139D}"/>
              </a:ext>
            </a:extLst>
          </p:cNvPr>
          <p:cNvSpPr/>
          <p:nvPr/>
        </p:nvSpPr>
        <p:spPr>
          <a:xfrm>
            <a:off x="2611076" y="2889053"/>
            <a:ext cx="6332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неограниченность во времени.</a:t>
            </a:r>
            <a:endParaRPr 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D5192F6-2E0B-45FC-AB6C-DC388B01A0F6}"/>
              </a:ext>
            </a:extLst>
          </p:cNvPr>
          <p:cNvSpPr/>
          <p:nvPr/>
        </p:nvSpPr>
        <p:spPr>
          <a:xfrm>
            <a:off x="4653775" y="4229984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YS Text"/>
              </a:rPr>
              <a:t>Однако</a:t>
            </a:r>
          </a:p>
          <a:p>
            <a:r>
              <a:rPr lang="ru-RU" b="1" dirty="0">
                <a:solidFill>
                  <a:srgbClr val="333333"/>
                </a:solidFill>
                <a:latin typeface="YS Text"/>
              </a:rPr>
              <a:t>За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время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пути</a:t>
            </a:r>
            <a:endParaRPr lang="ru-RU" dirty="0">
              <a:solidFill>
                <a:srgbClr val="333333"/>
              </a:solidFill>
              <a:latin typeface="YS Text"/>
            </a:endParaRPr>
          </a:p>
          <a:p>
            <a:r>
              <a:rPr lang="ru-RU" b="1" dirty="0">
                <a:solidFill>
                  <a:srgbClr val="333333"/>
                </a:solidFill>
                <a:latin typeface="YS Text"/>
              </a:rPr>
              <a:t>Собака</a:t>
            </a:r>
            <a:endParaRPr lang="ru-RU" dirty="0">
              <a:solidFill>
                <a:srgbClr val="333333"/>
              </a:solidFill>
              <a:latin typeface="YS Text"/>
            </a:endParaRPr>
          </a:p>
          <a:p>
            <a:r>
              <a:rPr lang="ru-RU" b="1" dirty="0">
                <a:solidFill>
                  <a:srgbClr val="333333"/>
                </a:solidFill>
                <a:latin typeface="YS Text"/>
              </a:rPr>
              <a:t>Могла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подрасти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!</a:t>
            </a:r>
            <a:endParaRPr lang="ru-RU" b="0" i="0" dirty="0">
              <a:solidFill>
                <a:srgbClr val="333333"/>
              </a:solidFill>
              <a:effectLst/>
              <a:latin typeface="YS Tex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67C9FC9-4AF1-454D-8F6B-230FAC4E8303}"/>
              </a:ext>
            </a:extLst>
          </p:cNvPr>
          <p:cNvSpPr/>
          <p:nvPr/>
        </p:nvSpPr>
        <p:spPr>
          <a:xfrm>
            <a:off x="5002363" y="5430313"/>
            <a:ext cx="166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YS Text"/>
              </a:rPr>
              <a:t>С. Я. Маршак</a:t>
            </a:r>
            <a:endParaRPr lang="ru-RU" b="0" i="0" dirty="0">
              <a:solidFill>
                <a:srgbClr val="333333"/>
              </a:solidFill>
              <a:effectLst/>
              <a:latin typeface="YS Text"/>
            </a:endParaRPr>
          </a:p>
        </p:txBody>
      </p:sp>
      <p:pic>
        <p:nvPicPr>
          <p:cNvPr id="8" name="Рисунок 7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DD9FFB92-C4EF-4049-96D0-6B9D405BE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24" y="3644814"/>
            <a:ext cx="2133600" cy="2846832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обака&#10;&#10;Автоматически созданное описание">
            <a:extLst>
              <a:ext uri="{FF2B5EF4-FFF2-40B4-BE49-F238E27FC236}">
                <a16:creationId xmlns:a16="http://schemas.microsoft.com/office/drawing/2014/main" id="{91FE8B56-8146-4C8E-9033-499C1B8E7D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3"/>
          <a:stretch/>
        </p:blipFill>
        <p:spPr>
          <a:xfrm>
            <a:off x="8377946" y="3255705"/>
            <a:ext cx="3048000" cy="360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EFEC5B45-AA45-42FC-9405-2E084188E0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Ханты-Мансийск, 2022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E648D27-692A-4801-AC9E-A21193575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Модель студенческого научного исследования по психолого-педагогическому направлению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24DD66-3586-4E22-850D-B2B48C90D9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Кукуев Евгений Анатольевич, </a:t>
            </a:r>
            <a:r>
              <a:rPr lang="ru-RU" dirty="0" err="1"/>
              <a:t>канд.психологических</a:t>
            </a:r>
            <a:r>
              <a:rPr lang="ru-RU" dirty="0"/>
              <a:t> наук, доцент </a:t>
            </a:r>
          </a:p>
        </p:txBody>
      </p:sp>
    </p:spTree>
    <p:extLst>
      <p:ext uri="{BB962C8B-B14F-4D97-AF65-F5344CB8AC3E}">
        <p14:creationId xmlns:p14="http://schemas.microsoft.com/office/powerpoint/2010/main" val="1370874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1BB0A77-1A16-484C-9F35-BD3A7F575F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Безупречный эксперимент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CF1E3D-4D82-439F-822E-D50126F33A62}"/>
              </a:ext>
            </a:extLst>
          </p:cNvPr>
          <p:cNvSpPr/>
          <p:nvPr/>
        </p:nvSpPr>
        <p:spPr>
          <a:xfrm>
            <a:off x="118415" y="1215814"/>
            <a:ext cx="11731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эксперимент полного соответствия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C46246E-4A3A-49BF-B464-DA62B7B89820}"/>
              </a:ext>
            </a:extLst>
          </p:cNvPr>
          <p:cNvSpPr/>
          <p:nvPr/>
        </p:nvSpPr>
        <p:spPr>
          <a:xfrm>
            <a:off x="613317" y="3471944"/>
            <a:ext cx="102591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все обстоятельства проведения которого суть те же самые обстоятельства, на которые будут распространяться его выводы . Дополнительные факторы нужно сохранять не просто на неизменном, но и на адекватном уровне </a:t>
            </a:r>
          </a:p>
          <a:p>
            <a:r>
              <a:rPr lang="ru-RU" sz="28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Естественность эксперимента.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8225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727284D6-6E9A-4729-BD47-98F03B5326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Модель исследования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C803A9-75E9-4528-B5CD-1E61E31CE5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18" b="15973"/>
          <a:stretch/>
        </p:blipFill>
        <p:spPr>
          <a:xfrm>
            <a:off x="3603702" y="1032863"/>
            <a:ext cx="4984595" cy="582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58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146D6-F76C-48B7-BF4E-C8838B4E1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52358D-6D90-4118-AED5-67F6F11052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147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82B21BF-693A-4522-AC2E-8E070B0651F7}"/>
              </a:ext>
            </a:extLst>
          </p:cNvPr>
          <p:cNvSpPr/>
          <p:nvPr/>
        </p:nvSpPr>
        <p:spPr>
          <a:xfrm>
            <a:off x="676304" y="1041325"/>
            <a:ext cx="5889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YS Text"/>
              </a:rPr>
              <a:t>В Тулу со своим самоваром не ездят</a:t>
            </a:r>
            <a:endParaRPr lang="ru-RU" sz="28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FF07080-556B-42CD-83FE-F56191ADBB76}"/>
              </a:ext>
            </a:extLst>
          </p:cNvPr>
          <p:cNvSpPr/>
          <p:nvPr/>
        </p:nvSpPr>
        <p:spPr>
          <a:xfrm>
            <a:off x="4750758" y="5820266"/>
            <a:ext cx="46149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со своей библией </a:t>
            </a:r>
          </a:p>
          <a:p>
            <a:r>
              <a:rPr lang="ru-RU" sz="2400" b="1" dirty="0">
                <a:solidFill>
                  <a:schemeClr val="accent6"/>
                </a:solidFill>
              </a:rPr>
              <a:t>в чужой монастырь не ходят</a:t>
            </a:r>
          </a:p>
        </p:txBody>
      </p:sp>
      <p:pic>
        <p:nvPicPr>
          <p:cNvPr id="7" name="Рисунок 6" descr="Изображение выглядит как текст, шиферная плитка&#10;&#10;Автоматически созданное описание">
            <a:extLst>
              <a:ext uri="{FF2B5EF4-FFF2-40B4-BE49-F238E27FC236}">
                <a16:creationId xmlns:a16="http://schemas.microsoft.com/office/drawing/2014/main" id="{B0CE110A-6160-4ACE-B5DA-6A838469C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134" y="1777198"/>
            <a:ext cx="2340670" cy="3140490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рисует, украшен, ткань&#10;&#10;Автоматически созданное описание">
            <a:extLst>
              <a:ext uri="{FF2B5EF4-FFF2-40B4-BE49-F238E27FC236}">
                <a16:creationId xmlns:a16="http://schemas.microsoft.com/office/drawing/2014/main" id="{738E76E6-438F-4747-96DC-9F43844E3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1" y="1564545"/>
            <a:ext cx="5185085" cy="431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59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B2AE38A2-E23F-4AC9-8B3A-62910ADC4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69F0B4C-F147-4252-94C0-708E5745337E}"/>
              </a:ext>
            </a:extLst>
          </p:cNvPr>
          <p:cNvSpPr/>
          <p:nvPr/>
        </p:nvSpPr>
        <p:spPr>
          <a:xfrm>
            <a:off x="1204332" y="1874728"/>
            <a:ext cx="938932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/>
            <a:r>
              <a:rPr lang="ru-RU" sz="2800" dirty="0">
                <a:solidFill>
                  <a:schemeClr val="accent6"/>
                </a:solidFill>
                <a:latin typeface="Times-Roman"/>
              </a:rPr>
              <a:t>Успех любого исследования во многом определяется общими и конкретно-научными подходами и принципами, составляющими содержание общенаучной и специальной (психолого-педагогической) методологии. </a:t>
            </a:r>
          </a:p>
          <a:p>
            <a:pPr indent="534988"/>
            <a:r>
              <a:rPr lang="ru-RU" sz="2800" dirty="0">
                <a:solidFill>
                  <a:schemeClr val="accent6"/>
                </a:solidFill>
                <a:latin typeface="Times-Roman"/>
              </a:rPr>
              <a:t>Эти принципы составляют ядро методологической культуры педагога или психолога-исследователя.</a:t>
            </a:r>
          </a:p>
          <a:p>
            <a:pPr algn="r"/>
            <a:r>
              <a:rPr lang="ru-RU" sz="2800" dirty="0" err="1">
                <a:solidFill>
                  <a:schemeClr val="accent6"/>
                </a:solidFill>
                <a:latin typeface="Times-Roman"/>
              </a:rPr>
              <a:t>В.И.Загвязинский</a:t>
            </a:r>
            <a:endParaRPr lang="ru-RU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62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08ECC3-DB52-4009-9C6F-37691283B00B}"/>
              </a:ext>
            </a:extLst>
          </p:cNvPr>
          <p:cNvSpPr/>
          <p:nvPr/>
        </p:nvSpPr>
        <p:spPr>
          <a:xfrm>
            <a:off x="565533" y="1079450"/>
            <a:ext cx="3047244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65" b="1" dirty="0">
                <a:solidFill>
                  <a:srgbClr val="00B0F0"/>
                </a:solidFill>
              </a:rPr>
              <a:t>Структура темы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1A30E15-6149-4420-9739-ADAF5981948E}"/>
              </a:ext>
            </a:extLst>
          </p:cNvPr>
          <p:cNvSpPr/>
          <p:nvPr/>
        </p:nvSpPr>
        <p:spPr>
          <a:xfrm>
            <a:off x="2040098" y="2705725"/>
            <a:ext cx="81118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>
                <a:solidFill>
                  <a:srgbClr val="00B0F0"/>
                </a:solidFill>
              </a:rPr>
              <a:t>П	 	Я		 И	 	М		 В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17A85F6-DB88-43B7-8B33-93754072FB0D}"/>
              </a:ext>
            </a:extLst>
          </p:cNvPr>
          <p:cNvCxnSpPr>
            <a:cxnSpLocks/>
          </p:cNvCxnSpPr>
          <p:nvPr/>
        </p:nvCxnSpPr>
        <p:spPr>
          <a:xfrm flipV="1">
            <a:off x="687626" y="1874360"/>
            <a:ext cx="3594442" cy="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163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6E6F31-6CE2-44E0-AD93-BCED69B56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83957" y="614279"/>
            <a:ext cx="6208043" cy="360000"/>
          </a:xfrm>
        </p:spPr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2118BCC-BAE9-43FD-BC4C-40D5E0C4619B}"/>
              </a:ext>
            </a:extLst>
          </p:cNvPr>
          <p:cNvSpPr/>
          <p:nvPr/>
        </p:nvSpPr>
        <p:spPr>
          <a:xfrm>
            <a:off x="433081" y="974279"/>
            <a:ext cx="3353226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65" b="1" dirty="0">
                <a:solidFill>
                  <a:srgbClr val="00B0F0"/>
                </a:solidFill>
              </a:rPr>
              <a:t>Актуальность: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2695143-CFA4-4BC5-A963-A3A543E838C4}"/>
              </a:ext>
            </a:extLst>
          </p:cNvPr>
          <p:cNvCxnSpPr>
            <a:cxnSpLocks/>
          </p:cNvCxnSpPr>
          <p:nvPr/>
        </p:nvCxnSpPr>
        <p:spPr>
          <a:xfrm flipV="1">
            <a:off x="453450" y="1681624"/>
            <a:ext cx="3594442" cy="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351F669-3BCA-4165-A0DF-F6DCB377A78C}"/>
              </a:ext>
            </a:extLst>
          </p:cNvPr>
          <p:cNvSpPr txBox="1">
            <a:spLocks/>
          </p:cNvSpPr>
          <p:nvPr/>
        </p:nvSpPr>
        <p:spPr>
          <a:xfrm>
            <a:off x="328586" y="1794192"/>
            <a:ext cx="5284194" cy="50638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Fira Sans ExtraLight" panose="020B0403050000020004" pitchFamily="34" charset="0"/>
              </a:rPr>
              <a:t>Аргументы:</a:t>
            </a:r>
          </a:p>
          <a:p>
            <a:pPr marL="571500" indent="-571500">
              <a:buFontTx/>
              <a:buChar char="-"/>
            </a:pPr>
            <a:r>
              <a:rPr lang="ru-RU" sz="4000" dirty="0">
                <a:latin typeface="Fira Sans ExtraLight" panose="020B0403050000020004" pitchFamily="34" charset="0"/>
              </a:rPr>
              <a:t>Номенклатура (ОП)</a:t>
            </a:r>
          </a:p>
          <a:p>
            <a:pPr marL="1028700" lvl="1" indent="-571500">
              <a:buFontTx/>
              <a:buChar char="-"/>
            </a:pPr>
            <a:r>
              <a:rPr lang="ru-RU" sz="1400" dirty="0">
                <a:latin typeface="Fira Sans ExtraLight" panose="020B0403050000020004" pitchFamily="34" charset="0"/>
              </a:rPr>
              <a:t>Международные</a:t>
            </a:r>
          </a:p>
          <a:p>
            <a:pPr marL="1028700" lvl="1" indent="-571500">
              <a:buFontTx/>
              <a:buChar char="-"/>
            </a:pPr>
            <a:r>
              <a:rPr lang="ru-RU" sz="1400" dirty="0">
                <a:latin typeface="Fira Sans ExtraLight" panose="020B0403050000020004" pitchFamily="34" charset="0"/>
              </a:rPr>
              <a:t>Национальные</a:t>
            </a:r>
          </a:p>
          <a:p>
            <a:pPr marL="1028700" lvl="1" indent="-571500">
              <a:buFontTx/>
              <a:buChar char="-"/>
            </a:pPr>
            <a:r>
              <a:rPr lang="ru-RU" sz="1400" dirty="0">
                <a:latin typeface="Fira Sans ExtraLight" panose="020B0403050000020004" pitchFamily="34" charset="0"/>
              </a:rPr>
              <a:t>Региональные</a:t>
            </a:r>
          </a:p>
          <a:p>
            <a:pPr marL="1028700" lvl="1" indent="-571500">
              <a:buFontTx/>
              <a:buChar char="-"/>
            </a:pPr>
            <a:r>
              <a:rPr lang="ru-RU" sz="1400" dirty="0">
                <a:latin typeface="Fira Sans ExtraLight" panose="020B0403050000020004" pitchFamily="34" charset="0"/>
              </a:rPr>
              <a:t>Городские</a:t>
            </a:r>
          </a:p>
          <a:p>
            <a:pPr marL="1028700" lvl="1" indent="-571500">
              <a:buFontTx/>
              <a:buChar char="-"/>
            </a:pPr>
            <a:r>
              <a:rPr lang="ru-RU" sz="1400" dirty="0">
                <a:latin typeface="Fira Sans ExtraLight" panose="020B0403050000020004" pitchFamily="34" charset="0"/>
              </a:rPr>
              <a:t>Локальные (ОУ)</a:t>
            </a:r>
          </a:p>
          <a:p>
            <a:pPr marL="571500" indent="-571500">
              <a:buFontTx/>
              <a:buChar char="-"/>
            </a:pPr>
            <a:r>
              <a:rPr lang="ru-RU" sz="4000" dirty="0">
                <a:latin typeface="Fira Sans ExtraLight" panose="020B0403050000020004" pitchFamily="34" charset="0"/>
              </a:rPr>
              <a:t>Исследования</a:t>
            </a:r>
          </a:p>
          <a:p>
            <a:pPr marL="1028700" lvl="1" indent="-571500">
              <a:buFontTx/>
              <a:buChar char="-"/>
            </a:pPr>
            <a:r>
              <a:rPr lang="ru-RU" sz="1400" dirty="0">
                <a:latin typeface="Fira Sans ExtraLight" panose="020B0403050000020004" pitchFamily="34" charset="0"/>
              </a:rPr>
              <a:t>Классические исследования</a:t>
            </a:r>
          </a:p>
          <a:p>
            <a:pPr marL="1028700" lvl="1" indent="-571500">
              <a:buFontTx/>
              <a:buChar char="-"/>
            </a:pPr>
            <a:r>
              <a:rPr lang="ru-RU" sz="1400" dirty="0">
                <a:latin typeface="Fira Sans ExtraLight" panose="020B0403050000020004" pitchFamily="34" charset="0"/>
              </a:rPr>
              <a:t>Современные статьи</a:t>
            </a:r>
          </a:p>
          <a:p>
            <a:pPr marL="1028700" lvl="1" indent="-571500">
              <a:buFontTx/>
              <a:buChar char="-"/>
            </a:pPr>
            <a:r>
              <a:rPr lang="ru-RU" sz="1400" dirty="0">
                <a:latin typeface="Fira Sans ExtraLight" panose="020B0403050000020004" pitchFamily="34" charset="0"/>
              </a:rPr>
              <a:t>Монографии </a:t>
            </a:r>
          </a:p>
          <a:p>
            <a:pPr marL="1028700" lvl="1" indent="-571500">
              <a:buFontTx/>
              <a:buChar char="-"/>
            </a:pPr>
            <a:endParaRPr lang="ru-RU" sz="1400" dirty="0">
              <a:latin typeface="Fira Sans ExtraLight" panose="020B0403050000020004" pitchFamily="34" charset="0"/>
            </a:endParaRPr>
          </a:p>
          <a:p>
            <a:pPr marL="571500" indent="-571500">
              <a:buFontTx/>
              <a:buChar char="-"/>
            </a:pPr>
            <a:r>
              <a:rPr lang="ru-RU" sz="4000" dirty="0">
                <a:latin typeface="Fira Sans ExtraLight" panose="020B0403050000020004" pitchFamily="34" charset="0"/>
              </a:rPr>
              <a:t>Разведывательное</a:t>
            </a:r>
          </a:p>
          <a:p>
            <a:pPr marL="1028700" lvl="1" indent="-571500">
              <a:buFontTx/>
              <a:buChar char="-"/>
            </a:pPr>
            <a:r>
              <a:rPr lang="ru-RU" sz="1400" dirty="0">
                <a:latin typeface="Fira Sans ExtraLight" panose="020B0403050000020004" pitchFamily="34" charset="0"/>
              </a:rPr>
              <a:t>Учащиеся</a:t>
            </a:r>
          </a:p>
          <a:p>
            <a:pPr marL="1028700" lvl="1" indent="-571500">
              <a:buFontTx/>
              <a:buChar char="-"/>
            </a:pPr>
            <a:r>
              <a:rPr lang="ru-RU" sz="1400" dirty="0">
                <a:latin typeface="Fira Sans ExtraLight" panose="020B0403050000020004" pitchFamily="34" charset="0"/>
              </a:rPr>
              <a:t>Учителя/педагоги-психологи</a:t>
            </a:r>
          </a:p>
          <a:p>
            <a:pPr marL="1028700" lvl="1" indent="-571500">
              <a:buFontTx/>
              <a:buChar char="-"/>
            </a:pPr>
            <a:r>
              <a:rPr lang="ru-RU" sz="1400" dirty="0">
                <a:latin typeface="Fira Sans ExtraLight" panose="020B0403050000020004" pitchFamily="34" charset="0"/>
              </a:rPr>
              <a:t>Родители учащихся </a:t>
            </a:r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1084F5E8-E177-41AD-971D-35F2E99A80F9}"/>
              </a:ext>
            </a:extLst>
          </p:cNvPr>
          <p:cNvSpPr/>
          <p:nvPr/>
        </p:nvSpPr>
        <p:spPr>
          <a:xfrm>
            <a:off x="4938132" y="2280554"/>
            <a:ext cx="1349297" cy="430981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A765782-DF11-4EDC-AA7C-A0CD8FDACC04}"/>
              </a:ext>
            </a:extLst>
          </p:cNvPr>
          <p:cNvSpPr txBox="1">
            <a:spLocks/>
          </p:cNvSpPr>
          <p:nvPr/>
        </p:nvSpPr>
        <p:spPr>
          <a:xfrm>
            <a:off x="6445881" y="2280554"/>
            <a:ext cx="5284194" cy="39731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latin typeface="Fira Sans ExtraLight" panose="020B0403050000020004" pitchFamily="34" charset="0"/>
              </a:rPr>
              <a:t>Возможность применение в «процессе» данного «инструмента» для «явления» в образовательном процессе</a:t>
            </a:r>
          </a:p>
        </p:txBody>
      </p:sp>
    </p:spTree>
    <p:extLst>
      <p:ext uri="{BB962C8B-B14F-4D97-AF65-F5344CB8AC3E}">
        <p14:creationId xmlns:p14="http://schemas.microsoft.com/office/powerpoint/2010/main" val="66752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21AF3A-2168-4C0A-B1D8-4DDC415CF5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983957" y="614279"/>
            <a:ext cx="6208043" cy="360000"/>
          </a:xfrm>
        </p:spPr>
        <p:txBody>
          <a:bodyPr/>
          <a:lstStyle/>
          <a:p>
            <a:r>
              <a:rPr lang="ru-RU" dirty="0"/>
              <a:t>Актуальность исследования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EE9249-53C1-4900-A0D9-72B589A071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05" t="29918" r="24451" b="15285"/>
          <a:stretch/>
        </p:blipFill>
        <p:spPr>
          <a:xfrm>
            <a:off x="1483111" y="1190018"/>
            <a:ext cx="8285357" cy="534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55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1F0BBC-B08F-4F49-92E6-50486A976D3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DBC82D-8BE4-451C-8F55-D7FBA5D189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89" t="10732" r="28750" b="13821"/>
          <a:stretch/>
        </p:blipFill>
        <p:spPr>
          <a:xfrm>
            <a:off x="2018370" y="1069555"/>
            <a:ext cx="6501161" cy="580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5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id="{9C8095E1-2ED4-4508-AA65-2DC8E741A57A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ru-RU" dirty="0"/>
              <a:t>Методологический аппарат исследования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20C2004-457D-48EF-ABAC-1D4594889D7A}"/>
              </a:ext>
            </a:extLst>
          </p:cNvPr>
          <p:cNvSpPr/>
          <p:nvPr/>
        </p:nvSpPr>
        <p:spPr>
          <a:xfrm>
            <a:off x="2638593" y="1971903"/>
            <a:ext cx="62080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accent6"/>
                </a:solidFill>
              </a:rPr>
              <a:t>ПРОТИВОРЕЧИЕ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31482C37-2306-4C16-B08F-BD73567FB391}"/>
              </a:ext>
            </a:extLst>
          </p:cNvPr>
          <p:cNvSpPr txBox="1">
            <a:spLocks/>
          </p:cNvSpPr>
          <p:nvPr/>
        </p:nvSpPr>
        <p:spPr>
          <a:xfrm>
            <a:off x="349881" y="974279"/>
            <a:ext cx="2995485" cy="29174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Fira Sans ExtraLight" panose="020B0403050000020004" pitchFamily="34" charset="0"/>
              </a:rPr>
              <a:t>Аргументы:</a:t>
            </a:r>
          </a:p>
          <a:p>
            <a:pPr marL="571500" indent="-571500">
              <a:buFontTx/>
              <a:buChar char="-"/>
            </a:pPr>
            <a:r>
              <a:rPr lang="ru-RU" sz="4000" dirty="0">
                <a:latin typeface="Fira Sans ExtraLight" panose="020B0403050000020004" pitchFamily="34" charset="0"/>
              </a:rPr>
              <a:t>А1.1.</a:t>
            </a:r>
          </a:p>
          <a:p>
            <a:pPr marL="571500" indent="-571500">
              <a:buFontTx/>
              <a:buChar char="-"/>
            </a:pPr>
            <a:r>
              <a:rPr lang="ru-RU" sz="4000" dirty="0">
                <a:latin typeface="Fira Sans ExtraLight" panose="020B0403050000020004" pitchFamily="34" charset="0"/>
              </a:rPr>
              <a:t>А2.1.</a:t>
            </a:r>
          </a:p>
          <a:p>
            <a:pPr marL="571500" indent="-571500">
              <a:buFontTx/>
              <a:buChar char="-"/>
            </a:pPr>
            <a:r>
              <a:rPr lang="ru-RU" sz="4000" dirty="0">
                <a:latin typeface="Fira Sans ExtraLight" panose="020B0403050000020004" pitchFamily="34" charset="0"/>
              </a:rPr>
              <a:t>А3.1.</a:t>
            </a:r>
          </a:p>
          <a:p>
            <a:pPr marL="571500" indent="-571500">
              <a:buFontTx/>
              <a:buChar char="-"/>
            </a:pPr>
            <a:r>
              <a:rPr lang="ru-RU" sz="4000" dirty="0">
                <a:latin typeface="Fira Sans ExtraLight" panose="020B0403050000020004" pitchFamily="34" charset="0"/>
              </a:rPr>
              <a:t>…</a:t>
            </a:r>
            <a:endParaRPr lang="ru-RU" sz="1400" dirty="0">
              <a:latin typeface="Fira Sans ExtraLight" panose="020B0403050000020004" pitchFamily="34" charset="0"/>
            </a:endParaRPr>
          </a:p>
          <a:p>
            <a:pPr marL="571500" indent="-571500">
              <a:buFontTx/>
              <a:buChar char="-"/>
            </a:pPr>
            <a:endParaRPr lang="ru-RU" sz="1400" dirty="0">
              <a:latin typeface="Fira Sans ExtraLight" panose="020B0403050000020004" pitchFamily="3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2946999-6688-482C-8C99-EF2F381E3122}"/>
              </a:ext>
            </a:extLst>
          </p:cNvPr>
          <p:cNvSpPr/>
          <p:nvPr/>
        </p:nvSpPr>
        <p:spPr>
          <a:xfrm>
            <a:off x="613317" y="3843456"/>
            <a:ext cx="3724507" cy="12823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Теория</a:t>
            </a:r>
          </a:p>
          <a:p>
            <a:pPr algn="ctr"/>
            <a:r>
              <a:rPr lang="ru-RU" dirty="0"/>
              <a:t>«что требуется»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04E8420D-E414-4ED4-AEC0-7D836FD26580}"/>
              </a:ext>
            </a:extLst>
          </p:cNvPr>
          <p:cNvSpPr/>
          <p:nvPr/>
        </p:nvSpPr>
        <p:spPr>
          <a:xfrm>
            <a:off x="7909668" y="3932666"/>
            <a:ext cx="3724507" cy="12823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Практика</a:t>
            </a:r>
          </a:p>
          <a:p>
            <a:pPr algn="ctr"/>
            <a:r>
              <a:rPr lang="ru-RU" dirty="0"/>
              <a:t>«что отсутствует»</a:t>
            </a:r>
          </a:p>
        </p:txBody>
      </p:sp>
      <p:sp>
        <p:nvSpPr>
          <p:cNvPr id="20" name="Стрелка: влево-вправо 19">
            <a:extLst>
              <a:ext uri="{FF2B5EF4-FFF2-40B4-BE49-F238E27FC236}">
                <a16:creationId xmlns:a16="http://schemas.microsoft.com/office/drawing/2014/main" id="{DBCD53B9-47B6-4E94-B03C-BBB00252FAB7}"/>
              </a:ext>
            </a:extLst>
          </p:cNvPr>
          <p:cNvSpPr/>
          <p:nvPr/>
        </p:nvSpPr>
        <p:spPr>
          <a:xfrm>
            <a:off x="4713512" y="4007100"/>
            <a:ext cx="2765502" cy="110397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7C8B4D7B-E7FD-4894-95E1-93BBB3FE77BE}"/>
              </a:ext>
            </a:extLst>
          </p:cNvPr>
          <p:cNvSpPr txBox="1">
            <a:spLocks/>
          </p:cNvSpPr>
          <p:nvPr/>
        </p:nvSpPr>
        <p:spPr>
          <a:xfrm>
            <a:off x="8638690" y="1180582"/>
            <a:ext cx="2995485" cy="29174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Fira Sans ExtraLight" panose="020B0403050000020004" pitchFamily="34" charset="0"/>
              </a:rPr>
              <a:t>Аргументы:</a:t>
            </a:r>
          </a:p>
          <a:p>
            <a:pPr marL="571500" indent="-571500">
              <a:buFontTx/>
              <a:buChar char="-"/>
            </a:pPr>
            <a:r>
              <a:rPr lang="ru-RU" sz="4000" dirty="0">
                <a:latin typeface="Fira Sans ExtraLight" panose="020B0403050000020004" pitchFamily="34" charset="0"/>
              </a:rPr>
              <a:t>А1.2.</a:t>
            </a:r>
          </a:p>
          <a:p>
            <a:pPr marL="571500" indent="-571500">
              <a:buFontTx/>
              <a:buChar char="-"/>
            </a:pPr>
            <a:r>
              <a:rPr lang="ru-RU" sz="4000" dirty="0">
                <a:latin typeface="Fira Sans ExtraLight" panose="020B0403050000020004" pitchFamily="34" charset="0"/>
              </a:rPr>
              <a:t>А2.2.</a:t>
            </a:r>
          </a:p>
          <a:p>
            <a:pPr marL="571500" indent="-571500">
              <a:buFontTx/>
              <a:buChar char="-"/>
            </a:pPr>
            <a:r>
              <a:rPr lang="ru-RU" sz="4000" dirty="0">
                <a:latin typeface="Fira Sans ExtraLight" panose="020B0403050000020004" pitchFamily="34" charset="0"/>
              </a:rPr>
              <a:t>А3.2.</a:t>
            </a:r>
          </a:p>
          <a:p>
            <a:pPr marL="571500" indent="-571500">
              <a:buFontTx/>
              <a:buChar char="-"/>
            </a:pPr>
            <a:r>
              <a:rPr lang="ru-RU" sz="4000" dirty="0">
                <a:latin typeface="Fira Sans ExtraLight" panose="020B0403050000020004" pitchFamily="34" charset="0"/>
              </a:rPr>
              <a:t>…</a:t>
            </a:r>
            <a:endParaRPr lang="ru-RU" sz="1400" dirty="0">
              <a:latin typeface="Fira Sans ExtraLight" panose="020B0403050000020004" pitchFamily="34" charset="0"/>
            </a:endParaRPr>
          </a:p>
          <a:p>
            <a:pPr marL="571500" indent="-571500">
              <a:buFontTx/>
              <a:buChar char="-"/>
            </a:pPr>
            <a:endParaRPr lang="ru-RU" sz="1400" dirty="0">
              <a:latin typeface="Fira Sans ExtraLight" panose="020B04030500000200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DD8C919-4D53-4514-8120-FF48C2A57A77}"/>
              </a:ext>
            </a:extLst>
          </p:cNvPr>
          <p:cNvSpPr/>
          <p:nvPr/>
        </p:nvSpPr>
        <p:spPr>
          <a:xfrm>
            <a:off x="349882" y="5536356"/>
            <a:ext cx="11515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6"/>
                </a:solidFill>
              </a:rPr>
              <a:t>Проблема: что обеспечит выход (снижение) противоречия?</a:t>
            </a:r>
          </a:p>
        </p:txBody>
      </p:sp>
    </p:spTree>
    <p:extLst>
      <p:ext uri="{BB962C8B-B14F-4D97-AF65-F5344CB8AC3E}">
        <p14:creationId xmlns:p14="http://schemas.microsoft.com/office/powerpoint/2010/main" val="388453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  <p:bldP spid="21" grpId="0"/>
      <p:bldP spid="22" grpId="0"/>
    </p:bldLst>
  </p:timing>
</p:sld>
</file>

<file path=ppt/theme/theme1.xml><?xml version="1.0" encoding="utf-8"?>
<a:theme xmlns:a="http://schemas.openxmlformats.org/drawingml/2006/main" name="ЮГУ">
  <a:themeElements>
    <a:clrScheme name="Югорский государственный университет">
      <a:dk1>
        <a:srgbClr val="00629B"/>
      </a:dk1>
      <a:lt1>
        <a:srgbClr val="FFFFFF"/>
      </a:lt1>
      <a:dk2>
        <a:srgbClr val="A7A8AA"/>
      </a:dk2>
      <a:lt2>
        <a:srgbClr val="FFFFFF"/>
      </a:lt2>
      <a:accent1>
        <a:srgbClr val="00629B"/>
      </a:accent1>
      <a:accent2>
        <a:srgbClr val="008755"/>
      </a:accent2>
      <a:accent3>
        <a:srgbClr val="6B3077"/>
      </a:accent3>
      <a:accent4>
        <a:srgbClr val="009CDE"/>
      </a:accent4>
      <a:accent5>
        <a:srgbClr val="FF6900"/>
      </a:accent5>
      <a:accent6>
        <a:srgbClr val="101820"/>
      </a:accent6>
      <a:hlink>
        <a:srgbClr val="A7A8AA"/>
      </a:hlink>
      <a:folHlink>
        <a:srgbClr val="6B3077"/>
      </a:folHlink>
    </a:clrScheme>
    <a:fontScheme name="Югорский государственный университет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Институт НиГ ЮГУ" id="{88FBCA68-7BA2-4158-8F69-5C6BDE420372}" vid="{B1EFACE3-71F5-4EAF-9BA4-797517F977BA}"/>
    </a:ext>
  </a:extLst>
</a:theme>
</file>

<file path=ppt/theme/theme2.xml><?xml version="1.0" encoding="utf-8"?>
<a:theme xmlns:a="http://schemas.openxmlformats.org/drawingml/2006/main" name="ЮГУ 2">
  <a:themeElements>
    <a:clrScheme name="Югорский государственный университет">
      <a:dk1>
        <a:srgbClr val="00629B"/>
      </a:dk1>
      <a:lt1>
        <a:srgbClr val="FFFFFF"/>
      </a:lt1>
      <a:dk2>
        <a:srgbClr val="A7A8AA"/>
      </a:dk2>
      <a:lt2>
        <a:srgbClr val="FFFFFF"/>
      </a:lt2>
      <a:accent1>
        <a:srgbClr val="00629B"/>
      </a:accent1>
      <a:accent2>
        <a:srgbClr val="008755"/>
      </a:accent2>
      <a:accent3>
        <a:srgbClr val="6B3077"/>
      </a:accent3>
      <a:accent4>
        <a:srgbClr val="009CDE"/>
      </a:accent4>
      <a:accent5>
        <a:srgbClr val="FF6900"/>
      </a:accent5>
      <a:accent6>
        <a:srgbClr val="101820"/>
      </a:accent6>
      <a:hlink>
        <a:srgbClr val="A7A8AA"/>
      </a:hlink>
      <a:folHlink>
        <a:srgbClr val="6B3077"/>
      </a:folHlink>
    </a:clrScheme>
    <a:fontScheme name="Югорский государственный университет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Основной стиль презентации ЮГУ" id="{B2664E47-FE78-4B88-BD0E-9E9779EFC41A}" vid="{6E68C8F9-5164-46F7-AE45-8167F9538A7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Институт НиГ ЮГУ</Template>
  <TotalTime>711</TotalTime>
  <Words>1017</Words>
  <Application>Microsoft Office PowerPoint</Application>
  <PresentationFormat>Широкоэкранный</PresentationFormat>
  <Paragraphs>181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6" baseType="lpstr">
      <vt:lpstr>Arial Unicode MS</vt:lpstr>
      <vt:lpstr>Arial</vt:lpstr>
      <vt:lpstr>Calibri</vt:lpstr>
      <vt:lpstr>Fira Sans ExtraLight</vt:lpstr>
      <vt:lpstr>PT Sans</vt:lpstr>
      <vt:lpstr>PT Sans Caption</vt:lpstr>
      <vt:lpstr>Symbol</vt:lpstr>
      <vt:lpstr>Times New Roman</vt:lpstr>
      <vt:lpstr>Times-Roman</vt:lpstr>
      <vt:lpstr>Verdana</vt:lpstr>
      <vt:lpstr>Wingdings</vt:lpstr>
      <vt:lpstr>YS Text</vt:lpstr>
      <vt:lpstr>ЮГУ</vt:lpstr>
      <vt:lpstr>ЮГУ 2</vt:lpstr>
      <vt:lpstr>Презентация PowerPoint</vt:lpstr>
      <vt:lpstr>Модель студенческого научного исследования по психолого-педагогическому направлению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Rudolf Fink</dc:creator>
  <cp:lastModifiedBy>Кукуев Евгений Анатольевич</cp:lastModifiedBy>
  <cp:revision>26</cp:revision>
  <dcterms:created xsi:type="dcterms:W3CDTF">2019-03-10T22:10:48Z</dcterms:created>
  <dcterms:modified xsi:type="dcterms:W3CDTF">2022-02-15T15:09:49Z</dcterms:modified>
</cp:coreProperties>
</file>