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2" r:id="rId4"/>
    <p:sldId id="264" r:id="rId5"/>
    <p:sldId id="266" r:id="rId6"/>
    <p:sldId id="267" r:id="rId7"/>
    <p:sldId id="268" r:id="rId8"/>
    <p:sldId id="26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855D308-41E0-481E-81F2-09B10ADCEBAC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761BABE-8254-438C-833F-F17DBC3FD06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161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D308-41E0-481E-81F2-09B10ADCEBAC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1BABE-8254-438C-833F-F17DBC3FD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858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D308-41E0-481E-81F2-09B10ADCEBAC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1BABE-8254-438C-833F-F17DBC3FD06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902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D308-41E0-481E-81F2-09B10ADCEBAC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1BABE-8254-438C-833F-F17DBC3FD06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284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D308-41E0-481E-81F2-09B10ADCEBAC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1BABE-8254-438C-833F-F17DBC3FD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366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D308-41E0-481E-81F2-09B10ADCEBAC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1BABE-8254-438C-833F-F17DBC3FD06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36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D308-41E0-481E-81F2-09B10ADCEBAC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1BABE-8254-438C-833F-F17DBC3FD06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494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D308-41E0-481E-81F2-09B10ADCEBAC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1BABE-8254-438C-833F-F17DBC3FD06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201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D308-41E0-481E-81F2-09B10ADCEBAC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1BABE-8254-438C-833F-F17DBC3FD06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444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D37FE022-712A-4E76-A555-1405E000DF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0480452"/>
      </p:ext>
    </p:extLst>
  </p:cSld>
  <p:clrMapOvr>
    <a:masterClrMapping/>
  </p:clrMapOvr>
  <p:transition spd="med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D308-41E0-481E-81F2-09B10ADCEBAC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1BABE-8254-438C-833F-F17DBC3FD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823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D308-41E0-481E-81F2-09B10ADCEBAC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1BABE-8254-438C-833F-F17DBC3FD06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66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D308-41E0-481E-81F2-09B10ADCEBAC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1BABE-8254-438C-833F-F17DBC3FD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654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D308-41E0-481E-81F2-09B10ADCEBAC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1BABE-8254-438C-833F-F17DBC3FD06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157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D308-41E0-481E-81F2-09B10ADCEBAC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1BABE-8254-438C-833F-F17DBC3FD06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080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D308-41E0-481E-81F2-09B10ADCEBAC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1BABE-8254-438C-833F-F17DBC3FD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18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D308-41E0-481E-81F2-09B10ADCEBAC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1BABE-8254-438C-833F-F17DBC3FD06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465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D308-41E0-481E-81F2-09B10ADCEBAC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1BABE-8254-438C-833F-F17DBC3FD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892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855D308-41E0-481E-81F2-09B10ADCEBAC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61BABE-8254-438C-833F-F17DBC3FD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58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583703"/>
            <a:ext cx="6815669" cy="1802961"/>
          </a:xfrm>
        </p:spPr>
        <p:txBody>
          <a:bodyPr/>
          <a:lstStyle/>
          <a:p>
            <a:r>
              <a:rPr lang="ru-RU" sz="3200" dirty="0"/>
              <a:t>Билингвизм как междисциплинарный феномен</a:t>
            </a:r>
            <a:br>
              <a:rPr lang="ru-RU" sz="3200" dirty="0"/>
            </a:br>
            <a:r>
              <a:rPr lang="ru-RU" sz="1800" dirty="0"/>
              <a:t>Научный семинар. Югорская школа </a:t>
            </a:r>
            <a:r>
              <a:rPr lang="ru-RU" sz="1800"/>
              <a:t>региональных </a:t>
            </a:r>
            <a:br>
              <a:rPr lang="ru-RU" sz="1800"/>
            </a:br>
            <a:r>
              <a:rPr lang="ru-RU" sz="1800"/>
              <a:t>лингвистических </a:t>
            </a:r>
            <a:r>
              <a:rPr lang="ru-RU" sz="1800" dirty="0"/>
              <a:t>исследований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/>
              <a:t>Доц. ГИС, </a:t>
            </a:r>
            <a:r>
              <a:rPr lang="ru-RU" dirty="0" err="1"/>
              <a:t>к.п.н</a:t>
            </a:r>
            <a:r>
              <a:rPr lang="ru-RU" dirty="0"/>
              <a:t>. Худобина О.Ф.</a:t>
            </a:r>
          </a:p>
          <a:p>
            <a:pPr algn="r"/>
            <a:r>
              <a:rPr lang="ru-RU" dirty="0" err="1"/>
              <a:t>Доц</a:t>
            </a:r>
            <a:r>
              <a:rPr lang="ru-RU" dirty="0"/>
              <a:t> ГИС, </a:t>
            </a:r>
            <a:r>
              <a:rPr lang="ru-RU" dirty="0" err="1"/>
              <a:t>к.филол.н</a:t>
            </a:r>
            <a:r>
              <a:rPr lang="ru-RU" dirty="0"/>
              <a:t>. Л.А. Андреева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005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3D3FD8-C2DA-442E-B3EC-911F22FCF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65110"/>
            <a:ext cx="9601196" cy="1184989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Следуя своим специальным интересам, различные науки пополняют фонд знаний о понятии билингвизм и каждая из них выделяет свою целевую доминанту билингвизма.  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EB696F-B12D-4D2F-B229-1502C8EA2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441" y="2603241"/>
            <a:ext cx="9601196" cy="332861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Для </a:t>
            </a:r>
            <a:r>
              <a:rPr lang="ru-RU" b="1" dirty="0"/>
              <a:t>лингвистики</a:t>
            </a:r>
            <a:r>
              <a:rPr lang="ru-RU" dirty="0"/>
              <a:t> это, прежде всего, языковая компетенция, отражающая уровень владения родным и иностранным языками.</a:t>
            </a:r>
          </a:p>
          <a:p>
            <a:pPr marL="0" indent="0">
              <a:buNone/>
            </a:pPr>
            <a:r>
              <a:rPr lang="ru-RU" dirty="0"/>
              <a:t>Для </a:t>
            </a:r>
            <a:r>
              <a:rPr lang="ru-RU" b="1" dirty="0"/>
              <a:t>психолингвистики </a:t>
            </a:r>
            <a:r>
              <a:rPr lang="ru-RU" dirty="0"/>
              <a:t>важным является, когда и для каких целей язык используется отдельными индивидами или социальными группами. </a:t>
            </a:r>
          </a:p>
          <a:p>
            <a:pPr marL="0" indent="0">
              <a:buNone/>
            </a:pPr>
            <a:r>
              <a:rPr lang="ru-RU" b="1" dirty="0"/>
              <a:t>Социология </a:t>
            </a:r>
            <a:r>
              <a:rPr lang="ru-RU" dirty="0"/>
              <a:t>рассматривает билингвизм как часть социальной культуры. </a:t>
            </a:r>
          </a:p>
          <a:p>
            <a:pPr marL="0" indent="0">
              <a:buNone/>
            </a:pPr>
            <a:r>
              <a:rPr lang="ru-RU" b="1" dirty="0"/>
              <a:t>Психология</a:t>
            </a:r>
            <a:r>
              <a:rPr lang="ru-RU" dirty="0"/>
              <a:t> - с точки зрения его влияния на развитие отдельных психических процессов и личности в целом. </a:t>
            </a:r>
          </a:p>
          <a:p>
            <a:pPr marL="0" indent="0">
              <a:buNone/>
            </a:pPr>
            <a:r>
              <a:rPr lang="ru-RU" b="1" dirty="0"/>
              <a:t>Педагогика </a:t>
            </a:r>
            <a:r>
              <a:rPr lang="ru-RU" dirty="0"/>
              <a:t>изучает билингвизм в контексте организации учебного процесса, ее интересуют поликультурное воспитание, воз­можность постижения мира специальных знаний средствами ино­странного языка, влияние билингвизма на общий уровень образован­ности.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3336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1A7B6-6F1D-4165-8301-53E10CF89819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35921" dir="2700000" algn="ctr" rotWithShape="0">
              <a:srgbClr val="CCCC00">
                <a:alpha val="50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dirty="0"/>
              <a:t>Понятие билингвизм</a:t>
            </a:r>
            <a:endParaRPr lang="ru-RU" altLang="ru-RU" sz="3200" dirty="0"/>
          </a:p>
        </p:txBody>
      </p:sp>
      <p:grpSp>
        <p:nvGrpSpPr>
          <p:cNvPr id="2" name="Organization Chart 2"/>
          <p:cNvGrpSpPr>
            <a:grpSpLocks noChangeAspect="1"/>
          </p:cNvGrpSpPr>
          <p:nvPr/>
        </p:nvGrpSpPr>
        <p:grpSpPr bwMode="auto">
          <a:xfrm>
            <a:off x="2066860" y="1810948"/>
            <a:ext cx="8653463" cy="4324351"/>
            <a:chOff x="148" y="1117"/>
            <a:chExt cx="5451" cy="2724"/>
          </a:xfrm>
        </p:grpSpPr>
        <p:cxnSp>
          <p:nvCxnSpPr>
            <p:cNvPr id="3076" name="_s3076"/>
            <p:cNvCxnSpPr>
              <a:cxnSpLocks noChangeShapeType="1"/>
              <a:stCxn id="7" idx="0"/>
              <a:endCxn id="3" idx="2"/>
            </p:cNvCxnSpPr>
            <p:nvPr/>
          </p:nvCxnSpPr>
          <p:spPr bwMode="auto">
            <a:xfrm rot="16200000" flipV="1">
              <a:off x="3659" y="649"/>
              <a:ext cx="251" cy="1763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7" name="_s3077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5400000" flipH="1" flipV="1">
              <a:off x="2601" y="1582"/>
              <a:ext cx="478" cy="125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8" name="_s3078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5400000" flipH="1" flipV="1">
              <a:off x="1817" y="566"/>
              <a:ext cx="246" cy="1925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3079"/>
            <p:cNvSpPr>
              <a:spLocks noChangeArrowheads="1"/>
            </p:cNvSpPr>
            <p:nvPr/>
          </p:nvSpPr>
          <p:spPr bwMode="auto">
            <a:xfrm>
              <a:off x="1247" y="1117"/>
              <a:ext cx="3311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64959" tIns="32480" rIns="64959" bIns="32480" numCol="1" anchor="ctr" anchorCtr="0" compatLnSpc="1">
              <a:prstTxWarp prst="textNoShape">
                <a:avLst/>
              </a:prstTxWarp>
            </a:bodyPr>
            <a:lstStyle/>
            <a:p>
              <a:pPr lvl="0"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mpact" panose="020B0806030902050204" pitchFamily="34" charset="0"/>
              </a:endParaRPr>
            </a:p>
          </p:txBody>
        </p:sp>
        <p:sp>
          <p:nvSpPr>
            <p:cNvPr id="4" name="_s3080"/>
            <p:cNvSpPr>
              <a:spLocks noChangeArrowheads="1"/>
            </p:cNvSpPr>
            <p:nvPr/>
          </p:nvSpPr>
          <p:spPr bwMode="auto">
            <a:xfrm>
              <a:off x="148" y="1651"/>
              <a:ext cx="1660" cy="195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64959" tIns="32480" rIns="64959" bIns="32480" numCol="1" anchor="ctr" anchorCtr="0" compatLnSpc="1">
              <a:prstTxWarp prst="textNoShape">
                <a:avLst/>
              </a:prstTxWarp>
            </a:bodyPr>
            <a:lstStyle/>
            <a:p>
              <a:pPr lvl="0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ru-RU" altLang="ru-RU" sz="1800" b="0" i="0" u="none" strike="noStrike" cap="none" normalizeH="0" baseline="0" dirty="0">
                  <a:ln>
                    <a:noFill/>
                  </a:ln>
                  <a:solidFill>
                    <a:srgbClr val="CCCC00"/>
                  </a:solidFill>
                  <a:effectLst/>
                  <a:latin typeface="Impact" panose="020B0806030902050204" pitchFamily="34" charset="0"/>
                </a:rPr>
                <a:t>Лингвистический</a:t>
              </a:r>
            </a:p>
            <a:p>
              <a:pPr lvl="0"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mpact" panose="020B0806030902050204" pitchFamily="34" charset="0"/>
              </a:endParaRPr>
            </a:p>
          </p:txBody>
        </p:sp>
        <p:sp>
          <p:nvSpPr>
            <p:cNvPr id="6" name="_s3081"/>
            <p:cNvSpPr>
              <a:spLocks noChangeArrowheads="1"/>
            </p:cNvSpPr>
            <p:nvPr/>
          </p:nvSpPr>
          <p:spPr bwMode="auto">
            <a:xfrm>
              <a:off x="1969" y="1883"/>
              <a:ext cx="1617" cy="195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64959" tIns="32480" rIns="64959" bIns="32480" numCol="1" anchor="ctr" anchorCtr="0" compatLnSpc="1">
              <a:prstTxWarp prst="textNoShape">
                <a:avLst/>
              </a:prstTxWarp>
            </a:bodyPr>
            <a:lstStyle/>
            <a:p>
              <a:pPr lvl="0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ru-RU" altLang="ru-RU" sz="1800" b="0" i="0" u="none" strike="noStrike" cap="none" normalizeH="0" baseline="0" dirty="0">
                  <a:ln>
                    <a:noFill/>
                  </a:ln>
                  <a:solidFill>
                    <a:srgbClr val="CCCC00"/>
                  </a:solidFill>
                  <a:effectLst/>
                  <a:latin typeface="Impact" panose="020B0806030902050204" pitchFamily="34" charset="0"/>
                </a:rPr>
                <a:t>Социологический </a:t>
              </a:r>
            </a:p>
            <a:p>
              <a:pPr lvl="0"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mpact" panose="020B0806030902050204" pitchFamily="34" charset="0"/>
              </a:endParaRPr>
            </a:p>
          </p:txBody>
        </p:sp>
        <p:sp>
          <p:nvSpPr>
            <p:cNvPr id="7" name="_s3082"/>
            <p:cNvSpPr>
              <a:spLocks noChangeArrowheads="1"/>
            </p:cNvSpPr>
            <p:nvPr/>
          </p:nvSpPr>
          <p:spPr bwMode="auto">
            <a:xfrm>
              <a:off x="3733" y="1656"/>
              <a:ext cx="1866" cy="200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64959" tIns="32480" rIns="64959" bIns="32480" numCol="1" anchor="ctr" anchorCtr="0" compatLnSpc="1">
              <a:prstTxWarp prst="textNoShape">
                <a:avLst/>
              </a:prstTxWarp>
            </a:bodyPr>
            <a:lstStyle/>
            <a:p>
              <a:pPr lvl="0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ru-RU" altLang="ru-RU" sz="1800" b="0" i="0" u="none" strike="noStrike" cap="none" normalizeH="0" baseline="0" dirty="0">
                  <a:ln>
                    <a:noFill/>
                  </a:ln>
                  <a:solidFill>
                    <a:srgbClr val="CCCC00"/>
                  </a:solidFill>
                  <a:effectLst/>
                  <a:latin typeface="Impact" panose="020B0806030902050204" pitchFamily="34" charset="0"/>
                </a:rPr>
                <a:t>Психологический</a:t>
              </a:r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C244569-F3F2-4BCC-AC9C-C7F11D7C0E0A}"/>
              </a:ext>
            </a:extLst>
          </p:cNvPr>
          <p:cNvSpPr/>
          <p:nvPr/>
        </p:nvSpPr>
        <p:spPr>
          <a:xfrm>
            <a:off x="3965510" y="1810948"/>
            <a:ext cx="53559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Подходы к определению данного понятия </a:t>
            </a:r>
          </a:p>
        </p:txBody>
      </p:sp>
    </p:spTree>
    <p:extLst>
      <p:ext uri="{BB962C8B-B14F-4D97-AF65-F5344CB8AC3E}">
        <p14:creationId xmlns:p14="http://schemas.microsoft.com/office/powerpoint/2010/main" val="2569111058"/>
      </p:ext>
    </p:extLst>
  </p:cSld>
  <p:clrMapOvr>
    <a:masterClrMapping/>
  </p:clrMapOvr>
  <p:transition spd="med">
    <p:strip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157F1-D4B3-43BD-9306-FFF96CE209CD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2037556" y="619125"/>
            <a:ext cx="8229600" cy="1079500"/>
          </a:xfrm>
          <a:noFill/>
          <a:ln/>
          <a:effectLst>
            <a:outerShdw dist="35921" dir="2700000" algn="ctr" rotWithShape="0">
              <a:srgbClr val="CCCC00">
                <a:alpha val="50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altLang="ru-RU" sz="3200" dirty="0"/>
              <a:t>Лингвистический подход</a:t>
            </a:r>
          </a:p>
        </p:txBody>
      </p:sp>
      <p:grpSp>
        <p:nvGrpSpPr>
          <p:cNvPr id="2" name="Organization Chart 2"/>
          <p:cNvGrpSpPr>
            <a:grpSpLocks noChangeAspect="1"/>
          </p:cNvGrpSpPr>
          <p:nvPr/>
        </p:nvGrpSpPr>
        <p:grpSpPr bwMode="auto">
          <a:xfrm>
            <a:off x="1632204" y="1601993"/>
            <a:ext cx="8542778" cy="4105852"/>
            <a:chOff x="-601" y="1230"/>
            <a:chExt cx="20149" cy="3680"/>
          </a:xfrm>
        </p:grpSpPr>
        <p:cxnSp>
          <p:nvCxnSpPr>
            <p:cNvPr id="4100" name="_s4100"/>
            <p:cNvCxnSpPr>
              <a:cxnSpLocks noChangeShapeType="1"/>
              <a:stCxn id="8" idx="0"/>
              <a:endCxn id="3" idx="2"/>
            </p:cNvCxnSpPr>
            <p:nvPr/>
          </p:nvCxnSpPr>
          <p:spPr bwMode="auto">
            <a:xfrm rot="16200000" flipV="1">
              <a:off x="11853" y="-1"/>
              <a:ext cx="1935" cy="5303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1" name="_s4101"/>
            <p:cNvCxnSpPr>
              <a:cxnSpLocks noChangeShapeType="1"/>
            </p:cNvCxnSpPr>
            <p:nvPr/>
          </p:nvCxnSpPr>
          <p:spPr bwMode="auto">
            <a:xfrm rot="16200000" flipV="1">
              <a:off x="12590" y="-749"/>
              <a:ext cx="387" cy="5219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2" name="_s4102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5400000" flipH="1" flipV="1">
              <a:off x="6588" y="37"/>
              <a:ext cx="1935" cy="5226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3" name="_s4103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5400000" flipH="1" flipV="1">
              <a:off x="6954" y="-1177"/>
              <a:ext cx="355" cy="6076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4104"/>
            <p:cNvSpPr>
              <a:spLocks noChangeArrowheads="1"/>
            </p:cNvSpPr>
            <p:nvPr/>
          </p:nvSpPr>
          <p:spPr bwMode="auto">
            <a:xfrm>
              <a:off x="3036" y="1230"/>
              <a:ext cx="14266" cy="45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12731" tIns="6365" rIns="12731" bIns="6365" numCol="1" anchor="ctr" anchorCtr="0" compatLnSpc="1">
              <a:prstTxWarp prst="textNoShape">
                <a:avLst/>
              </a:prstTxWarp>
            </a:bodyPr>
            <a:lstStyle/>
            <a:p>
              <a:pPr lvl="0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ru-RU" altLang="ru-RU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Impact" panose="020B0806030902050204" pitchFamily="34" charset="0"/>
                </a:rPr>
                <a:t>Основания классификации</a:t>
              </a:r>
            </a:p>
          </p:txBody>
        </p:sp>
        <p:sp>
          <p:nvSpPr>
            <p:cNvPr id="4" name="_s4105"/>
            <p:cNvSpPr>
              <a:spLocks noChangeArrowheads="1"/>
            </p:cNvSpPr>
            <p:nvPr/>
          </p:nvSpPr>
          <p:spPr bwMode="auto">
            <a:xfrm>
              <a:off x="-601" y="2038"/>
              <a:ext cx="9388" cy="116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12731" tIns="6365" rIns="12731" bIns="6365" numCol="1" anchor="ctr" anchorCtr="0" compatLnSpc="1">
              <a:prstTxWarp prst="textNoShape">
                <a:avLst/>
              </a:prstTxWarp>
            </a:bodyPr>
            <a:lstStyle/>
            <a:p>
              <a:pPr lvl="1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ru-RU" altLang="ru-RU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Impact" panose="020B0806030902050204" pitchFamily="34" charset="0"/>
                </a:rPr>
                <a:t>Когнитивный</a:t>
              </a:r>
            </a:p>
            <a:p>
              <a:pPr lvl="1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dirty="0">
                  <a:latin typeface="Impact" panose="020B0806030902050204" pitchFamily="34" charset="0"/>
                </a:rPr>
                <a:t>(</a:t>
              </a:r>
              <a:r>
                <a:rPr lang="en-US" altLang="ru-RU" dirty="0" err="1">
                  <a:latin typeface="Impact" panose="020B0806030902050204" pitchFamily="34" charset="0"/>
                </a:rPr>
                <a:t>Bloomfeld</a:t>
              </a:r>
              <a:r>
                <a:rPr lang="en-US" altLang="ru-RU" dirty="0">
                  <a:latin typeface="Impact" panose="020B0806030902050204" pitchFamily="34" charset="0"/>
                </a:rPr>
                <a:t>, Mackey,  </a:t>
              </a:r>
              <a:r>
                <a:rPr lang="en-US" altLang="ru-RU" dirty="0" err="1">
                  <a:latin typeface="Impact" panose="020B0806030902050204" pitchFamily="34" charset="0"/>
                </a:rPr>
                <a:t>Macnamara</a:t>
              </a:r>
              <a:r>
                <a:rPr lang="ru-RU" altLang="ru-RU" dirty="0">
                  <a:latin typeface="Impact" panose="020B0806030902050204" pitchFamily="34" charset="0"/>
                </a:rPr>
                <a:t>)</a:t>
              </a:r>
              <a:endPara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mpact" panose="020B0806030902050204" pitchFamily="34" charset="0"/>
              </a:endParaRPr>
            </a:p>
          </p:txBody>
        </p:sp>
        <p:sp>
          <p:nvSpPr>
            <p:cNvPr id="6" name="_s4106"/>
            <p:cNvSpPr>
              <a:spLocks noChangeArrowheads="1"/>
            </p:cNvSpPr>
            <p:nvPr/>
          </p:nvSpPr>
          <p:spPr bwMode="auto">
            <a:xfrm>
              <a:off x="357" y="3618"/>
              <a:ext cx="9171" cy="12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12731" tIns="6365" rIns="12731" bIns="6365" numCol="1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dirty="0">
                  <a:latin typeface="Impact" panose="020B0806030902050204" pitchFamily="34" charset="0"/>
                </a:rPr>
                <a:t>Степень владения языком</a:t>
              </a:r>
            </a:p>
            <a:p>
              <a:pPr lvl="0"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mpact" panose="020B0806030902050204" pitchFamily="34" charset="0"/>
              </a:endParaRPr>
            </a:p>
          </p:txBody>
        </p:sp>
        <p:sp>
          <p:nvSpPr>
            <p:cNvPr id="7" name="_s4107"/>
            <p:cNvSpPr>
              <a:spLocks noChangeArrowheads="1"/>
            </p:cNvSpPr>
            <p:nvPr/>
          </p:nvSpPr>
          <p:spPr bwMode="auto">
            <a:xfrm>
              <a:off x="11228" y="2070"/>
              <a:ext cx="8320" cy="109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12731" tIns="6365" rIns="12731" bIns="6365" numCol="1" anchor="ctr" anchorCtr="0" compatLnSpc="1">
              <a:prstTxWarp prst="textNoShape">
                <a:avLst/>
              </a:prstTxWarp>
            </a:bodyPr>
            <a:lstStyle/>
            <a:p>
              <a:pPr lvl="0"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mpact" panose="020B0806030902050204" pitchFamily="34" charset="0"/>
              </a:endParaRPr>
            </a:p>
          </p:txBody>
        </p:sp>
        <p:sp>
          <p:nvSpPr>
            <p:cNvPr id="8" name="_s4108"/>
            <p:cNvSpPr>
              <a:spLocks noChangeArrowheads="1"/>
            </p:cNvSpPr>
            <p:nvPr/>
          </p:nvSpPr>
          <p:spPr bwMode="auto">
            <a:xfrm>
              <a:off x="11396" y="3618"/>
              <a:ext cx="8152" cy="129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20190" tIns="10094" rIns="20190" bIns="10094" numCol="1" anchor="ctr" anchorCtr="0" compatLnSpc="1">
              <a:prstTxWarp prst="textNoShape">
                <a:avLst/>
              </a:prstTxWarp>
            </a:bodyPr>
            <a:lstStyle/>
            <a:p>
              <a:pPr lvl="0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ru-RU" altLang="ru-RU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Impact" panose="020B0806030902050204" pitchFamily="34" charset="0"/>
                </a:rPr>
                <a:t>Функции языков</a:t>
              </a:r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E802821-00D9-492C-BF0E-C47936A4544D}"/>
              </a:ext>
            </a:extLst>
          </p:cNvPr>
          <p:cNvSpPr/>
          <p:nvPr/>
        </p:nvSpPr>
        <p:spPr>
          <a:xfrm>
            <a:off x="6288832" y="2610604"/>
            <a:ext cx="38861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latin typeface="Impact" panose="020B0806030902050204" pitchFamily="34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Impact" panose="020B0806030902050204" pitchFamily="34" charset="0"/>
              </a:rPr>
              <a:t>Функциональный</a:t>
            </a:r>
            <a:r>
              <a:rPr lang="en-US" altLang="ru-RU" dirty="0">
                <a:latin typeface="Impact" panose="020B0806030902050204" pitchFamily="34" charset="0"/>
              </a:rPr>
              <a:t> </a:t>
            </a:r>
            <a:endParaRPr lang="ru-RU" altLang="ru-RU" dirty="0">
              <a:latin typeface="Impact" panose="020B0806030902050204" pitchFamily="34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dirty="0">
                <a:latin typeface="Impact" panose="020B0806030902050204" pitchFamily="34" charset="0"/>
              </a:rPr>
              <a:t>(Mackey,</a:t>
            </a:r>
            <a:r>
              <a:rPr lang="ru-RU" altLang="ru-RU" dirty="0">
                <a:latin typeface="Impact" panose="020B0806030902050204" pitchFamily="34" charset="0"/>
              </a:rPr>
              <a:t> </a:t>
            </a:r>
            <a:r>
              <a:rPr lang="en-US" altLang="ru-RU" dirty="0" err="1">
                <a:latin typeface="Impact" panose="020B0806030902050204" pitchFamily="34" charset="0"/>
              </a:rPr>
              <a:t>Ammer</a:t>
            </a:r>
            <a:r>
              <a:rPr lang="en-US" altLang="ru-RU" dirty="0">
                <a:latin typeface="Impact" panose="020B0806030902050204" pitchFamily="34" charset="0"/>
              </a:rPr>
              <a:t>, </a:t>
            </a:r>
            <a:r>
              <a:rPr lang="ru-RU" altLang="ru-RU" dirty="0">
                <a:latin typeface="Impact" panose="020B0806030902050204" pitchFamily="34" charset="0"/>
              </a:rPr>
              <a:t>Верещагин</a:t>
            </a:r>
            <a:r>
              <a:rPr lang="en-US" altLang="ru-RU" dirty="0">
                <a:latin typeface="Impact" panose="020B0806030902050204" pitchFamily="34" charset="0"/>
              </a:rPr>
              <a:t>)</a:t>
            </a:r>
            <a:endParaRPr lang="ru-RU" altLang="ru-RU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843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157F1-D4B3-43BD-9306-FFF96CE209CD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2037556" y="619125"/>
            <a:ext cx="8229600" cy="1079500"/>
          </a:xfrm>
          <a:noFill/>
          <a:ln/>
          <a:effectLst>
            <a:outerShdw dist="35921" dir="2700000" algn="ctr" rotWithShape="0">
              <a:srgbClr val="CCCC00">
                <a:alpha val="50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altLang="ru-RU" sz="3200" dirty="0"/>
              <a:t>Психолингвистический подход</a:t>
            </a:r>
          </a:p>
        </p:txBody>
      </p:sp>
      <p:grpSp>
        <p:nvGrpSpPr>
          <p:cNvPr id="2" name="Organization Chart 2"/>
          <p:cNvGrpSpPr>
            <a:grpSpLocks noChangeAspect="1"/>
          </p:cNvGrpSpPr>
          <p:nvPr/>
        </p:nvGrpSpPr>
        <p:grpSpPr bwMode="auto">
          <a:xfrm>
            <a:off x="1433507" y="1782601"/>
            <a:ext cx="8768335" cy="4103621"/>
            <a:chOff x="-601" y="1230"/>
            <a:chExt cx="20681" cy="3678"/>
          </a:xfrm>
        </p:grpSpPr>
        <p:cxnSp>
          <p:nvCxnSpPr>
            <p:cNvPr id="4101" name="_s4101"/>
            <p:cNvCxnSpPr>
              <a:cxnSpLocks noChangeShapeType="1"/>
            </p:cNvCxnSpPr>
            <p:nvPr/>
          </p:nvCxnSpPr>
          <p:spPr bwMode="auto">
            <a:xfrm rot="16200000" flipV="1">
              <a:off x="12590" y="-749"/>
              <a:ext cx="387" cy="5219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2" name="_s4102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5400000" flipH="1" flipV="1">
              <a:off x="6588" y="37"/>
              <a:ext cx="1935" cy="5226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3" name="_s4103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5400000" flipH="1" flipV="1">
              <a:off x="6954" y="-1177"/>
              <a:ext cx="355" cy="6076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4104"/>
            <p:cNvSpPr>
              <a:spLocks noChangeArrowheads="1"/>
            </p:cNvSpPr>
            <p:nvPr/>
          </p:nvSpPr>
          <p:spPr bwMode="auto">
            <a:xfrm>
              <a:off x="3036" y="1230"/>
              <a:ext cx="14266" cy="45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12731" tIns="6365" rIns="12731" bIns="6365" numCol="1" anchor="ctr" anchorCtr="0" compatLnSpc="1">
              <a:prstTxWarp prst="textNoShape">
                <a:avLst/>
              </a:prstTxWarp>
            </a:bodyPr>
            <a:lstStyle/>
            <a:p>
              <a:pPr lvl="0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ru-RU" altLang="ru-RU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Impact" panose="020B0806030902050204" pitchFamily="34" charset="0"/>
                </a:rPr>
                <a:t>Основания классификации</a:t>
              </a:r>
            </a:p>
          </p:txBody>
        </p:sp>
        <p:sp>
          <p:nvSpPr>
            <p:cNvPr id="4" name="_s4105"/>
            <p:cNvSpPr>
              <a:spLocks noChangeArrowheads="1"/>
            </p:cNvSpPr>
            <p:nvPr/>
          </p:nvSpPr>
          <p:spPr bwMode="auto">
            <a:xfrm>
              <a:off x="-601" y="2038"/>
              <a:ext cx="9388" cy="116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12731" tIns="6365" rIns="12731" bIns="6365" numCol="1" anchor="ctr" anchorCtr="0" compatLnSpc="1">
              <a:prstTxWarp prst="textNoShape">
                <a:avLst/>
              </a:prstTxWarp>
            </a:bodyPr>
            <a:lstStyle/>
            <a:p>
              <a:pPr lvl="1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u="sng" dirty="0" err="1">
                  <a:latin typeface="Impact" panose="020B0806030902050204" pitchFamily="34" charset="0"/>
                </a:rPr>
                <a:t>Колич</a:t>
              </a:r>
              <a:r>
                <a:rPr lang="ru-RU" altLang="ru-RU" sz="1400" u="sng" dirty="0">
                  <a:latin typeface="Impact" panose="020B0806030902050204" pitchFamily="34" charset="0"/>
                </a:rPr>
                <a:t>. соотношение </a:t>
              </a:r>
              <a:r>
                <a:rPr lang="ru-RU" altLang="ru-RU" sz="1400" dirty="0">
                  <a:latin typeface="Impact" panose="020B0806030902050204" pitchFamily="34" charset="0"/>
                </a:rPr>
                <a:t>– степень </a:t>
              </a:r>
            </a:p>
            <a:p>
              <a:pPr lvl="1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>
                  <a:latin typeface="Impact" panose="020B0806030902050204" pitchFamily="34" charset="0"/>
                </a:rPr>
                <a:t>владения вторым языком; </a:t>
              </a:r>
              <a:r>
                <a:rPr lang="ru-RU" altLang="ru-RU" sz="1400" u="sng" dirty="0">
                  <a:latin typeface="Impact" panose="020B0806030902050204" pitchFamily="34" charset="0"/>
                </a:rPr>
                <a:t>качествен.</a:t>
              </a:r>
              <a:r>
                <a:rPr lang="ru-RU" altLang="ru-RU" sz="1400" dirty="0">
                  <a:latin typeface="Impact" panose="020B0806030902050204" pitchFamily="34" charset="0"/>
                </a:rPr>
                <a:t> – </a:t>
              </a:r>
            </a:p>
            <a:p>
              <a:pPr lvl="1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>
                  <a:latin typeface="Impact" panose="020B0806030902050204" pitchFamily="34" charset="0"/>
                </a:rPr>
                <a:t>степень автономности его использования</a:t>
              </a:r>
            </a:p>
            <a:p>
              <a:pPr lvl="1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>
                  <a:latin typeface="Impact" panose="020B0806030902050204" pitchFamily="34" charset="0"/>
                </a:rPr>
                <a:t>(</a:t>
              </a:r>
              <a:r>
                <a:rPr lang="en-US" altLang="ru-RU" sz="1400" dirty="0">
                  <a:latin typeface="Impact" panose="020B0806030902050204" pitchFamily="34" charset="0"/>
                </a:rPr>
                <a:t>Lambert, Nott,  </a:t>
              </a:r>
              <a:r>
                <a:rPr lang="en-US" altLang="ru-RU" sz="1400" dirty="0" err="1">
                  <a:latin typeface="Impact" panose="020B0806030902050204" pitchFamily="34" charset="0"/>
                </a:rPr>
                <a:t>Macnamara</a:t>
              </a:r>
              <a:r>
                <a:rPr lang="en-US" altLang="ru-RU" sz="1400" dirty="0">
                  <a:latin typeface="Impact" panose="020B0806030902050204" pitchFamily="34" charset="0"/>
                </a:rPr>
                <a:t>, </a:t>
              </a:r>
              <a:r>
                <a:rPr lang="ru-RU" altLang="ru-RU" sz="1400" dirty="0">
                  <a:latin typeface="Impact" panose="020B0806030902050204" pitchFamily="34" charset="0"/>
                </a:rPr>
                <a:t>Кросби)</a:t>
              </a:r>
              <a:endPara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mpact" panose="020B0806030902050204" pitchFamily="34" charset="0"/>
              </a:endParaRPr>
            </a:p>
          </p:txBody>
        </p:sp>
        <p:sp>
          <p:nvSpPr>
            <p:cNvPr id="6" name="_s4106"/>
            <p:cNvSpPr>
              <a:spLocks noChangeArrowheads="1"/>
            </p:cNvSpPr>
            <p:nvPr/>
          </p:nvSpPr>
          <p:spPr bwMode="auto">
            <a:xfrm>
              <a:off x="357" y="3618"/>
              <a:ext cx="9171" cy="12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12731" tIns="6365" rIns="12731" bIns="6365" numCol="1" anchor="ctr" anchorCtr="0" compatLnSpc="1">
              <a:prstTxWarp prst="textNoShape">
                <a:avLst/>
              </a:prstTxWarp>
            </a:bodyPr>
            <a:lstStyle/>
            <a:p>
              <a:pPr lvl="0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ru-RU" altLang="ru-RU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Impact" panose="020B0806030902050204" pitchFamily="34" charset="0"/>
                </a:rPr>
                <a:t>Соотношение языковых систем </a:t>
              </a:r>
            </a:p>
            <a:p>
              <a:pPr lvl="0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>
                  <a:latin typeface="Impact" panose="020B0806030902050204" pitchFamily="34" charset="0"/>
                </a:rPr>
                <a:t>у билингва – автономное, </a:t>
              </a:r>
            </a:p>
            <a:p>
              <a:pPr lvl="0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err="1">
                  <a:latin typeface="Impact" panose="020B0806030902050204" pitchFamily="34" charset="0"/>
                </a:rPr>
                <a:t>взаимоналожение</a:t>
              </a:r>
              <a:r>
                <a:rPr lang="ru-RU" altLang="ru-RU" sz="1400" dirty="0">
                  <a:latin typeface="Impact" panose="020B0806030902050204" pitchFamily="34" charset="0"/>
                </a:rPr>
                <a:t>, соподчинение</a:t>
              </a:r>
              <a:r>
                <a:rPr kumimoji="0" lang="en-US" altLang="ru-RU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Impact" panose="020B0806030902050204" pitchFamily="34" charset="0"/>
                </a:rPr>
                <a:t> (</a:t>
              </a:r>
              <a:r>
                <a:rPr kumimoji="0" lang="ru-RU" altLang="ru-RU" sz="1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Impact" panose="020B0806030902050204" pitchFamily="34" charset="0"/>
                </a:rPr>
                <a:t>Имедадзе</a:t>
              </a:r>
              <a:r>
                <a:rPr kumimoji="0" lang="en-US" altLang="ru-RU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Impact" panose="020B0806030902050204" pitchFamily="34" charset="0"/>
                </a:rPr>
                <a:t>)</a:t>
              </a:r>
              <a:endPara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mpact" panose="020B0806030902050204" pitchFamily="34" charset="0"/>
              </a:endParaRPr>
            </a:p>
          </p:txBody>
        </p:sp>
        <p:sp>
          <p:nvSpPr>
            <p:cNvPr id="7" name="_s4107"/>
            <p:cNvSpPr>
              <a:spLocks noChangeArrowheads="1"/>
            </p:cNvSpPr>
            <p:nvPr/>
          </p:nvSpPr>
          <p:spPr bwMode="auto">
            <a:xfrm>
              <a:off x="11760" y="2085"/>
              <a:ext cx="8320" cy="109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12731" tIns="6365" rIns="12731" bIns="6365" numCol="1" anchor="ctr" anchorCtr="0" compatLnSpc="1">
              <a:prstTxWarp prst="textNoShape">
                <a:avLst/>
              </a:prstTxWarp>
            </a:bodyPr>
            <a:lstStyle/>
            <a:p>
              <a:pPr lvl="0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dirty="0">
                  <a:latin typeface="Impact" panose="020B0806030902050204" pitchFamily="34" charset="0"/>
                </a:rPr>
                <a:t>Время овладения</a:t>
              </a:r>
              <a:endPara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mpact" panose="020B080603090205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6856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157F1-D4B3-43BD-9306-FFF96CE209CD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2037556" y="619125"/>
            <a:ext cx="8229600" cy="1079500"/>
          </a:xfrm>
          <a:noFill/>
          <a:ln/>
          <a:effectLst>
            <a:outerShdw dist="35921" dir="2700000" algn="ctr" rotWithShape="0">
              <a:srgbClr val="CCCC00">
                <a:alpha val="50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altLang="ru-RU" sz="3200" dirty="0"/>
              <a:t>Психологический подход</a:t>
            </a:r>
          </a:p>
        </p:txBody>
      </p:sp>
      <p:grpSp>
        <p:nvGrpSpPr>
          <p:cNvPr id="2" name="Organization Chart 2"/>
          <p:cNvGrpSpPr>
            <a:grpSpLocks noChangeAspect="1"/>
          </p:cNvGrpSpPr>
          <p:nvPr/>
        </p:nvGrpSpPr>
        <p:grpSpPr bwMode="auto">
          <a:xfrm>
            <a:off x="1585666" y="1844589"/>
            <a:ext cx="8542778" cy="4105852"/>
            <a:chOff x="-601" y="1230"/>
            <a:chExt cx="20149" cy="3680"/>
          </a:xfrm>
        </p:grpSpPr>
        <p:cxnSp>
          <p:nvCxnSpPr>
            <p:cNvPr id="4100" name="_s4100"/>
            <p:cNvCxnSpPr>
              <a:cxnSpLocks noChangeShapeType="1"/>
              <a:stCxn id="8" idx="0"/>
              <a:endCxn id="3" idx="2"/>
            </p:cNvCxnSpPr>
            <p:nvPr/>
          </p:nvCxnSpPr>
          <p:spPr bwMode="auto">
            <a:xfrm rot="16200000" flipV="1">
              <a:off x="11853" y="-1"/>
              <a:ext cx="1935" cy="5303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1" name="_s4101"/>
            <p:cNvCxnSpPr>
              <a:cxnSpLocks noChangeShapeType="1"/>
            </p:cNvCxnSpPr>
            <p:nvPr/>
          </p:nvCxnSpPr>
          <p:spPr bwMode="auto">
            <a:xfrm rot="16200000" flipV="1">
              <a:off x="12590" y="-749"/>
              <a:ext cx="387" cy="5219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2" name="_s4102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5400000" flipH="1" flipV="1">
              <a:off x="6588" y="37"/>
              <a:ext cx="1935" cy="5226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3" name="_s4103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5400000" flipH="1" flipV="1">
              <a:off x="6954" y="-1177"/>
              <a:ext cx="355" cy="6076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4104"/>
            <p:cNvSpPr>
              <a:spLocks noChangeArrowheads="1"/>
            </p:cNvSpPr>
            <p:nvPr/>
          </p:nvSpPr>
          <p:spPr bwMode="auto">
            <a:xfrm>
              <a:off x="3036" y="1230"/>
              <a:ext cx="14266" cy="45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12731" tIns="6365" rIns="12731" bIns="6365" numCol="1" anchor="ctr" anchorCtr="0" compatLnSpc="1">
              <a:prstTxWarp prst="textNoShape">
                <a:avLst/>
              </a:prstTxWarp>
            </a:bodyPr>
            <a:lstStyle/>
            <a:p>
              <a:pPr lvl="0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ru-RU" altLang="ru-RU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Impact" panose="020B0806030902050204" pitchFamily="34" charset="0"/>
                </a:rPr>
                <a:t>Основания классификации</a:t>
              </a:r>
            </a:p>
          </p:txBody>
        </p:sp>
        <p:sp>
          <p:nvSpPr>
            <p:cNvPr id="4" name="_s4105"/>
            <p:cNvSpPr>
              <a:spLocks noChangeArrowheads="1"/>
            </p:cNvSpPr>
            <p:nvPr/>
          </p:nvSpPr>
          <p:spPr bwMode="auto">
            <a:xfrm>
              <a:off x="-601" y="2038"/>
              <a:ext cx="9388" cy="116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12731" tIns="6365" rIns="12731" bIns="6365" numCol="1" anchor="ctr" anchorCtr="0" compatLnSpc="1">
              <a:prstTxWarp prst="textNoShape">
                <a:avLst/>
              </a:prstTxWarp>
            </a:bodyPr>
            <a:lstStyle/>
            <a:p>
              <a:pPr lvl="1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dirty="0">
                  <a:latin typeface="Impact" panose="020B0806030902050204" pitchFamily="34" charset="0"/>
                </a:rPr>
                <a:t>Теория установки</a:t>
              </a:r>
              <a:endPara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mpact" panose="020B0806030902050204" pitchFamily="34" charset="0"/>
              </a:endParaRPr>
            </a:p>
            <a:p>
              <a:pPr lvl="1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dirty="0">
                  <a:latin typeface="Impact" panose="020B0806030902050204" pitchFamily="34" charset="0"/>
                </a:rPr>
                <a:t>(</a:t>
              </a:r>
              <a:r>
                <a:rPr lang="ru-RU" altLang="ru-RU" dirty="0" err="1">
                  <a:latin typeface="Impact" panose="020B0806030902050204" pitchFamily="34" charset="0"/>
                </a:rPr>
                <a:t>Имедадзе</a:t>
              </a:r>
              <a:r>
                <a:rPr lang="ru-RU" altLang="ru-RU" dirty="0">
                  <a:latin typeface="Impact" panose="020B0806030902050204" pitchFamily="34" charset="0"/>
                </a:rPr>
                <a:t>)</a:t>
              </a:r>
              <a:endPara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mpact" panose="020B0806030902050204" pitchFamily="34" charset="0"/>
              </a:endParaRPr>
            </a:p>
          </p:txBody>
        </p:sp>
        <p:sp>
          <p:nvSpPr>
            <p:cNvPr id="6" name="_s4106"/>
            <p:cNvSpPr>
              <a:spLocks noChangeArrowheads="1"/>
            </p:cNvSpPr>
            <p:nvPr/>
          </p:nvSpPr>
          <p:spPr bwMode="auto">
            <a:xfrm>
              <a:off x="357" y="3618"/>
              <a:ext cx="9171" cy="12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12731" tIns="6365" rIns="12731" bIns="6365" numCol="1" anchor="ctr" anchorCtr="0" compatLnSpc="1">
              <a:prstTxWarp prst="textNoShape">
                <a:avLst/>
              </a:prstTxWarp>
            </a:bodyPr>
            <a:lstStyle/>
            <a:p>
              <a:pPr lvl="0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dirty="0">
                  <a:latin typeface="Impact" panose="020B0806030902050204" pitchFamily="34" charset="0"/>
                </a:rPr>
                <a:t>Психологический механизм </a:t>
              </a:r>
            </a:p>
            <a:p>
              <a:pPr lvl="0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dirty="0">
                  <a:latin typeface="Impact" panose="020B0806030902050204" pitchFamily="34" charset="0"/>
                </a:rPr>
                <a:t>о</a:t>
              </a:r>
              <a:r>
                <a:rPr kumimoji="0" lang="ru-RU" alt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Impact" panose="020B0806030902050204" pitchFamily="34" charset="0"/>
                </a:rPr>
                <a:t>тдельных действий</a:t>
              </a:r>
              <a:r>
                <a:rPr kumimoji="0" lang="en-US" alt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Impact" panose="020B0806030902050204" pitchFamily="34" charset="0"/>
                </a:rPr>
                <a:t> (Haugen, 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mpact" panose="020B0806030902050204" pitchFamily="34" charset="0"/>
              </a:endParaRPr>
            </a:p>
            <a:p>
              <a:pPr lvl="0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ru-RU" alt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Impact" panose="020B0806030902050204" pitchFamily="34" charset="0"/>
                </a:rPr>
                <a:t>Верещагин</a:t>
              </a:r>
              <a:r>
                <a:rPr kumimoji="0" lang="en-US" alt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Impact" panose="020B0806030902050204" pitchFamily="34" charset="0"/>
                </a:rPr>
                <a:t>)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mpact" panose="020B0806030902050204" pitchFamily="34" charset="0"/>
              </a:endParaRPr>
            </a:p>
          </p:txBody>
        </p:sp>
        <p:sp>
          <p:nvSpPr>
            <p:cNvPr id="7" name="_s4107"/>
            <p:cNvSpPr>
              <a:spLocks noChangeArrowheads="1"/>
            </p:cNvSpPr>
            <p:nvPr/>
          </p:nvSpPr>
          <p:spPr bwMode="auto">
            <a:xfrm>
              <a:off x="11228" y="2070"/>
              <a:ext cx="8320" cy="109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12731" tIns="6365" rIns="12731" bIns="6365" numCol="1" anchor="ctr" anchorCtr="0" compatLnSpc="1">
              <a:prstTxWarp prst="textNoShape">
                <a:avLst/>
              </a:prstTxWarp>
            </a:bodyPr>
            <a:lstStyle/>
            <a:p>
              <a:pPr lvl="0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dirty="0">
                  <a:latin typeface="Impact" panose="020B0806030902050204" pitchFamily="34" charset="0"/>
                </a:rPr>
                <a:t>Соотнесённость двух речевых</a:t>
              </a:r>
            </a:p>
            <a:p>
              <a:pPr lvl="0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dirty="0">
                  <a:latin typeface="Impact" panose="020B0806030902050204" pitchFamily="34" charset="0"/>
                </a:rPr>
                <a:t>м</a:t>
              </a:r>
              <a:r>
                <a:rPr kumimoji="0" lang="ru-RU" altLang="ru-RU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Impact" panose="020B0806030902050204" pitchFamily="34" charset="0"/>
                </a:rPr>
                <a:t>еханизмов между собой </a:t>
              </a:r>
              <a:endParaRPr kumimoji="0" lang="en-US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mpact" panose="020B0806030902050204" pitchFamily="34" charset="0"/>
              </a:endParaRPr>
            </a:p>
            <a:p>
              <a:pPr lvl="0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ru-RU" altLang="ru-RU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Impact" panose="020B0806030902050204" pitchFamily="34" charset="0"/>
                </a:rPr>
                <a:t>(Щерба, </a:t>
              </a:r>
              <a:r>
                <a:rPr kumimoji="0" lang="en-US" altLang="ru-RU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Impact" panose="020B0806030902050204" pitchFamily="34" charset="0"/>
                </a:rPr>
                <a:t>Ervin, </a:t>
              </a:r>
              <a:r>
                <a:rPr lang="en-US" altLang="ru-RU" sz="1600" dirty="0">
                  <a:latin typeface="Impact" panose="020B0806030902050204" pitchFamily="34" charset="0"/>
                </a:rPr>
                <a:t>Osgood</a:t>
              </a:r>
              <a:r>
                <a:rPr kumimoji="0" lang="ru-RU" altLang="ru-RU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Impact" panose="020B0806030902050204" pitchFamily="34" charset="0"/>
                </a:rPr>
                <a:t>)</a:t>
              </a:r>
            </a:p>
          </p:txBody>
        </p:sp>
        <p:sp>
          <p:nvSpPr>
            <p:cNvPr id="8" name="_s4108"/>
            <p:cNvSpPr>
              <a:spLocks noChangeArrowheads="1"/>
            </p:cNvSpPr>
            <p:nvPr/>
          </p:nvSpPr>
          <p:spPr bwMode="auto">
            <a:xfrm>
              <a:off x="11396" y="3618"/>
              <a:ext cx="8152" cy="129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20190" tIns="10094" rIns="20190" bIns="10094" numCol="1" anchor="ctr" anchorCtr="0" compatLnSpc="1">
              <a:prstTxWarp prst="textNoShape">
                <a:avLst/>
              </a:prstTxWarp>
            </a:bodyPr>
            <a:lstStyle/>
            <a:p>
              <a:pPr lvl="0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ru-RU" altLang="ru-RU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Impact" panose="020B0806030902050204" pitchFamily="34" charset="0"/>
                </a:rPr>
                <a:t>Способ связи речи на каждом языке </a:t>
              </a:r>
            </a:p>
            <a:p>
              <a:pPr lvl="0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dirty="0">
                  <a:latin typeface="Impact" panose="020B0806030902050204" pitchFamily="34" charset="0"/>
                </a:rPr>
                <a:t>с мышлением (Беляев, Михайлов)</a:t>
              </a:r>
              <a:endPara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mpact" panose="020B080603090205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2927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157F1-D4B3-43BD-9306-FFF96CE209CD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2037556" y="619125"/>
            <a:ext cx="8229600" cy="1079500"/>
          </a:xfrm>
          <a:noFill/>
          <a:ln/>
          <a:effectLst>
            <a:outerShdw dist="35921" dir="2700000" algn="ctr" rotWithShape="0">
              <a:srgbClr val="CCCC00">
                <a:alpha val="50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altLang="ru-RU" sz="3200" dirty="0"/>
              <a:t>Социологический подход</a:t>
            </a:r>
          </a:p>
        </p:txBody>
      </p:sp>
      <p:grpSp>
        <p:nvGrpSpPr>
          <p:cNvPr id="2" name="Organization Chart 2"/>
          <p:cNvGrpSpPr>
            <a:grpSpLocks noChangeAspect="1"/>
          </p:cNvGrpSpPr>
          <p:nvPr/>
        </p:nvGrpSpPr>
        <p:grpSpPr bwMode="auto">
          <a:xfrm>
            <a:off x="1433507" y="1782601"/>
            <a:ext cx="8768335" cy="2947734"/>
            <a:chOff x="-601" y="1230"/>
            <a:chExt cx="20681" cy="2642"/>
          </a:xfrm>
        </p:grpSpPr>
        <p:cxnSp>
          <p:nvCxnSpPr>
            <p:cNvPr id="4101" name="_s4101"/>
            <p:cNvCxnSpPr>
              <a:cxnSpLocks noChangeShapeType="1"/>
            </p:cNvCxnSpPr>
            <p:nvPr/>
          </p:nvCxnSpPr>
          <p:spPr bwMode="auto">
            <a:xfrm rot="16200000" flipV="1">
              <a:off x="12590" y="-749"/>
              <a:ext cx="387" cy="5219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3" name="_s4103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5400000" flipH="1" flipV="1">
              <a:off x="6954" y="-1178"/>
              <a:ext cx="355" cy="6076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4104"/>
            <p:cNvSpPr>
              <a:spLocks noChangeArrowheads="1"/>
            </p:cNvSpPr>
            <p:nvPr/>
          </p:nvSpPr>
          <p:spPr bwMode="auto">
            <a:xfrm>
              <a:off x="3036" y="1230"/>
              <a:ext cx="14266" cy="45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12731" tIns="6365" rIns="12731" bIns="6365" numCol="1" anchor="ctr" anchorCtr="0" compatLnSpc="1">
              <a:prstTxWarp prst="textNoShape">
                <a:avLst/>
              </a:prstTxWarp>
            </a:bodyPr>
            <a:lstStyle/>
            <a:p>
              <a:pPr lvl="0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ru-RU" altLang="ru-RU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Impact" panose="020B0806030902050204" pitchFamily="34" charset="0"/>
                </a:rPr>
                <a:t>Основания классификации</a:t>
              </a:r>
            </a:p>
          </p:txBody>
        </p:sp>
        <p:sp>
          <p:nvSpPr>
            <p:cNvPr id="4" name="_s4105"/>
            <p:cNvSpPr>
              <a:spLocks noChangeArrowheads="1"/>
            </p:cNvSpPr>
            <p:nvPr/>
          </p:nvSpPr>
          <p:spPr bwMode="auto">
            <a:xfrm>
              <a:off x="-601" y="2038"/>
              <a:ext cx="9388" cy="18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12731" tIns="6365" rIns="12731" bIns="6365" numCol="1" anchor="ctr" anchorCtr="0" compatLnSpc="1">
              <a:prstTxWarp prst="textNoShape">
                <a:avLst/>
              </a:prstTxWarp>
            </a:bodyPr>
            <a:lstStyle/>
            <a:p>
              <a:pPr lvl="1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dirty="0">
                  <a:latin typeface="Impact" panose="020B0806030902050204" pitchFamily="34" charset="0"/>
                </a:rPr>
                <a:t>Соотнесенность билингва </a:t>
              </a:r>
            </a:p>
            <a:p>
              <a:pPr lvl="1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dirty="0">
                  <a:latin typeface="Impact" panose="020B0806030902050204" pitchFamily="34" charset="0"/>
                </a:rPr>
                <a:t>с определенным языковым</a:t>
              </a:r>
            </a:p>
            <a:p>
              <a:pPr lvl="1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dirty="0">
                  <a:latin typeface="Impact" panose="020B0806030902050204" pitchFamily="34" charset="0"/>
                </a:rPr>
                <a:t> коллективом</a:t>
              </a:r>
            </a:p>
            <a:p>
              <a:pPr lvl="1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dirty="0">
                  <a:latin typeface="Impact" panose="020B0806030902050204" pitchFamily="34" charset="0"/>
                </a:rPr>
                <a:t>(Верещагин)</a:t>
              </a:r>
              <a:endPara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mpact" panose="020B0806030902050204" pitchFamily="34" charset="0"/>
              </a:endParaRPr>
            </a:p>
          </p:txBody>
        </p:sp>
        <p:sp>
          <p:nvSpPr>
            <p:cNvPr id="7" name="_s4107"/>
            <p:cNvSpPr>
              <a:spLocks noChangeArrowheads="1"/>
            </p:cNvSpPr>
            <p:nvPr/>
          </p:nvSpPr>
          <p:spPr bwMode="auto">
            <a:xfrm>
              <a:off x="11760" y="2085"/>
              <a:ext cx="8320" cy="17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12731" tIns="6365" rIns="12731" bIns="6365" numCol="1" anchor="ctr" anchorCtr="0" compatLnSpc="1">
              <a:prstTxWarp prst="textNoShape">
                <a:avLst/>
              </a:prstTxWarp>
            </a:bodyPr>
            <a:lstStyle/>
            <a:p>
              <a:pPr lvl="0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ru-RU" altLang="ru-RU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Impact" panose="020B0806030902050204" pitchFamily="34" charset="0"/>
                </a:rPr>
                <a:t>Способ овладения языками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1455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BDC5A1-8FA6-43ED-8B3A-D6A6D4A4E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CAA852-FAB5-49F8-8C6A-7502A6B504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039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149</TotalTime>
  <Words>316</Words>
  <Application>Microsoft Office PowerPoint</Application>
  <PresentationFormat>Широкоэкранный</PresentationFormat>
  <Paragraphs>58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Garamond</vt:lpstr>
      <vt:lpstr>Impact</vt:lpstr>
      <vt:lpstr>Натуральные материалы</vt:lpstr>
      <vt:lpstr>Билингвизм как междисциплинарный феномен Научный семинар. Югорская школа региональных  лингвистических исследований </vt:lpstr>
      <vt:lpstr>Следуя своим специальным интересам, различные науки пополняют фонд знаний о понятии билингвизм и каждая из них выделяет свою целевую доминанту билингвизма.  . </vt:lpstr>
      <vt:lpstr>Понятие билингвизм</vt:lpstr>
      <vt:lpstr>Лингвистический подход</vt:lpstr>
      <vt:lpstr>Психолингвистический подход</vt:lpstr>
      <vt:lpstr>Психологический подход</vt:lpstr>
      <vt:lpstr>Социологический подход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Ugra state University</dc:title>
  <dc:creator>Пользователь Windows</dc:creator>
  <cp:lastModifiedBy>1</cp:lastModifiedBy>
  <cp:revision>21</cp:revision>
  <dcterms:created xsi:type="dcterms:W3CDTF">2019-06-12T17:20:44Z</dcterms:created>
  <dcterms:modified xsi:type="dcterms:W3CDTF">2019-11-28T12:46:50Z</dcterms:modified>
</cp:coreProperties>
</file>