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72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70" r:id="rId14"/>
    <p:sldId id="271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6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D7FB315-E0B6-4F2E-BCDC-C004F9768A9E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C814248-256B-44B7-8F72-6ED6EE3255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3" y="3356991"/>
            <a:ext cx="2160239" cy="2577673"/>
          </a:xfrm>
        </p:spPr>
        <p:txBody>
          <a:bodyPr/>
          <a:lstStyle/>
          <a:p>
            <a:pPr algn="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96752"/>
            <a:ext cx="7704856" cy="216024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Алгоритм написания статьи для международных научных журналов 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ноутбук\Desktop\гранты\высшая школа\55-213x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356992"/>
            <a:ext cx="2304256" cy="2592288"/>
          </a:xfrm>
          <a:prstGeom prst="rect">
            <a:avLst/>
          </a:prstGeom>
          <a:noFill/>
        </p:spPr>
      </p:pic>
      <p:pic>
        <p:nvPicPr>
          <p:cNvPr id="1027" name="Picture 3" descr="C:\Users\ноутбук\Desktop\гранты\высшая школа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8550" y="3933056"/>
            <a:ext cx="2085578" cy="2520280"/>
          </a:xfrm>
          <a:prstGeom prst="rect">
            <a:avLst/>
          </a:prstGeom>
          <a:noFill/>
        </p:spPr>
      </p:pic>
      <p:pic>
        <p:nvPicPr>
          <p:cNvPr id="1029" name="Picture 5" descr="C:\Users\ноутбук\Desktop\гранты\высшая школа\image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3284984"/>
            <a:ext cx="1944216" cy="26642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030535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187624" y="476672"/>
            <a:ext cx="3346704" cy="792088"/>
          </a:xfrm>
        </p:spPr>
        <p:txBody>
          <a:bodyPr/>
          <a:lstStyle/>
          <a:p>
            <a:r>
              <a:rPr lang="ru-RU" sz="2000" dirty="0"/>
              <a:t>Включает:</a:t>
            </a:r>
          </a:p>
          <a:p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56447" y="1052736"/>
            <a:ext cx="3346704" cy="3888431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ru-RU" sz="5500" dirty="0" smtClean="0"/>
              <a:t>перечислить основные результаты;</a:t>
            </a:r>
          </a:p>
          <a:p>
            <a:pPr lvl="0"/>
            <a:r>
              <a:rPr lang="ru-RU" sz="5500" dirty="0" smtClean="0"/>
              <a:t>обобщить</a:t>
            </a:r>
            <a:r>
              <a:rPr lang="ru-RU" sz="5500" dirty="0" smtClean="0"/>
              <a:t>;</a:t>
            </a:r>
          </a:p>
          <a:p>
            <a:pPr lvl="0"/>
            <a:r>
              <a:rPr lang="ru-RU" sz="5500" dirty="0" smtClean="0"/>
              <a:t>сравнить с данными других исследователей;</a:t>
            </a:r>
          </a:p>
          <a:p>
            <a:pPr lvl="0"/>
            <a:r>
              <a:rPr lang="ru-RU" sz="5500" dirty="0" smtClean="0"/>
              <a:t>привести возможные объяснения сходства и противоречий с другими исследованиями;</a:t>
            </a:r>
          </a:p>
          <a:p>
            <a:pPr lvl="0"/>
            <a:r>
              <a:rPr lang="ru-RU" sz="5500" dirty="0" smtClean="0"/>
              <a:t>напомнить о цели и гипотезе исследования;</a:t>
            </a:r>
          </a:p>
          <a:p>
            <a:pPr lvl="0"/>
            <a:r>
              <a:rPr lang="ru-RU" sz="5500" dirty="0" smtClean="0"/>
              <a:t>обсудить соответствие результатов гипотезе исследования;</a:t>
            </a:r>
          </a:p>
          <a:p>
            <a:pPr lvl="0"/>
            <a:r>
              <a:rPr lang="ru-RU" sz="5500" dirty="0" smtClean="0"/>
              <a:t>указать на ограничения исследования;</a:t>
            </a:r>
          </a:p>
          <a:p>
            <a:pPr lvl="0"/>
            <a:r>
              <a:rPr lang="ru-RU" sz="5500" dirty="0" smtClean="0"/>
              <a:t>предложить практическое применение;</a:t>
            </a:r>
          </a:p>
          <a:p>
            <a:pPr lvl="0"/>
            <a:r>
              <a:rPr lang="ru-RU" sz="5500" dirty="0" smtClean="0"/>
              <a:t>предложить направление для будущих исследований;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168936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013176"/>
            <a:ext cx="6512511" cy="1080120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rgbClr val="C00000"/>
                </a:solidFill>
              </a:rPr>
              <a:t>Обсуждение (</a:t>
            </a:r>
            <a:r>
              <a:rPr lang="de-DE" sz="2800" dirty="0" err="1">
                <a:solidFill>
                  <a:srgbClr val="C00000"/>
                </a:solidFill>
              </a:rPr>
              <a:t>Discussion</a:t>
            </a:r>
            <a:r>
              <a:rPr lang="de-DE" sz="2800" dirty="0" smtClean="0">
                <a:solidFill>
                  <a:srgbClr val="C00000"/>
                </a:solidFill>
              </a:rPr>
              <a:t>)</a:t>
            </a:r>
            <a:r>
              <a:rPr lang="ru-RU" sz="2800" dirty="0" smtClean="0">
                <a:solidFill>
                  <a:srgbClr val="C00000"/>
                </a:solidFill>
              </a:rPr>
              <a:t> и </a:t>
            </a:r>
            <a:r>
              <a:rPr lang="ru-RU" sz="2800" dirty="0">
                <a:solidFill>
                  <a:srgbClr val="C00000"/>
                </a:solidFill>
              </a:rPr>
              <a:t>выводы</a:t>
            </a:r>
          </a:p>
        </p:txBody>
      </p:sp>
      <p:pic>
        <p:nvPicPr>
          <p:cNvPr id="6146" name="Picture 2" descr="C:\Users\ноутбук\Desktop\гранты\высшая школа\ugau_2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852936"/>
            <a:ext cx="2592288" cy="2016224"/>
          </a:xfrm>
          <a:prstGeom prst="rect">
            <a:avLst/>
          </a:prstGeom>
          <a:noFill/>
        </p:spPr>
      </p:pic>
      <p:pic>
        <p:nvPicPr>
          <p:cNvPr id="6147" name="Picture 3" descr="C:\Users\ноутбук\Desktop\гранты\высшая школа\Без названия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692696"/>
            <a:ext cx="2232248" cy="2592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33430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143000" y="476672"/>
            <a:ext cx="3346704" cy="894610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Благодарности (</a:t>
            </a:r>
            <a:r>
              <a:rPr lang="ru-RU" dirty="0" err="1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Acknowledgments</a:t>
            </a:r>
            <a:r>
              <a:rPr lang="ru-RU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)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выражаются </a:t>
            </a:r>
            <a:r>
              <a:rPr lang="ru-RU" dirty="0" smtClean="0"/>
              <a:t>организациям, фондам, частным лицам за:</a:t>
            </a:r>
          </a:p>
          <a:p>
            <a:r>
              <a:rPr lang="ru-RU" dirty="0" smtClean="0"/>
              <a:t>- техническую</a:t>
            </a:r>
          </a:p>
          <a:p>
            <a:r>
              <a:rPr lang="ru-RU" dirty="0" smtClean="0"/>
              <a:t>-финансовую помощь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7302" y="476672"/>
            <a:ext cx="3346704" cy="894610"/>
          </a:xfrm>
        </p:spPr>
        <p:txBody>
          <a:bodyPr/>
          <a:lstStyle/>
          <a:p>
            <a:r>
              <a:rPr lang="ru-RU" sz="1800" dirty="0">
                <a:solidFill>
                  <a:srgbClr val="C00000"/>
                </a:solidFill>
              </a:rPr>
              <a:t>Список литературы (</a:t>
            </a:r>
            <a:r>
              <a:rPr lang="en-US" sz="1800" dirty="0">
                <a:solidFill>
                  <a:srgbClr val="C00000"/>
                </a:solidFill>
              </a:rPr>
              <a:t>References</a:t>
            </a:r>
            <a:r>
              <a:rPr lang="ru-RU" sz="1800" dirty="0">
                <a:solidFill>
                  <a:srgbClr val="C00000"/>
                </a:solidFill>
              </a:rPr>
              <a:t>, </a:t>
            </a:r>
            <a:r>
              <a:rPr lang="en-US" sz="1800" dirty="0">
                <a:solidFill>
                  <a:srgbClr val="C00000"/>
                </a:solidFill>
              </a:rPr>
              <a:t>Literature cited</a:t>
            </a:r>
            <a:r>
              <a:rPr lang="ru-RU" sz="1800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- перечисляет </a:t>
            </a:r>
            <a:r>
              <a:rPr lang="ru-RU" dirty="0" smtClean="0"/>
              <a:t>все </a:t>
            </a:r>
            <a:r>
              <a:rPr lang="ru-RU" dirty="0" smtClean="0"/>
              <a:t>источники; </a:t>
            </a:r>
          </a:p>
          <a:p>
            <a:r>
              <a:rPr lang="ru-RU" dirty="0" smtClean="0"/>
              <a:t>- правила </a:t>
            </a:r>
            <a:r>
              <a:rPr lang="ru-RU" dirty="0" smtClean="0"/>
              <a:t>оформления </a:t>
            </a:r>
            <a:r>
              <a:rPr lang="ru-RU" dirty="0" smtClean="0"/>
              <a:t>варьируются </a:t>
            </a:r>
            <a:r>
              <a:rPr lang="ru-RU" dirty="0" smtClean="0"/>
              <a:t>от журнала к журналу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4000" dirty="0">
                <a:solidFill>
                  <a:srgbClr val="C00000"/>
                </a:solidFill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solidFill>
                  <a:srgbClr val="C00000"/>
                </a:solidFill>
                <a:effectLst/>
                <a:latin typeface="Calibri"/>
                <a:ea typeface="Calibri"/>
                <a:cs typeface="Times New Roman"/>
              </a:rPr>
            </a:b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9219" name="Picture 3" descr="C:\Users\ноутбук\Desktop\гранты\высшая школа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573016"/>
            <a:ext cx="2286000" cy="20882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220686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V. </a:t>
            </a:r>
            <a:r>
              <a:rPr lang="ru-RU" sz="3200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Выбор </a:t>
            </a:r>
            <a:r>
              <a:rPr lang="ru-RU" sz="3200" dirty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журнала</a:t>
            </a:r>
            <a:r>
              <a:rPr lang="ru-RU" sz="40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effectLst/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b="1" dirty="0"/>
              <a:t>• Science direct (http://www.sciencedirect.com)</a:t>
            </a:r>
          </a:p>
          <a:p>
            <a:r>
              <a:rPr lang="fr-FR" b="1" dirty="0"/>
              <a:t>• Elsevier http://www.elsevier.com/wp</a:t>
            </a:r>
          </a:p>
          <a:p>
            <a:r>
              <a:rPr lang="fr-FR" b="1" dirty="0"/>
              <a:t>• Scopus (http://info.scopus.com)</a:t>
            </a:r>
          </a:p>
          <a:p>
            <a:endParaRPr lang="ru-RU" dirty="0"/>
          </a:p>
        </p:txBody>
      </p:sp>
      <p:pic>
        <p:nvPicPr>
          <p:cNvPr id="7170" name="Picture 2" descr="C:\Users\ноутбук\Desktop\гранты\высшая школа\422125-1533895630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7" y="620689"/>
            <a:ext cx="2627387" cy="1800199"/>
          </a:xfrm>
          <a:prstGeom prst="rect">
            <a:avLst/>
          </a:prstGeom>
          <a:noFill/>
        </p:spPr>
      </p:pic>
      <p:pic>
        <p:nvPicPr>
          <p:cNvPr id="7172" name="Picture 4" descr="C:\Users\ноутбук\Desktop\гранты\высшая школа\Без названия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2204865"/>
            <a:ext cx="2304256" cy="18722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604643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5301208"/>
            <a:ext cx="6512511" cy="1001048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>
                <a:solidFill>
                  <a:srgbClr val="C00000"/>
                </a:solidFill>
              </a:rPr>
              <a:t>Представление рукописи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776864" cy="4425672"/>
          </a:xfrm>
        </p:spPr>
        <p:txBody>
          <a:bodyPr>
            <a:normAutofit/>
          </a:bodyPr>
          <a:lstStyle/>
          <a:p>
            <a:r>
              <a:rPr lang="ru-RU" b="1" dirty="0"/>
              <a:t>представляются в электронном виде через сайты журналов. </a:t>
            </a:r>
            <a:endParaRPr lang="ru-RU" b="1" dirty="0" smtClean="0"/>
          </a:p>
          <a:p>
            <a:r>
              <a:rPr lang="ru-RU" b="1" dirty="0" smtClean="0"/>
              <a:t>разбивается </a:t>
            </a:r>
            <a:r>
              <a:rPr lang="ru-RU" b="1" dirty="0"/>
              <a:t>на несколько частей: </a:t>
            </a:r>
          </a:p>
          <a:p>
            <a:r>
              <a:rPr lang="ru-RU" b="1" dirty="0"/>
              <a:t>титульный лист и список авторов, </a:t>
            </a:r>
            <a:endParaRPr lang="ru-RU" b="1" dirty="0" smtClean="0"/>
          </a:p>
          <a:p>
            <a:r>
              <a:rPr lang="ru-RU" b="1" dirty="0" smtClean="0"/>
              <a:t>аннотация, </a:t>
            </a:r>
          </a:p>
          <a:p>
            <a:r>
              <a:rPr lang="ru-RU" b="1" dirty="0" smtClean="0"/>
              <a:t>сама </a:t>
            </a:r>
            <a:r>
              <a:rPr lang="ru-RU" b="1" dirty="0"/>
              <a:t>статья, </a:t>
            </a:r>
            <a:endParaRPr lang="ru-RU" b="1" dirty="0" smtClean="0"/>
          </a:p>
          <a:p>
            <a:r>
              <a:rPr lang="ru-RU" b="1" dirty="0" smtClean="0"/>
              <a:t>рисунки </a:t>
            </a:r>
            <a:r>
              <a:rPr lang="ru-RU" b="1" dirty="0"/>
              <a:t>и таблицы, подписи к рисункам и таблицам. </a:t>
            </a:r>
            <a:endParaRPr lang="ru-RU" b="1" dirty="0" smtClean="0"/>
          </a:p>
          <a:p>
            <a:r>
              <a:rPr lang="ru-RU" b="1" dirty="0" smtClean="0"/>
              <a:t>пишется </a:t>
            </a:r>
            <a:r>
              <a:rPr lang="ru-RU" b="1" dirty="0"/>
              <a:t>согласие на передачу копирайта журналу (</a:t>
            </a:r>
            <a:r>
              <a:rPr lang="ru-RU" b="1" dirty="0" err="1"/>
              <a:t>copyright</a:t>
            </a:r>
            <a:r>
              <a:rPr lang="ru-RU" b="1" dirty="0"/>
              <a:t> </a:t>
            </a:r>
            <a:r>
              <a:rPr lang="ru-RU" b="1" dirty="0" err="1"/>
              <a:t>transfer</a:t>
            </a:r>
            <a:r>
              <a:rPr lang="ru-RU" b="1" dirty="0"/>
              <a:t> </a:t>
            </a:r>
            <a:r>
              <a:rPr lang="ru-RU" b="1" dirty="0" err="1"/>
              <a:t>form</a:t>
            </a:r>
            <a:r>
              <a:rPr lang="ru-RU" b="1" dirty="0"/>
              <a:t>), по форме, которая предлагается журналом.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04468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3" y="4941168"/>
            <a:ext cx="7406208" cy="1008112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4000" dirty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Прохождение рецензирования</a:t>
            </a:r>
            <a:r>
              <a:rPr lang="ru-RU" sz="40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effectLst/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731520"/>
            <a:ext cx="6644208" cy="4137640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ru-RU" b="1" smtClean="0"/>
              <a:t>четыре </a:t>
            </a:r>
            <a:r>
              <a:rPr lang="ru-RU" b="1" dirty="0"/>
              <a:t>варианта решений главного редактора.</a:t>
            </a:r>
          </a:p>
          <a:p>
            <a:r>
              <a:rPr lang="ru-RU" b="1" dirty="0"/>
              <a:t>• принять (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unconditionally</a:t>
            </a:r>
            <a:r>
              <a:rPr lang="de-DE" b="1" dirty="0"/>
              <a:t> </a:t>
            </a:r>
            <a:r>
              <a:rPr lang="de-DE" b="1" dirty="0" err="1"/>
              <a:t>accept</a:t>
            </a:r>
            <a:r>
              <a:rPr lang="de-DE" b="1" dirty="0"/>
              <a:t> </a:t>
            </a:r>
            <a:r>
              <a:rPr lang="de-DE" b="1" dirty="0" err="1"/>
              <a:t>or</a:t>
            </a:r>
            <a:r>
              <a:rPr lang="de-DE" b="1" dirty="0"/>
              <a:t> </a:t>
            </a:r>
            <a:r>
              <a:rPr lang="de-DE" b="1" dirty="0" err="1"/>
              <a:t>accept</a:t>
            </a:r>
            <a:r>
              <a:rPr lang="de-DE" b="1" dirty="0"/>
              <a:t> </a:t>
            </a:r>
            <a:r>
              <a:rPr lang="de-DE" b="1" dirty="0" err="1"/>
              <a:t>with</a:t>
            </a:r>
            <a:r>
              <a:rPr lang="de-DE" b="1" dirty="0"/>
              <a:t> </a:t>
            </a:r>
            <a:r>
              <a:rPr lang="de-DE" b="1" dirty="0" err="1"/>
              <a:t>minor</a:t>
            </a:r>
            <a:r>
              <a:rPr lang="de-DE" b="1" dirty="0"/>
              <a:t> </a:t>
            </a:r>
            <a:r>
              <a:rPr lang="de-DE" b="1" dirty="0" err="1"/>
              <a:t>revision</a:t>
            </a:r>
            <a:r>
              <a:rPr lang="de-DE" b="1" dirty="0"/>
              <a:t>)</a:t>
            </a:r>
          </a:p>
          <a:p>
            <a:r>
              <a:rPr lang="de-DE" b="1" dirty="0"/>
              <a:t>• </a:t>
            </a:r>
            <a:r>
              <a:rPr lang="ru-RU" b="1" dirty="0"/>
              <a:t>принять при условии внесении изменений (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accept</a:t>
            </a:r>
            <a:r>
              <a:rPr lang="de-DE" b="1" dirty="0"/>
              <a:t> </a:t>
            </a:r>
            <a:r>
              <a:rPr lang="de-DE" b="1" dirty="0" err="1"/>
              <a:t>it</a:t>
            </a:r>
            <a:r>
              <a:rPr lang="de-DE" b="1" dirty="0"/>
              <a:t> in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event</a:t>
            </a:r>
            <a:r>
              <a:rPr lang="de-DE" b="1" dirty="0"/>
              <a:t> </a:t>
            </a:r>
            <a:r>
              <a:rPr lang="de-DE" b="1" dirty="0" err="1"/>
              <a:t>that</a:t>
            </a:r>
            <a:r>
              <a:rPr lang="de-DE" b="1" dirty="0"/>
              <a:t> </a:t>
            </a:r>
            <a:r>
              <a:rPr lang="de-DE" b="1" dirty="0" err="1"/>
              <a:t>its</a:t>
            </a:r>
            <a:r>
              <a:rPr lang="de-DE" b="1" dirty="0"/>
              <a:t> </a:t>
            </a:r>
            <a:r>
              <a:rPr lang="de-DE" b="1" dirty="0" err="1"/>
              <a:t>authors</a:t>
            </a:r>
            <a:r>
              <a:rPr lang="de-DE" b="1" dirty="0"/>
              <a:t> </a:t>
            </a:r>
            <a:r>
              <a:rPr lang="de-DE" b="1" dirty="0" err="1"/>
              <a:t>modify</a:t>
            </a:r>
            <a:r>
              <a:rPr lang="de-DE" b="1" dirty="0"/>
              <a:t> </a:t>
            </a:r>
            <a:r>
              <a:rPr lang="de-DE" b="1" dirty="0" err="1"/>
              <a:t>it</a:t>
            </a:r>
            <a:r>
              <a:rPr lang="de-DE" b="1" dirty="0"/>
              <a:t> in </a:t>
            </a:r>
            <a:r>
              <a:rPr lang="de-DE" b="1" dirty="0" err="1"/>
              <a:t>certain</a:t>
            </a:r>
            <a:r>
              <a:rPr lang="de-DE" b="1" dirty="0"/>
              <a:t> </a:t>
            </a:r>
            <a:r>
              <a:rPr lang="de-DE" b="1" dirty="0" err="1"/>
              <a:t>ways</a:t>
            </a:r>
            <a:r>
              <a:rPr lang="de-DE" b="1" dirty="0"/>
              <a:t>)</a:t>
            </a:r>
          </a:p>
          <a:p>
            <a:r>
              <a:rPr lang="de-DE" b="1" dirty="0"/>
              <a:t>• </a:t>
            </a:r>
            <a:r>
              <a:rPr lang="ru-RU" b="1" dirty="0"/>
              <a:t>отказать, но при этом рекомендовать переделать рукопись и представить повторно (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reject</a:t>
            </a:r>
            <a:r>
              <a:rPr lang="de-DE" b="1" dirty="0"/>
              <a:t> </a:t>
            </a:r>
            <a:r>
              <a:rPr lang="de-DE" b="1" dirty="0" err="1"/>
              <a:t>it</a:t>
            </a:r>
            <a:r>
              <a:rPr lang="de-DE" b="1" dirty="0"/>
              <a:t>, but </a:t>
            </a:r>
            <a:r>
              <a:rPr lang="de-DE" b="1" dirty="0" err="1"/>
              <a:t>encourage</a:t>
            </a:r>
            <a:r>
              <a:rPr lang="de-DE" b="1" dirty="0"/>
              <a:t> </a:t>
            </a:r>
            <a:r>
              <a:rPr lang="de-DE" b="1" dirty="0" err="1"/>
              <a:t>revision</a:t>
            </a:r>
            <a:r>
              <a:rPr lang="de-DE" b="1" dirty="0"/>
              <a:t> </a:t>
            </a:r>
            <a:r>
              <a:rPr lang="de-DE" b="1" dirty="0" err="1"/>
              <a:t>and</a:t>
            </a:r>
            <a:r>
              <a:rPr lang="de-DE" b="1" dirty="0"/>
              <a:t> </a:t>
            </a:r>
            <a:r>
              <a:rPr lang="de-DE" b="1" dirty="0" err="1"/>
              <a:t>invite</a:t>
            </a:r>
            <a:r>
              <a:rPr lang="de-DE" b="1" dirty="0"/>
              <a:t> </a:t>
            </a:r>
            <a:r>
              <a:rPr lang="de-DE" b="1" dirty="0" err="1"/>
              <a:t>resubmission</a:t>
            </a:r>
            <a:r>
              <a:rPr lang="de-DE" b="1" dirty="0"/>
              <a:t>),</a:t>
            </a:r>
          </a:p>
          <a:p>
            <a:r>
              <a:rPr lang="de-DE" b="1" dirty="0"/>
              <a:t>• </a:t>
            </a:r>
            <a:r>
              <a:rPr lang="ru-RU" b="1" dirty="0"/>
              <a:t>отказать окончательно (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reject</a:t>
            </a:r>
            <a:r>
              <a:rPr lang="de-DE" b="1" dirty="0"/>
              <a:t> </a:t>
            </a:r>
            <a:r>
              <a:rPr lang="de-DE" b="1" dirty="0" err="1"/>
              <a:t>it</a:t>
            </a:r>
            <a:r>
              <a:rPr lang="de-DE" b="1" dirty="0"/>
              <a:t> </a:t>
            </a:r>
            <a:r>
              <a:rPr lang="de-DE" b="1" dirty="0" err="1"/>
              <a:t>outright</a:t>
            </a:r>
            <a:r>
              <a:rPr lang="de-DE" b="1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20734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Спасибо за внимание!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8194" name="Picture 2" descr="C:\Users\ноутбук\Desktop\гранты\высшая школа\maxresdefault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4478" y="731838"/>
            <a:ext cx="6125834" cy="34750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800" i="1" dirty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С чего начать?</a:t>
            </a:r>
            <a:endParaRPr lang="ru-RU" sz="4000" dirty="0">
              <a:solidFill>
                <a:srgbClr val="C0000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731518"/>
            <a:ext cx="4320479" cy="370559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</a:rPr>
              <a:t>. Подготовительная работа</a:t>
            </a:r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ru-RU" sz="3200" dirty="0" smtClean="0"/>
              <a:t>1. Чтение и изучение статей в международных </a:t>
            </a:r>
            <a:r>
              <a:rPr lang="ru-RU" sz="3200" dirty="0" smtClean="0"/>
              <a:t>журналах.</a:t>
            </a:r>
          </a:p>
          <a:p>
            <a:pPr algn="just"/>
            <a:r>
              <a:rPr lang="ru-RU" sz="3200" dirty="0" smtClean="0"/>
              <a:t>2. Ознакомление с требованиями </a:t>
            </a:r>
            <a:r>
              <a:rPr lang="ru-RU" sz="3200" dirty="0" smtClean="0"/>
              <a:t>к статье</a:t>
            </a:r>
            <a:r>
              <a:rPr lang="ru-RU" sz="3200" dirty="0" smtClean="0"/>
              <a:t>.</a:t>
            </a:r>
          </a:p>
          <a:p>
            <a:pPr algn="just"/>
            <a:r>
              <a:rPr lang="ru-RU" sz="3200" dirty="0" smtClean="0"/>
              <a:t>3. Ознакомление с требованиями </a:t>
            </a:r>
            <a:r>
              <a:rPr lang="ru-RU" sz="3200" dirty="0" smtClean="0"/>
              <a:t>к </a:t>
            </a:r>
            <a:r>
              <a:rPr lang="ru-RU" sz="3200" dirty="0" smtClean="0"/>
              <a:t>переводу:</a:t>
            </a:r>
          </a:p>
          <a:p>
            <a:pPr algn="just">
              <a:buFontTx/>
              <a:buChar char="-"/>
            </a:pPr>
            <a:r>
              <a:rPr lang="ru-RU" sz="3200" dirty="0" smtClean="0"/>
              <a:t>перевод по образцу;</a:t>
            </a:r>
          </a:p>
          <a:p>
            <a:pPr algn="just">
              <a:buFontTx/>
              <a:buChar char="-"/>
            </a:pPr>
            <a:r>
              <a:rPr lang="ru-RU" sz="3200" dirty="0" smtClean="0"/>
              <a:t> </a:t>
            </a:r>
            <a:r>
              <a:rPr lang="ru-RU" sz="3200" dirty="0" smtClean="0"/>
              <a:t>обращение к </a:t>
            </a:r>
            <a:r>
              <a:rPr lang="ru-RU" sz="3200" dirty="0" smtClean="0"/>
              <a:t>Интернет-услугам. </a:t>
            </a:r>
            <a:endParaRPr lang="ru-RU" sz="3200" dirty="0" smtClean="0"/>
          </a:p>
          <a:p>
            <a:pPr algn="just"/>
            <a:endParaRPr lang="ru-RU" sz="2000" b="1" dirty="0" smtClean="0"/>
          </a:p>
        </p:txBody>
      </p:sp>
      <p:pic>
        <p:nvPicPr>
          <p:cNvPr id="2050" name="Picture 2" descr="C:\Users\ноутбук\Desktop\гранты\высшая школа\Без названия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0024" y="620688"/>
            <a:ext cx="2676351" cy="31683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434416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II. </a:t>
            </a:r>
            <a:r>
              <a:rPr lang="ru-RU" sz="2400" dirty="0" smtClean="0">
                <a:solidFill>
                  <a:srgbClr val="C00000"/>
                </a:solidFill>
              </a:rPr>
              <a:t>Организация </a:t>
            </a:r>
            <a:r>
              <a:rPr lang="ru-RU" sz="2400" dirty="0">
                <a:solidFill>
                  <a:srgbClr val="C00000"/>
                </a:solidFill>
              </a:rPr>
              <a:t>текста оригинальной статьи для журнала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• </a:t>
            </a:r>
            <a:r>
              <a:rPr lang="ru-RU" b="1" dirty="0"/>
              <a:t>Название – </a:t>
            </a:r>
            <a:r>
              <a:rPr lang="ru-RU" b="1" dirty="0" err="1"/>
              <a:t>Title</a:t>
            </a:r>
            <a:endParaRPr lang="ru-RU" b="1" dirty="0"/>
          </a:p>
          <a:p>
            <a:r>
              <a:rPr lang="ru-RU" b="1" dirty="0"/>
              <a:t>• Реферат – </a:t>
            </a:r>
            <a:r>
              <a:rPr lang="ru-RU" b="1" dirty="0" err="1"/>
              <a:t>Abstract</a:t>
            </a:r>
            <a:endParaRPr lang="ru-RU" b="1" dirty="0"/>
          </a:p>
          <a:p>
            <a:r>
              <a:rPr lang="ru-RU" b="1" dirty="0"/>
              <a:t>• Введение – </a:t>
            </a:r>
            <a:r>
              <a:rPr lang="ru-RU" b="1" dirty="0" err="1"/>
              <a:t>Introduction</a:t>
            </a:r>
            <a:endParaRPr lang="ru-RU" b="1" dirty="0"/>
          </a:p>
          <a:p>
            <a:r>
              <a:rPr lang="ru-RU" b="1" dirty="0"/>
              <a:t>• Методы – </a:t>
            </a:r>
            <a:r>
              <a:rPr lang="ru-RU" b="1" dirty="0" err="1"/>
              <a:t>Materials</a:t>
            </a:r>
            <a:r>
              <a:rPr lang="ru-RU" b="1" dirty="0"/>
              <a:t> </a:t>
            </a:r>
            <a:r>
              <a:rPr lang="ru-RU" b="1" dirty="0" err="1"/>
              <a:t>and</a:t>
            </a:r>
            <a:r>
              <a:rPr lang="ru-RU" b="1" dirty="0"/>
              <a:t> </a:t>
            </a:r>
            <a:r>
              <a:rPr lang="ru-RU" b="1" dirty="0" err="1"/>
              <a:t>Methods</a:t>
            </a:r>
            <a:r>
              <a:rPr lang="ru-RU" b="1" dirty="0"/>
              <a:t> (</a:t>
            </a:r>
            <a:r>
              <a:rPr lang="ru-RU" b="1" dirty="0" err="1"/>
              <a:t>Theoretical</a:t>
            </a:r>
            <a:r>
              <a:rPr lang="ru-RU" b="1" dirty="0"/>
              <a:t> </a:t>
            </a:r>
            <a:r>
              <a:rPr lang="ru-RU" b="1" dirty="0" err="1"/>
              <a:t>basis</a:t>
            </a:r>
            <a:r>
              <a:rPr lang="ru-RU" b="1" dirty="0"/>
              <a:t>)</a:t>
            </a:r>
          </a:p>
          <a:p>
            <a:r>
              <a:rPr lang="ru-RU" b="1" dirty="0"/>
              <a:t>• Результаты – </a:t>
            </a:r>
            <a:r>
              <a:rPr lang="ru-RU" b="1" dirty="0" err="1"/>
              <a:t>Results</a:t>
            </a:r>
            <a:endParaRPr lang="ru-RU" b="1" dirty="0"/>
          </a:p>
          <a:p>
            <a:r>
              <a:rPr lang="ru-RU" b="1" dirty="0"/>
              <a:t>• Обсуждение – </a:t>
            </a:r>
            <a:r>
              <a:rPr lang="ru-RU" b="1" dirty="0" err="1"/>
              <a:t>Discussion</a:t>
            </a:r>
            <a:endParaRPr lang="ru-RU" b="1" dirty="0"/>
          </a:p>
          <a:p>
            <a:r>
              <a:rPr lang="ru-RU" b="1" dirty="0"/>
              <a:t>• Благодарности – </a:t>
            </a:r>
            <a:r>
              <a:rPr lang="ru-RU" b="1" dirty="0" err="1"/>
              <a:t>Acknowledgements</a:t>
            </a:r>
            <a:endParaRPr lang="ru-RU" b="1" dirty="0"/>
          </a:p>
          <a:p>
            <a:r>
              <a:rPr lang="ru-RU" b="1" dirty="0"/>
              <a:t>• Список литературы – </a:t>
            </a:r>
            <a:r>
              <a:rPr lang="ru-RU" b="1" dirty="0" err="1"/>
              <a:t>References</a:t>
            </a:r>
            <a:r>
              <a:rPr lang="ru-RU" b="1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74733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ноутбук\Desktop\гранты\высшая школа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403648" y="1838324"/>
            <a:ext cx="2654796" cy="2166739"/>
          </a:xfrm>
          <a:prstGeom prst="rect">
            <a:avLst/>
          </a:prstGeom>
          <a:noFill/>
        </p:spPr>
      </p:pic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formal English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- наличие формальных синонимов или близких по значению слов. </a:t>
            </a:r>
          </a:p>
          <a:p>
            <a:r>
              <a:rPr lang="ru-RU" dirty="0" smtClean="0"/>
              <a:t>- стандартный порядок членов предложения; </a:t>
            </a:r>
          </a:p>
          <a:p>
            <a:r>
              <a:rPr lang="ru-RU" dirty="0" smtClean="0"/>
              <a:t>- отсутствие прямых обращений к читателю.</a:t>
            </a:r>
          </a:p>
          <a:p>
            <a:r>
              <a:rPr lang="ru-RU" dirty="0" smtClean="0"/>
              <a:t>- употребление активного залога;</a:t>
            </a:r>
          </a:p>
          <a:p>
            <a:r>
              <a:rPr lang="ru-RU" dirty="0" smtClean="0"/>
              <a:t>- информация представляется от первого лица.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III</a:t>
            </a:r>
            <a:r>
              <a:rPr lang="ru-RU" sz="2400" dirty="0" smtClean="0">
                <a:solidFill>
                  <a:srgbClr val="C00000"/>
                </a:solidFill>
              </a:rPr>
              <a:t>. Стиль научных публикаций </a:t>
            </a:r>
            <a:br>
              <a:rPr lang="ru-RU" sz="2400" dirty="0" smtClean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653136"/>
            <a:ext cx="6512511" cy="862032"/>
          </a:xfrm>
        </p:spPr>
        <p:txBody>
          <a:bodyPr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IV</a:t>
            </a:r>
            <a:r>
              <a:rPr lang="ru-RU" sz="2400" dirty="0" smtClean="0">
                <a:solidFill>
                  <a:srgbClr val="C00000"/>
                </a:solidFill>
              </a:rPr>
              <a:t>. Структура научной публикации</a:t>
            </a:r>
            <a:br>
              <a:rPr lang="ru-RU" sz="2400" dirty="0" smtClean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2998" y="731518"/>
            <a:ext cx="4653138" cy="3921618"/>
          </a:xfrm>
        </p:spPr>
        <p:txBody>
          <a:bodyPr>
            <a:normAutofit fontScale="70000" lnSpcReduction="20000"/>
          </a:bodyPr>
          <a:lstStyle/>
          <a:p>
            <a:r>
              <a:rPr lang="ru-RU" sz="2600" dirty="0" smtClean="0"/>
              <a:t>1. Название</a:t>
            </a:r>
          </a:p>
          <a:p>
            <a:r>
              <a:rPr lang="ru-RU" sz="2600" dirty="0" smtClean="0"/>
              <a:t>2. Список авторов</a:t>
            </a:r>
          </a:p>
          <a:p>
            <a:r>
              <a:rPr lang="ru-RU" sz="2600" dirty="0" smtClean="0"/>
              <a:t>3.</a:t>
            </a:r>
            <a:r>
              <a:rPr lang="ru-RU" sz="2600" dirty="0" smtClean="0"/>
              <a:t> Аннотация / Реферат (</a:t>
            </a:r>
            <a:r>
              <a:rPr lang="ru-RU" sz="2600" dirty="0" err="1" smtClean="0"/>
              <a:t>Abstract</a:t>
            </a:r>
            <a:r>
              <a:rPr lang="ru-RU" sz="2600" dirty="0" smtClean="0"/>
              <a:t>)</a:t>
            </a:r>
          </a:p>
          <a:p>
            <a:r>
              <a:rPr lang="ru-RU" sz="2600" dirty="0" smtClean="0"/>
              <a:t>4. </a:t>
            </a:r>
            <a:r>
              <a:rPr lang="ru-RU" sz="2600" dirty="0" smtClean="0"/>
              <a:t>Ключевые </a:t>
            </a:r>
            <a:r>
              <a:rPr lang="ru-RU" sz="2600" dirty="0" smtClean="0"/>
              <a:t>слова (</a:t>
            </a:r>
            <a:r>
              <a:rPr lang="ru-RU" sz="2600" dirty="0" err="1" smtClean="0"/>
              <a:t>Key</a:t>
            </a:r>
            <a:r>
              <a:rPr lang="ru-RU" sz="2600" dirty="0" smtClean="0"/>
              <a:t> </a:t>
            </a:r>
            <a:r>
              <a:rPr lang="ru-RU" sz="2600" dirty="0" err="1" smtClean="0"/>
              <a:t>words</a:t>
            </a:r>
            <a:r>
              <a:rPr lang="ru-RU" sz="2600" dirty="0" smtClean="0"/>
              <a:t>)</a:t>
            </a:r>
          </a:p>
          <a:p>
            <a:r>
              <a:rPr lang="ru-RU" sz="2600" dirty="0" smtClean="0"/>
              <a:t>Введение (</a:t>
            </a:r>
            <a:r>
              <a:rPr lang="ru-RU" sz="2600" dirty="0" err="1" smtClean="0"/>
              <a:t>Introduction</a:t>
            </a:r>
            <a:r>
              <a:rPr lang="ru-RU" sz="2600" dirty="0" smtClean="0"/>
              <a:t>) </a:t>
            </a:r>
            <a:endParaRPr lang="ru-RU" sz="2600" dirty="0" smtClean="0"/>
          </a:p>
          <a:p>
            <a:r>
              <a:rPr lang="ru-RU" sz="2600" dirty="0" smtClean="0"/>
              <a:t>6. Материалы и методы (</a:t>
            </a:r>
            <a:r>
              <a:rPr lang="en-US" sz="2600" dirty="0" smtClean="0"/>
              <a:t>Materials and Methods</a:t>
            </a:r>
            <a:r>
              <a:rPr lang="ru-RU" sz="2600" dirty="0" smtClean="0"/>
              <a:t>)</a:t>
            </a:r>
          </a:p>
          <a:p>
            <a:r>
              <a:rPr lang="ru-RU" sz="2600" dirty="0" smtClean="0"/>
              <a:t> </a:t>
            </a:r>
            <a:r>
              <a:rPr lang="ru-RU" sz="2600" dirty="0" smtClean="0"/>
              <a:t>7. Результаты (</a:t>
            </a:r>
            <a:r>
              <a:rPr lang="ru-RU" sz="2600" dirty="0" err="1" smtClean="0"/>
              <a:t>Results</a:t>
            </a:r>
            <a:r>
              <a:rPr lang="ru-RU" sz="2600" dirty="0" smtClean="0"/>
              <a:t>)</a:t>
            </a:r>
          </a:p>
          <a:p>
            <a:r>
              <a:rPr lang="ru-RU" sz="2600" dirty="0" smtClean="0"/>
              <a:t>8. Обсуждение (</a:t>
            </a:r>
            <a:r>
              <a:rPr lang="ru-RU" sz="2600" dirty="0" err="1" smtClean="0"/>
              <a:t>Discussion</a:t>
            </a:r>
            <a:r>
              <a:rPr lang="ru-RU" sz="2600" dirty="0" smtClean="0"/>
              <a:t>) </a:t>
            </a:r>
            <a:endParaRPr lang="ru-RU" sz="2600" dirty="0" smtClean="0"/>
          </a:p>
          <a:p>
            <a:r>
              <a:rPr lang="ru-RU" sz="2600" dirty="0" smtClean="0"/>
              <a:t>9. Благодарности (</a:t>
            </a:r>
            <a:r>
              <a:rPr lang="ru-RU" sz="2600" dirty="0" err="1" smtClean="0"/>
              <a:t>Acknowledgments</a:t>
            </a:r>
            <a:r>
              <a:rPr lang="ru-RU" sz="2600" dirty="0" smtClean="0"/>
              <a:t>) </a:t>
            </a:r>
            <a:endParaRPr lang="ru-RU" sz="2600" dirty="0" smtClean="0"/>
          </a:p>
          <a:p>
            <a:r>
              <a:rPr lang="ru-RU" sz="2600" dirty="0" smtClean="0"/>
              <a:t>10. Список литературы (</a:t>
            </a:r>
            <a:r>
              <a:rPr lang="en-US" sz="2600" dirty="0" smtClean="0"/>
              <a:t>References</a:t>
            </a:r>
            <a:r>
              <a:rPr lang="ru-RU" sz="2600" dirty="0" smtClean="0"/>
              <a:t>, </a:t>
            </a:r>
            <a:r>
              <a:rPr lang="en-US" sz="2600" dirty="0" smtClean="0"/>
              <a:t>Literature cited</a:t>
            </a:r>
            <a:r>
              <a:rPr lang="ru-RU" sz="2600" dirty="0" smtClean="0"/>
              <a:t>) </a:t>
            </a:r>
            <a:endParaRPr lang="ru-RU" sz="2600" dirty="0" smtClean="0"/>
          </a:p>
          <a:p>
            <a:endParaRPr lang="ru-RU" dirty="0" smtClean="0"/>
          </a:p>
          <a:p>
            <a:endParaRPr lang="ru-RU" b="1" dirty="0" smtClean="0"/>
          </a:p>
          <a:p>
            <a:endParaRPr lang="ru-RU" b="1" dirty="0" smtClean="0"/>
          </a:p>
        </p:txBody>
      </p:sp>
      <p:pic>
        <p:nvPicPr>
          <p:cNvPr id="4098" name="Picture 2" descr="C:\Users\ноутбук\Desktop\гранты\высшая школа\716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76672"/>
            <a:ext cx="2553990" cy="2376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646660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4365104"/>
            <a:ext cx="6512511" cy="114300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Аннотация </a:t>
            </a:r>
            <a:r>
              <a:rPr lang="ru-RU" dirty="0" smtClean="0">
                <a:solidFill>
                  <a:srgbClr val="C00000"/>
                </a:solidFill>
              </a:rPr>
              <a:t>(</a:t>
            </a:r>
            <a:r>
              <a:rPr lang="de-DE" dirty="0">
                <a:solidFill>
                  <a:srgbClr val="C00000"/>
                </a:solidFill>
              </a:rPr>
              <a:t>Abstract)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692696"/>
            <a:ext cx="7920880" cy="3744416"/>
          </a:xfrm>
        </p:spPr>
        <p:txBody>
          <a:bodyPr>
            <a:normAutofit/>
          </a:bodyPr>
          <a:lstStyle/>
          <a:p>
            <a:r>
              <a:rPr lang="ru-RU" b="1" dirty="0"/>
              <a:t>Обычно </a:t>
            </a:r>
            <a:r>
              <a:rPr lang="ru-RU" b="1" dirty="0" smtClean="0"/>
              <a:t>не </a:t>
            </a:r>
            <a:r>
              <a:rPr lang="ru-RU" b="1" dirty="0"/>
              <a:t>более 250 </a:t>
            </a:r>
            <a:r>
              <a:rPr lang="ru-RU" b="1" dirty="0" smtClean="0"/>
              <a:t>слов.</a:t>
            </a:r>
            <a:endParaRPr lang="ru-RU" b="1" dirty="0"/>
          </a:p>
          <a:p>
            <a:r>
              <a:rPr lang="ru-RU" b="1" dirty="0" smtClean="0"/>
              <a:t>Кратко описывает</a:t>
            </a:r>
            <a:endParaRPr lang="ru-RU" b="1" dirty="0"/>
          </a:p>
          <a:p>
            <a:r>
              <a:rPr lang="ru-RU" b="1" dirty="0"/>
              <a:t>• цели исследования;</a:t>
            </a:r>
          </a:p>
          <a:p>
            <a:r>
              <a:rPr lang="ru-RU" b="1" dirty="0"/>
              <a:t>• методы;</a:t>
            </a:r>
          </a:p>
          <a:p>
            <a:r>
              <a:rPr lang="ru-RU" b="1" dirty="0"/>
              <a:t>• результаты;</a:t>
            </a:r>
          </a:p>
          <a:p>
            <a:r>
              <a:rPr lang="ru-RU" b="1" dirty="0"/>
              <a:t>• главные выводы.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Не </a:t>
            </a:r>
            <a:r>
              <a:rPr lang="ru-RU" b="1" i="1" dirty="0">
                <a:solidFill>
                  <a:srgbClr val="FF0000"/>
                </a:solidFill>
              </a:rPr>
              <a:t>включайте в аннотацию информацию или выводы, которых нет в самой </a:t>
            </a:r>
            <a:r>
              <a:rPr lang="ru-RU" b="1" i="1" dirty="0" smtClean="0">
                <a:solidFill>
                  <a:srgbClr val="FF0000"/>
                </a:solidFill>
              </a:rPr>
              <a:t>статье!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7203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085184"/>
            <a:ext cx="6512511" cy="936104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C00000"/>
                </a:solidFill>
              </a:rPr>
              <a:t>Введение (</a:t>
            </a:r>
            <a:r>
              <a:rPr lang="de-DE" sz="3200" dirty="0" err="1">
                <a:solidFill>
                  <a:srgbClr val="C00000"/>
                </a:solidFill>
              </a:rPr>
              <a:t>Introduction</a:t>
            </a:r>
            <a:r>
              <a:rPr lang="de-DE" sz="3200" dirty="0">
                <a:solidFill>
                  <a:srgbClr val="C00000"/>
                </a:solidFill>
              </a:rPr>
              <a:t>)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2998" y="731518"/>
            <a:ext cx="5085185" cy="4281658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ru-RU" sz="7200" b="1" dirty="0"/>
              <a:t>Введение состоит из четырех обязательных подразделов:</a:t>
            </a:r>
          </a:p>
          <a:p>
            <a:pPr>
              <a:spcBef>
                <a:spcPts val="0"/>
              </a:spcBef>
            </a:pPr>
            <a:r>
              <a:rPr lang="ru-RU" sz="7200" b="1" dirty="0"/>
              <a:t>1. Описание проблемы, с которой связано исследование или установление научного контекста (</a:t>
            </a:r>
            <a:r>
              <a:rPr lang="ru-RU" sz="7200" b="1" dirty="0" err="1"/>
              <a:t>establishing</a:t>
            </a:r>
            <a:r>
              <a:rPr lang="ru-RU" sz="7200" b="1" dirty="0"/>
              <a:t> a </a:t>
            </a:r>
            <a:r>
              <a:rPr lang="ru-RU" sz="7200" b="1" dirty="0" err="1"/>
              <a:t>context</a:t>
            </a:r>
            <a:r>
              <a:rPr lang="ru-RU" sz="7200" b="1" dirty="0"/>
              <a:t>).</a:t>
            </a:r>
          </a:p>
          <a:p>
            <a:pPr>
              <a:spcBef>
                <a:spcPts val="0"/>
              </a:spcBef>
            </a:pPr>
            <a:r>
              <a:rPr lang="ru-RU" sz="7200" b="1" dirty="0"/>
              <a:t>2. Обзор литературы, связанной с исследованием (</a:t>
            </a:r>
            <a:r>
              <a:rPr lang="ru-RU" sz="7200" b="1" dirty="0" err="1"/>
              <a:t>reviewing</a:t>
            </a:r>
            <a:r>
              <a:rPr lang="ru-RU" sz="7200" b="1" dirty="0"/>
              <a:t> </a:t>
            </a:r>
            <a:r>
              <a:rPr lang="ru-RU" sz="7200" b="1" dirty="0" err="1"/>
              <a:t>the</a:t>
            </a:r>
            <a:r>
              <a:rPr lang="ru-RU" sz="7200" b="1" dirty="0"/>
              <a:t> </a:t>
            </a:r>
            <a:r>
              <a:rPr lang="ru-RU" sz="7200" b="1" dirty="0" err="1"/>
              <a:t>literature</a:t>
            </a:r>
            <a:r>
              <a:rPr lang="ru-RU" sz="7200" b="1" dirty="0"/>
              <a:t>).</a:t>
            </a:r>
          </a:p>
          <a:p>
            <a:pPr>
              <a:spcBef>
                <a:spcPts val="0"/>
              </a:spcBef>
            </a:pPr>
            <a:r>
              <a:rPr lang="ru-RU" sz="7200" b="1" dirty="0"/>
              <a:t>3. Описание белых пятен в проблеме или того, что еще не сделано (</a:t>
            </a:r>
            <a:r>
              <a:rPr lang="ru-RU" sz="7200" b="1" dirty="0" err="1"/>
              <a:t>establishing</a:t>
            </a:r>
            <a:r>
              <a:rPr lang="ru-RU" sz="7200" b="1" dirty="0"/>
              <a:t> a </a:t>
            </a:r>
            <a:r>
              <a:rPr lang="ru-RU" sz="7200" b="1" dirty="0" err="1"/>
              <a:t>research</a:t>
            </a:r>
            <a:r>
              <a:rPr lang="ru-RU" sz="7200" b="1" dirty="0"/>
              <a:t> </a:t>
            </a:r>
            <a:r>
              <a:rPr lang="ru-RU" sz="7200" b="1" dirty="0" err="1"/>
              <a:t>gap</a:t>
            </a:r>
            <a:r>
              <a:rPr lang="ru-RU" sz="7200" b="1" dirty="0"/>
              <a:t>).</a:t>
            </a:r>
          </a:p>
          <a:p>
            <a:pPr>
              <a:spcBef>
                <a:spcPts val="0"/>
              </a:spcBef>
            </a:pPr>
            <a:r>
              <a:rPr lang="ru-RU" sz="7200" b="1" dirty="0"/>
              <a:t>4. Формулировка цели исследования (и, возможно, задач – </a:t>
            </a:r>
            <a:r>
              <a:rPr lang="ru-RU" sz="7200" b="1" dirty="0" err="1"/>
              <a:t>stating</a:t>
            </a:r>
            <a:r>
              <a:rPr lang="ru-RU" sz="7200" b="1" dirty="0"/>
              <a:t> </a:t>
            </a:r>
            <a:r>
              <a:rPr lang="ru-RU" sz="7200" b="1" dirty="0" err="1"/>
              <a:t>the</a:t>
            </a:r>
            <a:r>
              <a:rPr lang="ru-RU" sz="7200" b="1" dirty="0"/>
              <a:t> </a:t>
            </a:r>
            <a:r>
              <a:rPr lang="ru-RU" sz="7200" b="1" dirty="0" err="1"/>
              <a:t>purpose</a:t>
            </a:r>
            <a:r>
              <a:rPr lang="ru-RU" sz="7200" b="1" dirty="0"/>
              <a:t>).</a:t>
            </a:r>
          </a:p>
          <a:p>
            <a:pPr>
              <a:spcBef>
                <a:spcPts val="0"/>
              </a:spcBef>
            </a:pPr>
            <a:r>
              <a:rPr lang="ru-RU" sz="7200" b="1" dirty="0"/>
              <a:t>Хорошим тоном является включение во введение к статье еще двух подразделов: оценка важности исследования (</a:t>
            </a:r>
            <a:r>
              <a:rPr lang="ru-RU" sz="7200" b="1" dirty="0" err="1"/>
              <a:t>evaluating</a:t>
            </a:r>
            <a:r>
              <a:rPr lang="ru-RU" sz="7200" b="1" dirty="0"/>
              <a:t> </a:t>
            </a:r>
            <a:r>
              <a:rPr lang="ru-RU" sz="7200" b="1" dirty="0" err="1"/>
              <a:t>the</a:t>
            </a:r>
            <a:r>
              <a:rPr lang="ru-RU" sz="7200" b="1" dirty="0"/>
              <a:t> </a:t>
            </a:r>
            <a:r>
              <a:rPr lang="ru-RU" sz="7200" b="1" dirty="0" err="1"/>
              <a:t>study</a:t>
            </a:r>
            <a:r>
              <a:rPr lang="ru-RU" sz="7200" b="1" dirty="0"/>
              <a:t>) и краткое описание структуры публикации (</a:t>
            </a:r>
            <a:r>
              <a:rPr lang="ru-RU" sz="7200" b="1" dirty="0" err="1"/>
              <a:t>outlining</a:t>
            </a:r>
            <a:r>
              <a:rPr lang="ru-RU" sz="7200" b="1" dirty="0"/>
              <a:t> </a:t>
            </a:r>
            <a:r>
              <a:rPr lang="ru-RU" sz="7200" b="1" dirty="0" err="1"/>
              <a:t>the</a:t>
            </a:r>
            <a:r>
              <a:rPr lang="ru-RU" sz="7200" b="1" dirty="0"/>
              <a:t> </a:t>
            </a:r>
            <a:r>
              <a:rPr lang="ru-RU" sz="7200" b="1" dirty="0" err="1"/>
              <a:t>structure</a:t>
            </a:r>
            <a:r>
              <a:rPr lang="ru-RU" sz="7200" b="1" dirty="0"/>
              <a:t> </a:t>
            </a:r>
            <a:r>
              <a:rPr lang="ru-RU" sz="7200" b="1" dirty="0" err="1"/>
              <a:t>of</a:t>
            </a:r>
            <a:r>
              <a:rPr lang="ru-RU" sz="7200" b="1" dirty="0"/>
              <a:t> </a:t>
            </a:r>
            <a:r>
              <a:rPr lang="ru-RU" sz="7200" b="1" dirty="0" err="1"/>
              <a:t>the</a:t>
            </a:r>
            <a:r>
              <a:rPr lang="ru-RU" sz="7200" b="1" dirty="0"/>
              <a:t> </a:t>
            </a:r>
            <a:r>
              <a:rPr lang="ru-RU" sz="7200" b="1" dirty="0" err="1"/>
              <a:t>paper</a:t>
            </a:r>
            <a:r>
              <a:rPr lang="ru-RU" sz="7200" b="1" dirty="0"/>
              <a:t>). </a:t>
            </a:r>
          </a:p>
          <a:p>
            <a:endParaRPr lang="ru-RU" dirty="0"/>
          </a:p>
        </p:txBody>
      </p:sp>
      <p:pic>
        <p:nvPicPr>
          <p:cNvPr id="5122" name="Picture 2" descr="C:\Users\ноутбук\Desktop\гранты\высшая школа\oformlenie-dissertatsii-po-gostu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196752"/>
            <a:ext cx="2160239" cy="3528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293986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>
                <a:solidFill>
                  <a:srgbClr val="C00000"/>
                </a:solidFill>
              </a:rPr>
              <a:t>Материалы и методы (</a:t>
            </a:r>
            <a:r>
              <a:rPr lang="de-DE" sz="2800" dirty="0">
                <a:solidFill>
                  <a:srgbClr val="C00000"/>
                </a:solidFill>
              </a:rPr>
              <a:t>Materials </a:t>
            </a:r>
            <a:r>
              <a:rPr lang="de-DE" sz="2800" dirty="0" err="1">
                <a:solidFill>
                  <a:srgbClr val="C00000"/>
                </a:solidFill>
              </a:rPr>
              <a:t>and</a:t>
            </a:r>
            <a:r>
              <a:rPr lang="de-DE" sz="2800" dirty="0">
                <a:solidFill>
                  <a:srgbClr val="C00000"/>
                </a:solidFill>
              </a:rPr>
              <a:t> </a:t>
            </a:r>
            <a:r>
              <a:rPr lang="de-DE" sz="2800" dirty="0" err="1">
                <a:solidFill>
                  <a:srgbClr val="C00000"/>
                </a:solidFill>
              </a:rPr>
              <a:t>Methods</a:t>
            </a:r>
            <a:r>
              <a:rPr lang="de-DE" sz="2800" dirty="0">
                <a:solidFill>
                  <a:srgbClr val="C00000"/>
                </a:solidFill>
              </a:rPr>
              <a:t>)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605464" cy="3129528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Сначала обычно дается общая схема экспериментов (</a:t>
            </a:r>
            <a:r>
              <a:rPr lang="ru-RU" b="1" dirty="0" err="1"/>
              <a:t>design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</a:t>
            </a:r>
            <a:r>
              <a:rPr lang="ru-RU" b="1" dirty="0" err="1"/>
              <a:t>the</a:t>
            </a:r>
            <a:r>
              <a:rPr lang="ru-RU" b="1" dirty="0"/>
              <a:t> </a:t>
            </a:r>
            <a:r>
              <a:rPr lang="ru-RU" b="1" dirty="0" err="1"/>
              <a:t>experiment</a:t>
            </a:r>
            <a:r>
              <a:rPr lang="ru-RU" b="1" dirty="0"/>
              <a:t>), затем </a:t>
            </a:r>
            <a:r>
              <a:rPr lang="ru-RU" b="1" dirty="0" smtClean="0"/>
              <a:t>представляются сами </a:t>
            </a:r>
            <a:r>
              <a:rPr lang="ru-RU" b="1" dirty="0" smtClean="0"/>
              <a:t>эксперименты, </a:t>
            </a:r>
            <a:r>
              <a:rPr lang="ru-RU" b="1" dirty="0"/>
              <a:t>чтобы </a:t>
            </a:r>
            <a:r>
              <a:rPr lang="ru-RU" b="1" dirty="0" smtClean="0"/>
              <a:t>специалист </a:t>
            </a:r>
            <a:r>
              <a:rPr lang="ru-RU" b="1" dirty="0"/>
              <a:t>мог воспроизвести их у себя в лаборатории, пользуясь лишь текстом статьи. </a:t>
            </a:r>
            <a:endParaRPr lang="en-US" b="1" dirty="0" smtClean="0"/>
          </a:p>
          <a:p>
            <a:pPr algn="just"/>
            <a:r>
              <a:rPr lang="ru-RU" b="1" dirty="0"/>
              <a:t>Если же используется собственный новый метод, который </a:t>
            </a:r>
            <a:r>
              <a:rPr lang="ru-RU" b="1" dirty="0" smtClean="0"/>
              <a:t>был </a:t>
            </a:r>
            <a:r>
              <a:rPr lang="ru-RU" b="1" dirty="0"/>
              <a:t>опубликован в известном журнале, то можно ограничиться ссылкой. </a:t>
            </a:r>
          </a:p>
        </p:txBody>
      </p:sp>
    </p:spTree>
    <p:extLst>
      <p:ext uri="{BB962C8B-B14F-4D97-AF65-F5344CB8AC3E}">
        <p14:creationId xmlns="" xmlns:p14="http://schemas.microsoft.com/office/powerpoint/2010/main" val="1545461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797152"/>
            <a:ext cx="6512511" cy="1152128"/>
          </a:xfrm>
        </p:spPr>
        <p:txBody>
          <a:bodyPr/>
          <a:lstStyle/>
          <a:p>
            <a:r>
              <a:rPr lang="ru-RU" sz="2800" dirty="0">
                <a:solidFill>
                  <a:srgbClr val="C00000"/>
                </a:solidFill>
              </a:rPr>
              <a:t>Результаты</a:t>
            </a:r>
            <a:r>
              <a:rPr lang="ru-RU" dirty="0">
                <a:solidFill>
                  <a:srgbClr val="C00000"/>
                </a:solidFill>
              </a:rPr>
              <a:t> (</a:t>
            </a:r>
            <a:r>
              <a:rPr lang="de-DE" dirty="0" err="1">
                <a:solidFill>
                  <a:srgbClr val="C00000"/>
                </a:solidFill>
              </a:rPr>
              <a:t>Results</a:t>
            </a:r>
            <a:r>
              <a:rPr lang="de-DE" dirty="0">
                <a:solidFill>
                  <a:srgbClr val="C00000"/>
                </a:solidFill>
              </a:rPr>
              <a:t>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136904" cy="4209648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экспериментальные или теоретические данные, полученные в </a:t>
            </a:r>
            <a:r>
              <a:rPr lang="ru-RU" b="1" dirty="0" smtClean="0"/>
              <a:t>работе.</a:t>
            </a:r>
            <a:endParaRPr lang="en-US" b="1" dirty="0" smtClean="0"/>
          </a:p>
          <a:p>
            <a:pPr algn="just"/>
            <a:r>
              <a:rPr lang="ru-RU" b="1" dirty="0" smtClean="0"/>
              <a:t>даются </a:t>
            </a:r>
            <a:r>
              <a:rPr lang="ru-RU" b="1" dirty="0"/>
              <a:t>в </a:t>
            </a:r>
            <a:r>
              <a:rPr lang="ru-RU" b="1" dirty="0" smtClean="0"/>
              <a:t>виде </a:t>
            </a:r>
            <a:r>
              <a:rPr lang="ru-RU" b="1" dirty="0"/>
              <a:t>таблиц, графиков, организационных или структурных диаграмм, уравнений, фотографий, </a:t>
            </a:r>
            <a:r>
              <a:rPr lang="ru-RU" b="1" dirty="0" smtClean="0"/>
              <a:t>рисунков</a:t>
            </a:r>
            <a:r>
              <a:rPr lang="en-US" b="1" dirty="0" smtClean="0"/>
              <a:t> c </a:t>
            </a:r>
            <a:r>
              <a:rPr lang="ru-RU" b="1" dirty="0" smtClean="0"/>
              <a:t>описанием, короткими </a:t>
            </a:r>
            <a:r>
              <a:rPr lang="ru-RU" b="1" dirty="0"/>
              <a:t>резюмирующими комментариями, сравнениями, статистическими </a:t>
            </a:r>
            <a:r>
              <a:rPr lang="ru-RU" b="1" dirty="0" smtClean="0"/>
              <a:t>оценками. </a:t>
            </a:r>
          </a:p>
          <a:p>
            <a:pPr algn="just"/>
            <a:r>
              <a:rPr lang="ru-RU" b="1" dirty="0" smtClean="0"/>
              <a:t>приводятся </a:t>
            </a:r>
            <a:r>
              <a:rPr lang="ru-RU" b="1" dirty="0"/>
              <a:t>только </a:t>
            </a:r>
            <a:r>
              <a:rPr lang="ru-RU" b="1" dirty="0" smtClean="0"/>
              <a:t>факты </a:t>
            </a:r>
            <a:endParaRPr lang="ru-RU" b="1" dirty="0" smtClean="0"/>
          </a:p>
          <a:p>
            <a:pPr algn="just"/>
            <a:r>
              <a:rPr lang="ru-RU" b="1" dirty="0" smtClean="0"/>
              <a:t>интерпретация</a:t>
            </a:r>
            <a:r>
              <a:rPr lang="ru-RU" b="1" dirty="0" smtClean="0"/>
              <a:t>, сопоставление с данными других исследователей </a:t>
            </a:r>
            <a:r>
              <a:rPr lang="ru-RU" b="1" dirty="0" smtClean="0"/>
              <a:t>представляется </a:t>
            </a:r>
            <a:r>
              <a:rPr lang="ru-RU" b="1" dirty="0" smtClean="0"/>
              <a:t>в разделе Обсуждение. 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95954020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115</TotalTime>
  <Words>731</Words>
  <Application>Microsoft Office PowerPoint</Application>
  <PresentationFormat>Экран (4:3)</PresentationFormat>
  <Paragraphs>97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Алгоритм написания статьи для международных научных журналов </vt:lpstr>
      <vt:lpstr>С чего начать?</vt:lpstr>
      <vt:lpstr>II. Организация текста оригинальной статьи для журнала </vt:lpstr>
      <vt:lpstr>III. Стиль научных публикаций  </vt:lpstr>
      <vt:lpstr>IV. Структура научной публикации </vt:lpstr>
      <vt:lpstr>Аннотация (Abstract)</vt:lpstr>
      <vt:lpstr>Введение (Introduction)</vt:lpstr>
      <vt:lpstr>Материалы и методы (Materials and Methods)</vt:lpstr>
      <vt:lpstr>Результаты (Results)</vt:lpstr>
      <vt:lpstr>Обсуждение (Discussion) и выводы</vt:lpstr>
      <vt:lpstr> </vt:lpstr>
      <vt:lpstr>V. Выбор журнала </vt:lpstr>
      <vt:lpstr>Представление рукописи</vt:lpstr>
      <vt:lpstr>Прохождение рецензирования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написать и опубликовать статью  в международном научном журнале</dc:title>
  <dc:creator>Андреева Людмила Анатол.</dc:creator>
  <cp:lastModifiedBy>ноутбук</cp:lastModifiedBy>
  <cp:revision>25</cp:revision>
  <dcterms:created xsi:type="dcterms:W3CDTF">2019-03-18T11:00:04Z</dcterms:created>
  <dcterms:modified xsi:type="dcterms:W3CDTF">2019-03-18T19:11:12Z</dcterms:modified>
</cp:coreProperties>
</file>