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81" r:id="rId4"/>
    <p:sldId id="282" r:id="rId5"/>
    <p:sldId id="289" r:id="rId6"/>
    <p:sldId id="285" r:id="rId7"/>
    <p:sldId id="257" r:id="rId8"/>
    <p:sldId id="269" r:id="rId9"/>
    <p:sldId id="276" r:id="rId10"/>
    <p:sldId id="287" r:id="rId11"/>
    <p:sldId id="288" r:id="rId12"/>
    <p:sldId id="280" r:id="rId13"/>
    <p:sldId id="277" r:id="rId14"/>
    <p:sldId id="278" r:id="rId15"/>
    <p:sldId id="275" r:id="rId16"/>
    <p:sldId id="270" r:id="rId17"/>
    <p:sldId id="291" r:id="rId18"/>
    <p:sldId id="279" r:id="rId19"/>
    <p:sldId id="267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31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60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0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21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52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376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54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792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22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97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81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63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627592"/>
            <a:ext cx="8712968" cy="280831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/>
              <a:t>Обыденное творчество: психолого-педагогический подход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581128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sz="4000" b="1" i="1" dirty="0"/>
              <a:t>Гильманов Сергей Амирович</a:t>
            </a:r>
          </a:p>
          <a:p>
            <a:pPr algn="r"/>
            <a:r>
              <a:rPr lang="ru-RU" b="1" i="1" dirty="0"/>
              <a:t>Югорский государственный университет</a:t>
            </a:r>
          </a:p>
          <a:p>
            <a:pPr algn="r"/>
            <a:r>
              <a:rPr lang="ru-RU" b="1" i="1" dirty="0"/>
              <a:t>(Ханты-Мансийск</a:t>
            </a:r>
            <a:r>
              <a:rPr lang="ru-RU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788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F0F143-B6AE-457E-8694-7EA149CE9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7" y="188640"/>
            <a:ext cx="8551911" cy="468551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Упоминания </a:t>
            </a:r>
            <a:r>
              <a:rPr lang="ru-RU" sz="2000" b="1" dirty="0" err="1"/>
              <a:t>инсайта</a:t>
            </a:r>
            <a:r>
              <a:rPr lang="ru-RU" sz="2000" b="1" dirty="0"/>
              <a:t> в эссе «Мое лучшее творческое достижение» 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20D82421-791A-6746-B17F-1766519F85DD}"/>
              </a:ext>
            </a:extLst>
          </p:cNvPr>
          <p:cNvGraphicFramePr>
            <a:graphicFrameLocks noGrp="1"/>
          </p:cNvGraphicFramePr>
          <p:nvPr/>
        </p:nvGraphicFramePr>
        <p:xfrm>
          <a:off x="0" y="764704"/>
          <a:ext cx="9143999" cy="5904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08522">
                  <a:extLst>
                    <a:ext uri="{9D8B030D-6E8A-4147-A177-3AD203B41FA5}">
                      <a16:colId xmlns:a16="http://schemas.microsoft.com/office/drawing/2014/main" val="4286786470"/>
                    </a:ext>
                  </a:extLst>
                </a:gridCol>
                <a:gridCol w="1754360">
                  <a:extLst>
                    <a:ext uri="{9D8B030D-6E8A-4147-A177-3AD203B41FA5}">
                      <a16:colId xmlns:a16="http://schemas.microsoft.com/office/drawing/2014/main" val="3199479278"/>
                    </a:ext>
                  </a:extLst>
                </a:gridCol>
                <a:gridCol w="1888581">
                  <a:extLst>
                    <a:ext uri="{9D8B030D-6E8A-4147-A177-3AD203B41FA5}">
                      <a16:colId xmlns:a16="http://schemas.microsoft.com/office/drawing/2014/main" val="4047484967"/>
                    </a:ext>
                  </a:extLst>
                </a:gridCol>
                <a:gridCol w="1592536">
                  <a:extLst>
                    <a:ext uri="{9D8B030D-6E8A-4147-A177-3AD203B41FA5}">
                      <a16:colId xmlns:a16="http://schemas.microsoft.com/office/drawing/2014/main" val="1760061779"/>
                    </a:ext>
                  </a:extLst>
                </a:gridCol>
              </a:tblGrid>
              <a:tr h="1858050">
                <a:tc>
                  <a:txBody>
                    <a:bodyPr/>
                    <a:lstStyle/>
                    <a:p>
                      <a:pPr algn="r"/>
                      <a:r>
                        <a:rPr lang="ru-RU" sz="2000" dirty="0">
                          <a:effectLst/>
                        </a:rPr>
                        <a:t>Характеристики переживания </a:t>
                      </a:r>
                      <a:r>
                        <a:rPr lang="ru-RU" sz="2000" dirty="0" err="1">
                          <a:effectLst/>
                        </a:rPr>
                        <a:t>инсайта</a:t>
                      </a:r>
                      <a:endParaRPr lang="ru-RU" sz="2000" dirty="0">
                        <a:effectLst/>
                      </a:endParaRPr>
                    </a:p>
                    <a:p>
                      <a:pPr algn="ctr"/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r>
                        <a:rPr lang="ru-RU" sz="2000" dirty="0">
                          <a:effectLst/>
                        </a:rPr>
                        <a:t>Вид описываемого продукта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Описания переживания </a:t>
                      </a:r>
                      <a:r>
                        <a:rPr lang="ru-RU" sz="1800" dirty="0" err="1">
                          <a:effectLst/>
                        </a:rPr>
                        <a:t>инсайта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Упоминания переживания </a:t>
                      </a:r>
                      <a:r>
                        <a:rPr lang="ru-RU" sz="1800" dirty="0" err="1">
                          <a:effectLst/>
                        </a:rPr>
                        <a:t>инсайта</a:t>
                      </a:r>
                      <a:r>
                        <a:rPr lang="ru-RU" sz="1800" dirty="0">
                          <a:effectLst/>
                        </a:rPr>
                        <a:t> без описания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</a:rPr>
                        <a:t>Нет упоминаний переживания </a:t>
                      </a:r>
                      <a:r>
                        <a:rPr lang="ru-RU" sz="1800" dirty="0" err="1">
                          <a:effectLst/>
                        </a:rPr>
                        <a:t>инсайта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4898750"/>
                  </a:ext>
                </a:extLst>
              </a:tr>
              <a:tr h="743221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</a:rPr>
                        <a:t>Функциональные бытовые предметы, кулинарные изделия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24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32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4890407"/>
                  </a:ext>
                </a:extLst>
              </a:tr>
              <a:tr h="371609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</a:rPr>
                        <a:t>Технические устройства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9412357"/>
                  </a:ext>
                </a:extLst>
              </a:tr>
              <a:tr h="1268299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</a:rPr>
                        <a:t>Произведения искусства: стихотворения, рисунки, фото, картины, режиссерские постановки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12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6751280"/>
                  </a:ext>
                </a:extLst>
              </a:tr>
              <a:tr h="951225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</a:rPr>
                        <a:t>Связанные с профессией продукты: методики, тесты, игры и др.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1653673"/>
                  </a:ext>
                </a:extLst>
              </a:tr>
              <a:tr h="371609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</a:rPr>
                        <a:t>Не классифицируемые продукты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899802"/>
                  </a:ext>
                </a:extLst>
              </a:tr>
              <a:tr h="340642">
                <a:tc>
                  <a:txBody>
                    <a:bodyPr/>
                    <a:lstStyle/>
                    <a:p>
                      <a:pPr algn="r"/>
                      <a:r>
                        <a:rPr lang="ru-RU" sz="2000" dirty="0">
                          <a:effectLst/>
                        </a:rPr>
                        <a:t>Итого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26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>
                          <a:effectLst/>
                        </a:rPr>
                        <a:t>36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/>
                        </a:rPr>
                        <a:t>41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3832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0093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CAF6A-7601-470B-901C-9807D87B9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53512"/>
            <a:ext cx="7543800" cy="121524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Основные характеристики переживаний </a:t>
            </a:r>
            <a:r>
              <a:rPr lang="ru-RU" sz="2800" b="1" dirty="0" err="1"/>
              <a:t>инсайта</a:t>
            </a:r>
            <a:r>
              <a:rPr lang="ru-RU" sz="2800" b="1" dirty="0"/>
              <a:t>, описанных в эссе «Мое лучшее творческое достижение»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757087-FFD3-419F-B15A-833C35166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268759"/>
            <a:ext cx="8640960" cy="5328593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ru-RU" sz="2400" dirty="0"/>
              <a:t>наиболее осознаваемыми, закрепленными в памяти и подробно описываемыми являются </a:t>
            </a:r>
            <a:r>
              <a:rPr lang="ru-RU" sz="2400" dirty="0" err="1"/>
              <a:t>инсайтные</a:t>
            </a:r>
            <a:r>
              <a:rPr lang="ru-RU" sz="2400" dirty="0"/>
              <a:t> переживания при «рождении» произведений, традиционно относимых к области искусства (художественный текст, стихотворение, рисунок, музыкальная пьеса и др.), однако </a:t>
            </a:r>
            <a:r>
              <a:rPr lang="ru-RU" sz="2400" dirty="0" err="1"/>
              <a:t>инсайт</a:t>
            </a:r>
            <a:r>
              <a:rPr lang="ru-RU" sz="2400" dirty="0"/>
              <a:t> переживается при создании любых продуктов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/>
              <a:t>описания переживаний </a:t>
            </a:r>
            <a:r>
              <a:rPr lang="ru-RU" sz="2400" dirty="0" err="1"/>
              <a:t>инсайта</a:t>
            </a:r>
            <a:r>
              <a:rPr lang="ru-RU" sz="2400" dirty="0"/>
              <a:t> чаще всего связано с эстетическими признаками создаваемого продукта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/>
              <a:t>момент внезапного понимания возникает при создании конкретного продукта не только в завершении, но и на разных этапах движения к конечному результату (может быть несколько </a:t>
            </a:r>
            <a:r>
              <a:rPr lang="ru-RU" sz="2400" dirty="0" err="1"/>
              <a:t>инсайтных</a:t>
            </a:r>
            <a:r>
              <a:rPr lang="ru-RU" sz="2400" dirty="0"/>
              <a:t> моментов), но чаще всего (в 19 из 26 случаев) описывается как появление некоей целостности в представлениях</a:t>
            </a:r>
          </a:p>
        </p:txBody>
      </p:sp>
    </p:spTree>
    <p:extLst>
      <p:ext uri="{BB962C8B-B14F-4D97-AF65-F5344CB8AC3E}">
        <p14:creationId xmlns:p14="http://schemas.microsoft.com/office/powerpoint/2010/main" val="2520845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DB4D00-36AF-4DCA-AA05-CA9A6E2CA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Характеристики моментов инсайта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36B6D4-902A-4C0A-A0CC-2871890C7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«В 12 лет, рисуя на скучном уроке осознал, что рисунки выглядят более живыми с тенями, пережил восторг и удивление»; </a:t>
            </a:r>
          </a:p>
          <a:p>
            <a:r>
              <a:rPr lang="ru-RU" sz="2400" dirty="0"/>
              <a:t>«Недавно поняла, что психологические знания можно выразить в картинках, плакатах, чувствовала облегчение, восторженное приподнятое настроение»; </a:t>
            </a:r>
          </a:p>
          <a:p>
            <a:r>
              <a:rPr lang="ru-RU" sz="2400" dirty="0"/>
              <a:t>«Понял, что могу составить игру-квест на день рождения близкому человеку, чувствовал радость, все внутри кипит от предвкушения, от того, как эта игра ему понравится, было 20 лет».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855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5C19CB-D425-4D9D-BF7F-F919A44C4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/>
              <a:t>Самооценка своих творческих качеств и оценка «</a:t>
            </a:r>
            <a:r>
              <a:rPr lang="ru-RU" sz="3600" dirty="0" err="1"/>
              <a:t>творческости</a:t>
            </a:r>
            <a:r>
              <a:rPr lang="ru-RU" sz="3600" dirty="0"/>
              <a:t>» своих одногруппников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EC0765-5DF7-44A8-8FCD-BA628148B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45734"/>
            <a:ext cx="9036495" cy="4607602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1) подавляющее большинство респондентов не считают себя творческими людьми, обосновывая это тем, что не создали творческих продуктов: «Я не создал ничего выдающегося»; «Мной не создано творческого продукта»; «Мне трудно придумывать что-то»; </a:t>
            </a:r>
          </a:p>
          <a:p>
            <a:r>
              <a:rPr lang="ru-RU" sz="2400" dirty="0"/>
              <a:t>2) те, кто относят себя к творческим людям, делают это не на основании суждения о новизне и оригинальности своих продуктов, а по тому, чем они занимаются («рисую и играю на музыкальных инструментах»; «у меня много творческих занятий (хобби); «я всегда в поиске новых впечатлений» и пр.); </a:t>
            </a:r>
          </a:p>
          <a:p>
            <a:r>
              <a:rPr lang="ru-RU" sz="2400" dirty="0"/>
              <a:t>3) те, чьи творческие качества и продукты достаточно высоки, оценивают себя ниже, чем окружающие их люди, а окружающие, в свою очередь, оценивают этих людей выше остальных.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5118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4CDD5-8C45-4CB9-904D-AD6419D78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6221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Творческие замыслы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149D00-77C1-48F0-A4F1-D36EDE471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08721"/>
            <a:ext cx="8856983" cy="5616623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19 человек имеют задумки о творческом продукте, который они хотят создать в качестве автора.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/>
              <a:t>В 9 случаях это бытовые предметы (браслет, платье, костюм косплей, игрушки и пр.),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/>
              <a:t>в 8 – произведения искусства (книга, картина, песня и др.),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/>
              <a:t>в 2 – проекты, связанные с профессиональной деятельностью («Комната психологической разгрузки с использованием шлема виртуальной реальности»; конспект занятия по определенной теме).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/>
              <a:t>Один из респондентов вынашивает режиссерский замысел: «Пластическая инсценировка картины Питера Брейгеля “Притча о </a:t>
            </a:r>
            <a:r>
              <a:rPr lang="ru-RU" sz="2400" dirty="0" err="1"/>
              <a:t>слепыхˮ</a:t>
            </a:r>
            <a:r>
              <a:rPr lang="ru-RU" sz="24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094496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95AC29-6BC6-4411-9AB3-B1AAC2F9B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1"/>
            <a:ext cx="7467600" cy="7030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Типология творческого поведения респондентов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71DD83E-E489-4FB3-A08D-D36C07844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623044"/>
              </p:ext>
            </p:extLst>
          </p:nvPr>
        </p:nvGraphicFramePr>
        <p:xfrm>
          <a:off x="183290" y="819731"/>
          <a:ext cx="8712966" cy="5991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4106481775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3507807686"/>
                    </a:ext>
                  </a:extLst>
                </a:gridCol>
                <a:gridCol w="2736302">
                  <a:extLst>
                    <a:ext uri="{9D8B030D-6E8A-4147-A177-3AD203B41FA5}">
                      <a16:colId xmlns:a16="http://schemas.microsoft.com/office/drawing/2014/main" val="2381987815"/>
                    </a:ext>
                  </a:extLst>
                </a:gridCol>
              </a:tblGrid>
              <a:tr h="2041277">
                <a:tc>
                  <a:txBody>
                    <a:bodyPr/>
                    <a:lstStyle/>
                    <a:p>
                      <a:pPr lvl="1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Результативно-        ценностный аспект  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Аспект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активности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Ситуация текущая: прикладной характер творчества, влияние на отдельные стороны культуры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Ситуация общекультурная: значительное и комплексное влияние на культуру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2911317"/>
                  </a:ext>
                </a:extLst>
              </a:tr>
              <a:tr h="16982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Активное</a:t>
                      </a:r>
                      <a:r>
                        <a:rPr lang="ru-RU" sz="1800" dirty="0">
                          <a:effectLst/>
                        </a:rPr>
                        <a:t> творческое поведение: стимулы внутриличностные, выражены в действиях и поступках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</a:rPr>
                        <a:t>Продуктивное</a:t>
                      </a:r>
                      <a:r>
                        <a:rPr lang="ru-RU" sz="1800" dirty="0">
                          <a:effectLst/>
                        </a:rPr>
                        <a:t> творческое поведение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= 4 человека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</a:rPr>
                        <a:t>Оригинальное</a:t>
                      </a:r>
                      <a:r>
                        <a:rPr lang="ru-RU" sz="1800" dirty="0">
                          <a:effectLst/>
                        </a:rPr>
                        <a:t> творческое поведение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46908660"/>
                  </a:ext>
                </a:extLst>
              </a:tr>
              <a:tr h="16982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«Пассивное»</a:t>
                      </a:r>
                      <a:r>
                        <a:rPr lang="ru-RU" sz="1800" dirty="0">
                          <a:effectLst/>
                        </a:rPr>
                        <a:t> творческое поведение: стимулы внешние, выражено в реакциях на требования среды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</a:rPr>
                        <a:t>Рационализаторское</a:t>
                      </a:r>
                      <a:r>
                        <a:rPr lang="ru-RU" sz="1800" dirty="0">
                          <a:effectLst/>
                        </a:rPr>
                        <a:t> творческое поведение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106 человек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</a:rPr>
                        <a:t>Созидательное</a:t>
                      </a:r>
                      <a:r>
                        <a:rPr lang="ru-RU" sz="1800" dirty="0">
                          <a:effectLst/>
                        </a:rPr>
                        <a:t> творческое поведение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7 человека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30013082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BD7424F5-1594-4718-AEFD-D8A9ECAE2434}"/>
              </a:ext>
            </a:extLst>
          </p:cNvPr>
          <p:cNvCxnSpPr>
            <a:cxnSpLocks/>
          </p:cNvCxnSpPr>
          <p:nvPr/>
        </p:nvCxnSpPr>
        <p:spPr>
          <a:xfrm>
            <a:off x="183290" y="821979"/>
            <a:ext cx="2715737" cy="25350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542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03EF37-D833-4088-9586-587FE3A5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16632"/>
            <a:ext cx="7543800" cy="57606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Выводы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37D777-6903-4F10-B5B8-35561078E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764704"/>
            <a:ext cx="8928991" cy="568863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/>
              <a:t>Обыденное творчество – полноценное творчество, в котором проявляются все его свойства и признаки – творческая мотивация, фазы протекания процесса, новизна (пусть в большинстве случаев субъективная) продукта.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Творческий поиск начинается не с решения предложенной в условиях лабораторного эксперимента задачи, а в естественном ходе жизнедеятельности, когда мотивы, постановка задач, идеи существуют без искусственного отрыва от всех жизненных обстоятельств.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Специфические черты повседневного творчества: </a:t>
            </a:r>
          </a:p>
          <a:p>
            <a:pPr lvl="6">
              <a:buFont typeface="Arial" panose="020B0604020202020204" pitchFamily="34" charset="0"/>
              <a:buChar char="•"/>
            </a:pPr>
            <a:r>
              <a:rPr lang="ru-RU" dirty="0"/>
              <a:t>«</a:t>
            </a:r>
            <a:r>
              <a:rPr lang="ru-RU" sz="1800" dirty="0" err="1"/>
              <a:t>междоменность</a:t>
            </a:r>
            <a:r>
              <a:rPr lang="ru-RU" sz="1800" dirty="0"/>
              <a:t>»;</a:t>
            </a:r>
          </a:p>
          <a:p>
            <a:pPr lvl="6">
              <a:buFont typeface="Arial" panose="020B0604020202020204" pitchFamily="34" charset="0"/>
              <a:buChar char="•"/>
            </a:pPr>
            <a:r>
              <a:rPr lang="ru-RU" sz="1800" dirty="0"/>
              <a:t>отнесение творчества к времени досуга;</a:t>
            </a:r>
          </a:p>
          <a:p>
            <a:pPr lvl="6">
              <a:buFont typeface="Arial" panose="020B0604020202020204" pitchFamily="34" charset="0"/>
              <a:buChar char="•"/>
            </a:pPr>
            <a:r>
              <a:rPr lang="ru-RU" sz="1800" dirty="0"/>
              <a:t>связь со свободным самоопределением и открытость актуальной культуре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Совершаются действия, в которых могут пересматриваться ранее принятые установки и представления, вырабатываться убеждения, формироваться собственная субъектная позиция человека, что обусловливает тесную связь повседневного творчества и развития самого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1399634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5C59B5-300E-6348-9F55-09EF39511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6941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Заключение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68EB01-97DA-2F4C-B1F8-6D1AE6C22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80729"/>
            <a:ext cx="8928991" cy="532859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2500" dirty="0"/>
              <a:t>Обращение к опыту обыденного творчества поможет в преодолении инертной нацеленности образования только на освоение знаний и умений (или даже компетенций) когда, целостный человек исчезает из образовательных коммуникаций. </a:t>
            </a:r>
          </a:p>
          <a:p>
            <a:pPr>
              <a:buFont typeface="Wingdings" pitchFamily="2" charset="2"/>
              <a:buChar char="Ø"/>
            </a:pPr>
            <a:r>
              <a:rPr lang="ru-RU" sz="2500" dirty="0"/>
              <a:t>В образовательном процессе сосредоточение внимания студентов на том, как они в процессе создания творческого продукта формулировали для себя задачи, как доводили свои действия до завершения и оформления продукта, что при этом переживали – важные способы личностного развития. Опыт осознания эмоционального воспоминания о процессе творчества поможет актуализировать творческий подход к учению, стимулировать развитие умений </a:t>
            </a:r>
            <a:r>
              <a:rPr lang="ru-RU" sz="2500" dirty="0" err="1"/>
              <a:t>переструктурирования</a:t>
            </a:r>
            <a:r>
              <a:rPr lang="ru-RU" sz="2500" dirty="0"/>
              <a:t> целей и задач обучения, изменить субъектные позиции, с которых осуществляются учебные действия.</a:t>
            </a:r>
          </a:p>
          <a:p>
            <a:pPr>
              <a:buFont typeface="Wingdings" pitchFamily="2" charset="2"/>
              <a:buChar char="Ø"/>
            </a:pPr>
            <a:r>
              <a:rPr lang="ru-RU" sz="2500" dirty="0"/>
              <a:t>В профессиональном образовании это может стимулировать у обучаемых переход от внешней к внутренней мотивации освоения профессии, преодолеть разделенность областей личного и профессионального творчества.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8919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565E92-B2EC-463A-B9CA-6CDBDED3A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44624"/>
            <a:ext cx="7543800" cy="12961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Значение опоры на повседневное творчество для профессионального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80D577-640A-445B-BC10-E4878E6D9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12776"/>
            <a:ext cx="8856983" cy="4968552"/>
          </a:xfrm>
        </p:spPr>
        <p:txBody>
          <a:bodyPr>
            <a:noAutofit/>
          </a:bodyPr>
          <a:lstStyle/>
          <a:p>
            <a:r>
              <a:rPr lang="ru-RU" sz="2400" dirty="0"/>
              <a:t>Совпадение структуры и содержания в повседневном творчестве и профессиональных действиях: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200" dirty="0"/>
              <a:t>постановка проблемных задач, требующих привлечение знаний и действий из разных областей при создании продуктов;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200" dirty="0"/>
              <a:t>формулировка задач, в которых требуется доведение действий до оформленного продукта;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200" dirty="0"/>
              <a:t>предоставление студентам при постановке учебных задач определенной зоны свободы как зоны ближайшего развития не только интеллекта, но и мотивационной, эмоционально-волевой сфер.</a:t>
            </a:r>
          </a:p>
          <a:p>
            <a:r>
              <a:rPr lang="ru-RU" sz="2400" dirty="0"/>
              <a:t>Поддержка перехода от внешней к внутренней мотивации освоения профессии, включение психических механизмов профессионального саморазвития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4055221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36A81-37E4-4421-89C1-27C9F67C9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3934484"/>
          </a:xfrm>
        </p:spPr>
        <p:txBody>
          <a:bodyPr/>
          <a:lstStyle/>
          <a:p>
            <a:pPr algn="ctr"/>
            <a:r>
              <a:rPr lang="ru-RU" sz="80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Благодарю за внимание!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4BB624-865A-44F9-94F5-7E0425750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4797152"/>
            <a:ext cx="7543801" cy="1071942"/>
          </a:xfrm>
        </p:spPr>
        <p:txBody>
          <a:bodyPr/>
          <a:lstStyle/>
          <a:p>
            <a:pPr algn="r"/>
            <a:r>
              <a:rPr lang="en-US" sz="4000" b="1" spc="-50" dirty="0">
                <a:solidFill>
                  <a:srgbClr val="000000">
                    <a:lumMod val="75000"/>
                    <a:lumOff val="25000"/>
                  </a:srgbClr>
                </a:solidFill>
                <a:latin typeface="Calibri Light" panose="020F0302020204030204"/>
                <a:ea typeface="+mj-ea"/>
                <a:cs typeface="+mj-cs"/>
              </a:rPr>
              <a:t>gilmanovsa1109@gmail.com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410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D4DE4-1839-4EFB-8EF0-752CC9F8B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/>
          <a:lstStyle/>
          <a:p>
            <a:pPr algn="ctr"/>
            <a:r>
              <a:rPr lang="ru-RU" b="1" dirty="0"/>
              <a:t>Цель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12ED37-AF8F-419B-94C3-6AA0B5388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выявление основных характеристик опыта обыденного творчества как ментального ресурса будущего профессионала, на основе теоретических подходов к изучению обыденного творчества и ментального опыта, и их изучения в эмпирическом исследовании.</a:t>
            </a:r>
          </a:p>
        </p:txBody>
      </p:sp>
    </p:spTree>
    <p:extLst>
      <p:ext uri="{BB962C8B-B14F-4D97-AF65-F5344CB8AC3E}">
        <p14:creationId xmlns:p14="http://schemas.microsoft.com/office/powerpoint/2010/main" val="2520836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3764FD-A68A-42B5-A2DF-5E77F1C7A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88641"/>
            <a:ext cx="75438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Обыденное творчество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C53DD9-6F4E-4B04-BCCB-756064796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764705"/>
            <a:ext cx="8496943" cy="5544615"/>
          </a:xfrm>
        </p:spPr>
        <p:txBody>
          <a:bodyPr>
            <a:normAutofit/>
          </a:bodyPr>
          <a:lstStyle/>
          <a:p>
            <a:r>
              <a:rPr lang="ru-RU" sz="2400" dirty="0"/>
              <a:t>Вид повседневного творчества, когда мотивы и поводы обусловлены бытовыми обстоятельствами и личными интересами, продукты предназначены для использования в обыденной действительности, а процесс автономного творчества «растворен» в массе привычных для человека действий</a:t>
            </a:r>
          </a:p>
          <a:p>
            <a:r>
              <a:rPr lang="ru-RU" sz="2400" dirty="0"/>
              <a:t>В обыденном творчестве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i="1" dirty="0"/>
              <a:t>создаются поводы к созданию определенных творческих продуктов,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i="1" dirty="0"/>
              <a:t>реализуются интересы и предпочтения человека,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i="1" dirty="0"/>
              <a:t>вырабатываются способы создания и использования результатов творчества.</a:t>
            </a:r>
          </a:p>
          <a:p>
            <a:r>
              <a:rPr lang="ru-RU" sz="2400" dirty="0"/>
              <a:t>В обыденном творчестве осуществляется самоформирование творческого ментального опыта, составляющего один из ресурсов профессиональной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74425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4F9B8-4ED3-4D61-8914-8A904A30C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16632"/>
            <a:ext cx="7543800" cy="1008111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Повседневное творчество в зарубежной психологии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E717D9-09BF-4B8C-B81C-D3847C8C8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24742"/>
            <a:ext cx="8712967" cy="5400601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effectLst/>
                <a:ea typeface="Calibri" panose="020F0502020204030204" pitchFamily="34" charset="0"/>
              </a:rPr>
              <a:t>Р.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Бегетто</a:t>
            </a:r>
            <a:r>
              <a:rPr lang="ru-RU" sz="1800" dirty="0">
                <a:effectLst/>
                <a:ea typeface="Calibri" panose="020F0502020204030204" pitchFamily="34" charset="0"/>
              </a:rPr>
              <a:t>, М.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Боден</a:t>
            </a:r>
            <a:r>
              <a:rPr lang="ru-RU" sz="1800" dirty="0">
                <a:effectLst/>
                <a:ea typeface="Calibri" panose="020F0502020204030204" pitchFamily="34" charset="0"/>
              </a:rPr>
              <a:t>, Дж. Кауфман, В.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Панг</a:t>
            </a:r>
            <a:r>
              <a:rPr lang="ru-RU" sz="1800" dirty="0">
                <a:effectLst/>
                <a:ea typeface="Calibri" panose="020F0502020204030204" pitchFamily="34" charset="0"/>
              </a:rPr>
              <a:t>, Р. Ричардс, Р. Дж. Робинсон, М.А.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Рунко</a:t>
            </a:r>
            <a:r>
              <a:rPr lang="ru-RU" sz="1800" dirty="0">
                <a:effectLst/>
                <a:ea typeface="Calibri" panose="020F0502020204030204" pitchFamily="34" charset="0"/>
              </a:rPr>
              <a:t>, Р.К.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Симонтон</a:t>
            </a:r>
            <a:r>
              <a:rPr lang="ru-RU" sz="1800" dirty="0">
                <a:effectLst/>
                <a:ea typeface="Calibri" panose="020F0502020204030204" pitchFamily="34" charset="0"/>
              </a:rPr>
              <a:t>,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Р.Дж</a:t>
            </a:r>
            <a:r>
              <a:rPr lang="ru-RU" sz="1800" dirty="0">
                <a:effectLst/>
                <a:ea typeface="Calibri" panose="020F0502020204030204" pitchFamily="34" charset="0"/>
              </a:rPr>
              <a:t>.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Стернберг</a:t>
            </a:r>
            <a:r>
              <a:rPr lang="ru-RU" sz="1800" dirty="0">
                <a:effectLst/>
                <a:ea typeface="Calibri" panose="020F0502020204030204" pitchFamily="34" charset="0"/>
              </a:rPr>
              <a:t>, М.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Чиксентмихайи</a:t>
            </a:r>
            <a:r>
              <a:rPr lang="ru-RU" sz="1800" dirty="0">
                <a:effectLst/>
                <a:ea typeface="Calibri" panose="020F0502020204030204" pitchFamily="34" charset="0"/>
              </a:rPr>
              <a:t>, Т.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Эмейлбил</a:t>
            </a:r>
            <a:r>
              <a:rPr lang="ru-RU" sz="1800" dirty="0">
                <a:effectLst/>
                <a:ea typeface="Calibri" panose="020F0502020204030204" pitchFamily="34" charset="0"/>
              </a:rPr>
              <a:t> и др.</a:t>
            </a:r>
          </a:p>
          <a:p>
            <a:r>
              <a:rPr lang="ru-RU" sz="1800" dirty="0">
                <a:effectLst/>
                <a:ea typeface="Calibri" panose="020F0502020204030204" pitchFamily="34" charset="0"/>
              </a:rPr>
              <a:t>Концептуальные подходы к рассмотрению повседневного творчества: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>
                <a:effectLst/>
                <a:ea typeface="Calibri" panose="020F0502020204030204" pitchFamily="34" charset="0"/>
              </a:rPr>
              <a:t>модель DIFI (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Domain</a:t>
            </a:r>
            <a:r>
              <a:rPr lang="ru-RU" sz="1800" dirty="0">
                <a:effectLst/>
                <a:ea typeface="Calibri" panose="020F0502020204030204" pitchFamily="34" charset="0"/>
              </a:rPr>
              <a:t>,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Individual</a:t>
            </a:r>
            <a:r>
              <a:rPr lang="ru-RU" sz="1800" dirty="0">
                <a:effectLst/>
                <a:ea typeface="Calibri" panose="020F0502020204030204" pitchFamily="34" charset="0"/>
              </a:rPr>
              <a:t>,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Field</a:t>
            </a:r>
            <a:r>
              <a:rPr lang="ru-RU" sz="1800" dirty="0">
                <a:effectLst/>
                <a:ea typeface="Calibri" panose="020F0502020204030204" pitchFamily="34" charset="0"/>
              </a:rPr>
              <a:t>,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Interaction</a:t>
            </a:r>
            <a:r>
              <a:rPr lang="ru-RU" sz="1800" dirty="0">
                <a:effectLst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framework</a:t>
            </a:r>
            <a:r>
              <a:rPr lang="ru-RU" sz="1800" dirty="0">
                <a:effectLst/>
                <a:ea typeface="Calibri" panose="020F0502020204030204" pitchFamily="34" charset="0"/>
              </a:rPr>
              <a:t>)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Чиксентмихайи</a:t>
            </a:r>
            <a:r>
              <a:rPr lang="ru-RU" sz="1800" dirty="0">
                <a:effectLst/>
                <a:ea typeface="Calibri" panose="020F0502020204030204" pitchFamily="34" charset="0"/>
              </a:rPr>
              <a:t> (</a:t>
            </a:r>
            <a:r>
              <a:rPr lang="en-US" sz="1800" dirty="0">
                <a:effectLst/>
                <a:ea typeface="Calibri" panose="020F0502020204030204" pitchFamily="34" charset="0"/>
              </a:rPr>
              <a:t>Csikszentmihalyi</a:t>
            </a:r>
            <a:r>
              <a:rPr lang="ru-RU" sz="1800" dirty="0">
                <a:effectLst/>
                <a:ea typeface="Calibri" panose="020F0502020204030204" pitchFamily="34" charset="0"/>
              </a:rPr>
              <a:t>, 1988);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>
                <a:effectLst/>
                <a:ea typeface="Calibri" panose="020F0502020204030204" pitchFamily="34" charset="0"/>
              </a:rPr>
              <a:t>подход «4 П», в котором выделены такие ракурсы рассмотрения творчества, как личность, процесс, продукт, влияние окружающей среды (</a:t>
            </a:r>
            <a:r>
              <a:rPr lang="en-US" sz="1800" dirty="0">
                <a:effectLst/>
                <a:ea typeface="Calibri" panose="020F0502020204030204" pitchFamily="34" charset="0"/>
              </a:rPr>
              <a:t>Rhodes</a:t>
            </a:r>
            <a:r>
              <a:rPr lang="ru-RU" sz="1800" dirty="0">
                <a:effectLst/>
                <a:ea typeface="Calibri" panose="020F0502020204030204" pitchFamily="34" charset="0"/>
              </a:rPr>
              <a:t>, 1961; 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Doaa</a:t>
            </a:r>
            <a:r>
              <a:rPr lang="ru-RU" sz="1800" dirty="0">
                <a:effectLst/>
                <a:ea typeface="Calibri" panose="020F0502020204030204" pitchFamily="34" charset="0"/>
              </a:rPr>
              <a:t>, 2019 и др.);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800" dirty="0">
                <a:effectLst/>
                <a:ea typeface="Calibri" panose="020F0502020204030204" pitchFamily="34" charset="0"/>
              </a:rPr>
              <a:t>модель «Четыре Т», в которой выделены «Малое-Т» – повседневное творчество («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everyday</a:t>
            </a:r>
            <a:r>
              <a:rPr lang="ru-RU" sz="1800" dirty="0">
                <a:effectLst/>
                <a:ea typeface="Calibri" panose="020F0502020204030204" pitchFamily="34" charset="0"/>
              </a:rPr>
              <a:t> </a:t>
            </a:r>
            <a:r>
              <a:rPr lang="ru-RU" sz="1800" dirty="0" err="1">
                <a:effectLst/>
                <a:ea typeface="Calibri" panose="020F0502020204030204" pitchFamily="34" charset="0"/>
              </a:rPr>
              <a:t>creativity</a:t>
            </a:r>
            <a:r>
              <a:rPr lang="ru-RU" sz="1800" dirty="0">
                <a:effectLst/>
                <a:ea typeface="Calibri" panose="020F0502020204030204" pitchFamily="34" charset="0"/>
              </a:rPr>
              <a:t>», творческие действия, в которых средний человек может участвовать каждый день), «Мини-Т» («новая и лично значимая интерпретация опыта, действий и событий»), «Про-Т» (достижение профессионального уровня в любой творческой области) и «Большое Т» (творчество великих людей) (</a:t>
            </a:r>
            <a:r>
              <a:rPr lang="en-US" sz="1800" dirty="0">
                <a:effectLst/>
                <a:ea typeface="Calibri" panose="020F0502020204030204" pitchFamily="34" charset="0"/>
              </a:rPr>
              <a:t>Kaufman</a:t>
            </a:r>
            <a:r>
              <a:rPr lang="ru-RU" sz="1800" dirty="0">
                <a:effectLst/>
                <a:ea typeface="Calibri" panose="020F0502020204030204" pitchFamily="34" charset="0"/>
              </a:rPr>
              <a:t>, </a:t>
            </a:r>
            <a:r>
              <a:rPr lang="en-US" sz="1800" dirty="0" err="1">
                <a:effectLst/>
                <a:ea typeface="Calibri" panose="020F0502020204030204" pitchFamily="34" charset="0"/>
              </a:rPr>
              <a:t>Beghetto</a:t>
            </a:r>
            <a:r>
              <a:rPr lang="en-US" sz="1800" dirty="0">
                <a:effectLst/>
                <a:ea typeface="Calibri" panose="020F0502020204030204" pitchFamily="34" charset="0"/>
              </a:rPr>
              <a:t> </a:t>
            </a:r>
            <a:r>
              <a:rPr lang="ru-RU" sz="1800" dirty="0">
                <a:effectLst/>
                <a:ea typeface="Calibri" panose="020F0502020204030204" pitchFamily="34" charset="0"/>
              </a:rPr>
              <a:t>, 2009) </a:t>
            </a:r>
          </a:p>
          <a:p>
            <a:r>
              <a:rPr lang="ru-RU" sz="1800" dirty="0">
                <a:effectLst/>
                <a:ea typeface="Calibri" panose="020F0502020204030204" pitchFamily="34" charset="0"/>
              </a:rPr>
              <a:t>Во всех случаях повседневное творчество рассматривается в основном как низший, первичный уровень творчества, как один из аспектов жизнедеятельности человека, связанный с проявлением «обыденных способностей»: понятийного мышления, восприятия, памяти и рефлексивной самокритики (</a:t>
            </a:r>
            <a:r>
              <a:rPr lang="en-US" sz="1800" dirty="0">
                <a:effectLst/>
                <a:ea typeface="Calibri" panose="020F0502020204030204" pitchFamily="34" charset="0"/>
              </a:rPr>
              <a:t>Boden</a:t>
            </a:r>
            <a:r>
              <a:rPr lang="ru-RU" sz="1800" dirty="0">
                <a:effectLst/>
                <a:ea typeface="Calibri" panose="020F0502020204030204" pitchFamily="34" charset="0"/>
              </a:rPr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4691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7CE5E1-29AE-470F-B193-1701179C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Повседневное творчество в отечественной психологии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257EEC-C8B9-4265-96CB-3D7E46A0F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Д.Б. Богоявленская, А.В. Брушлинский, Л.С. Выготский, Л.Я. </a:t>
            </a:r>
            <a:r>
              <a:rPr lang="ru-RU" sz="2400" dirty="0" err="1"/>
              <a:t>Дорфман</a:t>
            </a:r>
            <a:r>
              <a:rPr lang="ru-RU" sz="2400" dirty="0"/>
              <a:t>, Я.А. Пономарев, О.К. Тихомиров и др.</a:t>
            </a:r>
          </a:p>
          <a:p>
            <a:r>
              <a:rPr lang="ru-RU" sz="2400" dirty="0"/>
              <a:t>Немногочисленные работы, в которых повседневное творчество рассматривается в контексте направления, называемого психологией повседневности (Л.И. Анцыферова, Н.В. Гришина, М.С. </a:t>
            </a:r>
            <a:r>
              <a:rPr lang="ru-RU" sz="2400" dirty="0" err="1"/>
              <a:t>Гусельцева</a:t>
            </a:r>
            <a:r>
              <a:rPr lang="ru-RU" sz="2400" dirty="0"/>
              <a:t> и др.).</a:t>
            </a:r>
          </a:p>
        </p:txBody>
      </p:sp>
    </p:spTree>
    <p:extLst>
      <p:ext uri="{BB962C8B-B14F-4D97-AF65-F5344CB8AC3E}">
        <p14:creationId xmlns:p14="http://schemas.microsoft.com/office/powerpoint/2010/main" val="114946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178520-B693-4BD2-BC64-59AA8CEA4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16632"/>
            <a:ext cx="7543800" cy="1620729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Выборка и методы эмпирического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0C9920-A994-4BEC-B2F7-48769B45F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737361"/>
            <a:ext cx="8928991" cy="464396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/>
              <a:t>Выборочная совокупность: студенты 4 курса бакалавриата Югорского государственного университета по направлению подготовки «Педагогика и психология», </a:t>
            </a:r>
            <a:r>
              <a:rPr lang="en-US" sz="2400" dirty="0"/>
              <a:t>N</a:t>
            </a:r>
            <a:r>
              <a:rPr lang="ru-RU" sz="2400" dirty="0"/>
              <a:t> = 117. 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/>
              <a:t>61 человек обучается на очном отделении (мужского пола – 7, женского – 54), 56 – на заочном отделении (мужского пола – 4, женского – 52), возраст исследуемых – от 20 до 34 лет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/>
              <a:t>Исследовательский материал: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/>
              <a:t>Опросник «Компоненты моего творческого поведения», </a:t>
            </a:r>
            <a:r>
              <a:rPr lang="ru-RU" sz="2400" dirty="0" err="1"/>
              <a:t>категоризирующие</a:t>
            </a:r>
            <a:r>
              <a:rPr lang="ru-RU" sz="2400" dirty="0"/>
              <a:t> данные – социокультурная сфера, в которой проявилось содержание, значимость опыта творчества, возраст.</a:t>
            </a:r>
          </a:p>
          <a:p>
            <a:pPr lvl="1">
              <a:buFont typeface="Wingdings" pitchFamily="2" charset="2"/>
              <a:buChar char="Ø"/>
            </a:pPr>
            <a:r>
              <a:rPr lang="ru-RU" sz="2400" dirty="0"/>
              <a:t>Эссе «Мое лучшее творческое достижение», </a:t>
            </a:r>
            <a:r>
              <a:rPr lang="ru-RU" sz="2400" dirty="0" err="1"/>
              <a:t>категоризирующие</a:t>
            </a:r>
            <a:r>
              <a:rPr lang="ru-RU" sz="2400" dirty="0"/>
              <a:t> данные – вид творческого продукта, наличие и характер описания процесса и результата творчества.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/>
              <a:t>Метод: качественный анализ, смысловые единицы: осознаваемое содержание описываемого процесса и результата творчества, характера переживаний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0057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B2163-3215-46A4-B179-B034B1DCE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4" y="188641"/>
            <a:ext cx="9140575" cy="86409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/>
              <a:t>Исследуемые характеристики повседневного творчества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5C32A22-F554-4F70-BBF6-7B831A100C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645966"/>
              </p:ext>
            </p:extLst>
          </p:nvPr>
        </p:nvGraphicFramePr>
        <p:xfrm>
          <a:off x="-3424" y="980728"/>
          <a:ext cx="9144000" cy="5454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9200">
                  <a:extLst>
                    <a:ext uri="{9D8B030D-6E8A-4147-A177-3AD203B41FA5}">
                      <a16:colId xmlns:a16="http://schemas.microsoft.com/office/drawing/2014/main" val="2418139630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1590280205"/>
                    </a:ext>
                  </a:extLst>
                </a:gridCol>
                <a:gridCol w="3200424">
                  <a:extLst>
                    <a:ext uri="{9D8B030D-6E8A-4147-A177-3AD203B41FA5}">
                      <a16:colId xmlns:a16="http://schemas.microsoft.com/office/drawing/2014/main" val="1930716547"/>
                    </a:ext>
                  </a:extLst>
                </a:gridCol>
              </a:tblGrid>
              <a:tr h="39372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Исследуемые стороны творчества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Эмпирически выявляемые признаки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Методы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036208"/>
                  </a:ext>
                </a:extLst>
              </a:tr>
              <a:tr h="1736184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причины, поводы и мотивы включения человека в творческие действия;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Характер мотивировки </a:t>
                      </a:r>
                    </a:p>
                    <a:p>
                      <a:r>
                        <a:rPr lang="ru-RU" dirty="0"/>
                        <a:t>Стимулы и поводы</a:t>
                      </a:r>
                    </a:p>
                    <a:p>
                      <a:r>
                        <a:rPr lang="ru-RU" dirty="0"/>
                        <a:t>Характер принятия решений о создании творческого продукта</a:t>
                      </a:r>
                    </a:p>
                    <a:p>
                      <a:r>
                        <a:rPr lang="ru-RU" dirty="0"/>
                        <a:t>Сочетание ситуационных и устойчивых мотивов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Опросник «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Компоненты моего творческого поведения</a:t>
                      </a:r>
                      <a:r>
                        <a:rPr lang="ru-RU" dirty="0"/>
                        <a:t>».</a:t>
                      </a:r>
                      <a:r>
                        <a:rPr lang="ru-RU" sz="1800" dirty="0"/>
                        <a:t> Самооценка своих творческих качеств и оценка «</a:t>
                      </a:r>
                      <a:r>
                        <a:rPr lang="ru-RU" sz="1800" dirty="0" err="1"/>
                        <a:t>творческости</a:t>
                      </a:r>
                      <a:r>
                        <a:rPr lang="ru-RU" sz="1800" dirty="0"/>
                        <a:t>» своих одногруппников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2963"/>
                  </a:ext>
                </a:extLst>
              </a:tr>
              <a:tr h="819040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особенности выполнения творческих действий и протекания творческого процесса;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Наличие/отсутствие инсайта и его качественные характеристики</a:t>
                      </a:r>
                    </a:p>
                    <a:p>
                      <a:r>
                        <a:rPr lang="ru-RU" dirty="0"/>
                        <a:t>Трудности и препятствия процесса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Опросник «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Компоненты моего творческого поведения</a:t>
                      </a:r>
                      <a:r>
                        <a:rPr lang="ru-RU" dirty="0"/>
                        <a:t>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979173"/>
                  </a:ext>
                </a:extLst>
              </a:tr>
              <a:tr h="1553331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характеристики продуктов творчества.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Вид продукта: идея, артефакт</a:t>
                      </a:r>
                    </a:p>
                    <a:p>
                      <a:r>
                        <a:rPr lang="ru-RU" dirty="0"/>
                        <a:t>Структурированность, целостность, завершенность (</a:t>
                      </a:r>
                      <a:r>
                        <a:rPr lang="ru-RU" dirty="0" err="1"/>
                        <a:t>оформленность</a:t>
                      </a:r>
                      <a:r>
                        <a:rPr lang="ru-RU" dirty="0"/>
                        <a:t>)</a:t>
                      </a:r>
                    </a:p>
                    <a:p>
                      <a:r>
                        <a:rPr lang="ru-RU" dirty="0"/>
                        <a:t>Значимость продукта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Эссе «Мое лучшее творческое достижение» и выступление с докладом, в котором продукт демонстрировался и анализировался.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798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392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B3F92B-BE91-4A55-A5E2-5B3DEB081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Причины обращения к творчеству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AAFBCE-5DBD-434B-B273-53AD7CFFC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sz="3200" dirty="0"/>
              <a:t>сделать подарок близкому человеку или другу: 47;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200" dirty="0"/>
              <a:t>«производственная» необходимость: 33 человек;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3200" dirty="0"/>
              <a:t>связанные с хобби (техническое творчество; искусство, включая театральную деятельность и др.): 37 человек.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9925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2FB425-6186-408E-B635-5AFC7BA5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099" y="476672"/>
            <a:ext cx="7543800" cy="702302"/>
          </a:xfrm>
        </p:spPr>
        <p:txBody>
          <a:bodyPr>
            <a:normAutofit fontScale="90000"/>
          </a:bodyPr>
          <a:lstStyle/>
          <a:p>
            <a:r>
              <a:rPr lang="ru-RU" dirty="0"/>
              <a:t>Виды творческих продуктов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BF3C49-4B5B-41E0-98A8-C4C5B69CD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3" y="1484784"/>
            <a:ext cx="8928991" cy="468052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разнообразные изделия: фигура котика, связанная из разноцветных нитей; кекс-торт, имеющий признаки новизны в рецептуре; подвеска из бисера в виде осьминога; украшения из металла и эмали; вышивка и др. = 82 человека;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фото = 1 человек;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рисунки = 9 человека;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постановка танца = 5 человек;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разработки, связанные с профессией: дидактическое изделие для дошкольников; схемы структурирования психологических понятий; планы тренингов и программ психолого-педагогического сопровождения и др. = 15 человек;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стихотворения  = 5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258627796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1948</TotalTime>
  <Words>1785</Words>
  <Application>Microsoft Office PowerPoint</Application>
  <PresentationFormat>Экран (4:3)</PresentationFormat>
  <Paragraphs>148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Ретро</vt:lpstr>
      <vt:lpstr>Обыденное творчество: психолого-педагогический подход</vt:lpstr>
      <vt:lpstr>Цель исследования</vt:lpstr>
      <vt:lpstr>Обыденное творчество</vt:lpstr>
      <vt:lpstr>Повседневное творчество в зарубежной психологии</vt:lpstr>
      <vt:lpstr>Повседневное творчество в отечественной психологии</vt:lpstr>
      <vt:lpstr>Выборка и методы эмпирического исследования</vt:lpstr>
      <vt:lpstr>Исследуемые характеристики повседневного творчества</vt:lpstr>
      <vt:lpstr>Причины обращения к творчеству</vt:lpstr>
      <vt:lpstr>Виды творческих продуктов</vt:lpstr>
      <vt:lpstr>Упоминания инсайта в эссе «Мое лучшее творческое достижение» </vt:lpstr>
      <vt:lpstr>Основные характеристики переживаний инсайта, описанных в эссе «Мое лучшее творческое достижение» </vt:lpstr>
      <vt:lpstr>Характеристики моментов инсайта</vt:lpstr>
      <vt:lpstr>Самооценка своих творческих качеств и оценка «творческости» своих одногруппников </vt:lpstr>
      <vt:lpstr>Творческие замыслы</vt:lpstr>
      <vt:lpstr>Типология творческого поведения респондентов</vt:lpstr>
      <vt:lpstr>Выводы </vt:lpstr>
      <vt:lpstr>Заключение </vt:lpstr>
      <vt:lpstr>Значение опоры на повседневное творчество для профессионального образования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Музыкальная деятельность как система:  взгляд с позиций Б.Ф. Ломова</dc:title>
  <dc:creator>Сергей Гильманов</dc:creator>
  <cp:lastModifiedBy>Сергей Гильманов</cp:lastModifiedBy>
  <cp:revision>53</cp:revision>
  <dcterms:created xsi:type="dcterms:W3CDTF">2017-10-17T03:30:12Z</dcterms:created>
  <dcterms:modified xsi:type="dcterms:W3CDTF">2020-12-21T05:28:29Z</dcterms:modified>
</cp:coreProperties>
</file>