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54" r:id="rId3"/>
    <p:sldId id="346" r:id="rId4"/>
    <p:sldId id="356" r:id="rId5"/>
    <p:sldId id="357" r:id="rId6"/>
    <p:sldId id="358" r:id="rId7"/>
    <p:sldId id="349" r:id="rId8"/>
    <p:sldId id="355" r:id="rId9"/>
    <p:sldId id="338" r:id="rId10"/>
    <p:sldId id="337" r:id="rId11"/>
    <p:sldId id="348" r:id="rId12"/>
    <p:sldId id="339" r:id="rId13"/>
    <p:sldId id="314" r:id="rId14"/>
    <p:sldId id="33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933"/>
    <p:restoredTop sz="94704"/>
  </p:normalViewPr>
  <p:slideViewPr>
    <p:cSldViewPr>
      <p:cViewPr varScale="1">
        <p:scale>
          <a:sx n="90" d="100"/>
          <a:sy n="90" d="100"/>
        </p:scale>
        <p:origin x="43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417425"/>
            <a:ext cx="9144000" cy="2276872"/>
          </a:xfrm>
          <a:solidFill>
            <a:srgbClr val="051945"/>
          </a:solidFill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ц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2564904"/>
            <a:ext cx="9144000" cy="1224122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endParaRPr lang="ru-RU" sz="3200" b="1" dirty="0">
              <a:solidFill>
                <a:schemeClr val="bg1"/>
              </a:solidFill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3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Отношение к себе как профессионалу педагогов с разным уровнем жизнестойкости</a:t>
            </a:r>
            <a:r>
              <a:rPr lang="ru-RU" sz="3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3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3" name="AutoShape 2" descr="Картинки по запросу курганский государственный университе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AA5F0180-A195-ED4E-A6F4-DA5464D4AD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7291" y="5445223"/>
            <a:ext cx="4881188" cy="1152129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9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Духновский</a:t>
            </a:r>
            <a:r>
              <a:rPr lang="ru-RU" sz="19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С.В.</a:t>
            </a:r>
          </a:p>
          <a:p>
            <a:pPr algn="just">
              <a:spcBef>
                <a:spcPts val="0"/>
              </a:spcBef>
            </a:pPr>
            <a:r>
              <a:rPr lang="ru-RU" sz="19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Мищенко В.А.</a:t>
            </a:r>
          </a:p>
          <a:p>
            <a:pPr algn="just">
              <a:spcBef>
                <a:spcPts val="0"/>
              </a:spcBef>
            </a:pPr>
            <a:r>
              <a:rPr lang="ru-RU" sz="19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Миронов А.В. 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EA388AD-6891-2B4E-B748-9D2D0B1C23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8" y="25644"/>
            <a:ext cx="4752528" cy="2007677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Отношение к себе как профессионалу педагогов </a:t>
            </a:r>
          </a:p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 разным уровнем жизнестойкости</a:t>
            </a:r>
            <a:endParaRPr lang="ru-RU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E6196793-992C-B049-AAB3-7F4412E192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850451"/>
              </p:ext>
            </p:extLst>
          </p:nvPr>
        </p:nvGraphicFramePr>
        <p:xfrm>
          <a:off x="323528" y="2924944"/>
          <a:ext cx="8496944" cy="3185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52528">
                  <a:extLst>
                    <a:ext uri="{9D8B030D-6E8A-4147-A177-3AD203B41FA5}">
                      <a16:colId xmlns:a16="http://schemas.microsoft.com/office/drawing/2014/main" val="267559042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92499038"/>
                    </a:ext>
                  </a:extLst>
                </a:gridCol>
                <a:gridCol w="1332400">
                  <a:extLst>
                    <a:ext uri="{9D8B030D-6E8A-4147-A177-3AD203B41FA5}">
                      <a16:colId xmlns:a16="http://schemas.microsoft.com/office/drawing/2014/main" val="3385003669"/>
                    </a:ext>
                  </a:extLst>
                </a:gridCol>
                <a:gridCol w="1115872">
                  <a:extLst>
                    <a:ext uri="{9D8B030D-6E8A-4147-A177-3AD203B41FA5}">
                      <a16:colId xmlns:a16="http://schemas.microsoft.com/office/drawing/2014/main" val="148402596"/>
                    </a:ext>
                  </a:extLst>
                </a:gridCol>
              </a:tblGrid>
              <a:tr h="190500">
                <a:tc rowSpan="2">
                  <a:txBody>
                    <a:bodyPr/>
                    <a:lstStyle/>
                    <a:p>
                      <a:pPr algn="ctr"/>
                      <a:r>
                        <a:rPr lang="ru-RU" sz="1900" dirty="0">
                          <a:effectLst/>
                        </a:rPr>
                        <a:t>Шкалы методики «ОСП»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Уровень жизнестойкости 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277594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Высокий 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Средний 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Низкий 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612723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ru-RU" sz="1900">
                          <a:effectLst/>
                        </a:rPr>
                        <a:t>Уровень притязаний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44,6±5,5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41,0±4,9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38,2±4,3 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70350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ru-RU" sz="1900">
                          <a:effectLst/>
                        </a:rPr>
                        <a:t>Установка на профессиональное саморазвитие 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51,3±6,3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47,3±7,7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48,6±6,2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350972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ru-RU" sz="1900">
                          <a:effectLst/>
                        </a:rPr>
                        <a:t>Интегральный показатель активности самоотношения 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96,0±8,1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88,3±6,2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86,8±6,9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088213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ru-RU" sz="1900">
                          <a:effectLst/>
                        </a:rPr>
                        <a:t>Представление о себе как профессионале 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50,1±5,1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44,5±5,9 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42,7±5,4 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020878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ru-RU" sz="1900">
                          <a:effectLst/>
                        </a:rPr>
                        <a:t>Принятие себя как профессионала 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52,3±7,2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51,1±6,7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47,0±7,5 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08947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ru-RU" sz="1900">
                          <a:effectLst/>
                        </a:rPr>
                        <a:t>Интегральный показатель позитивности самоотношения 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102,4±7,5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>
                          <a:effectLst/>
                        </a:rPr>
                        <a:t>95,6±7,9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dirty="0">
                          <a:effectLst/>
                        </a:rPr>
                        <a:t>89,7±7,1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82311767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CB770D7-028A-0145-9883-829DFA148A3A}"/>
              </a:ext>
            </a:extLst>
          </p:cNvPr>
          <p:cNvSpPr/>
          <p:nvPr/>
        </p:nvSpPr>
        <p:spPr>
          <a:xfrm>
            <a:off x="323528" y="1701980"/>
            <a:ext cx="84969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r"/>
            <a:r>
              <a:rPr lang="ru-RU" sz="2000" b="1" dirty="0">
                <a:ea typeface="Times New Roman" panose="02020603050405020304" pitchFamily="18" charset="0"/>
              </a:rPr>
              <a:t>Таблица 3</a:t>
            </a:r>
          </a:p>
          <a:p>
            <a:pPr algn="ctr"/>
            <a:r>
              <a:rPr lang="ru-RU" sz="2000" b="1" dirty="0">
                <a:ea typeface="Times New Roman" panose="02020603050405020304" pitchFamily="18" charset="0"/>
              </a:rPr>
              <a:t>Средние значения по методике «Отношение к себе как профессионалу» (ОСП) у педагогов с разным уровнем жизнестойкости</a:t>
            </a:r>
            <a:r>
              <a:rPr lang="ru-RU" sz="2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0054127"/>
      </p:ext>
    </p:extLst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Отношение к себе как профессионалу педагогов </a:t>
            </a:r>
          </a:p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 разным уровнем жизнестойкости</a:t>
            </a:r>
            <a:endParaRPr lang="ru-RU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ABC7893-1A9A-7846-94A5-E41E30796A90}"/>
              </a:ext>
            </a:extLst>
          </p:cNvPr>
          <p:cNvSpPr/>
          <p:nvPr/>
        </p:nvSpPr>
        <p:spPr>
          <a:xfrm>
            <a:off x="467544" y="1628800"/>
            <a:ext cx="8208912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/>
            <a:r>
              <a:rPr lang="ru-RU" sz="19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Установлено, что обследованные педагоги, работающие в период по</a:t>
            </a:r>
            <a:r>
              <a:rPr lang="ru-RU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обеспечению санитарно-эпидемиологического благополучия в связи с распространением </a:t>
            </a:r>
            <a:r>
              <a:rPr lang="ru-RU" sz="19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коронавирусной</a:t>
            </a:r>
            <a:r>
              <a:rPr lang="ru-RU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инфекции (</a:t>
            </a:r>
            <a:r>
              <a:rPr lang="en-US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COVID</a:t>
            </a:r>
            <a:r>
              <a:rPr lang="ru-RU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-19),</a:t>
            </a:r>
            <a:r>
              <a:rPr lang="ru-RU" sz="19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обладают разным уровнем жизнестойкости, причем значительная часть – средним и пониженным.</a:t>
            </a:r>
          </a:p>
          <a:p>
            <a:pPr indent="449580" algn="just"/>
            <a:r>
              <a:rPr lang="ru-RU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Общей характеристикой обследованных педагогов – с высокой, низкой и средней жизнестойкостью является «вовлеченность». Которая, у педагогов с высокой и средней жизнестойкостью выражена на повышенном и умеренном уровне. </a:t>
            </a:r>
          </a:p>
          <a:p>
            <a:pPr indent="449580" algn="just"/>
            <a:r>
              <a:rPr lang="ru-RU" sz="19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Соответственно трудовая деятельность в условиях </a:t>
            </a:r>
            <a:r>
              <a:rPr lang="ru-RU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изменения привычного ритма жизни и профессиональной деятельности в связи с вынужденным переходом на дистанционные формы обучения, необходимость получения дополнительных знаний и навыков в этой сфере, приводит к общему снижению жизнестойкости, оказывая влияние на профессиональное </a:t>
            </a:r>
            <a:r>
              <a:rPr lang="ru-RU" sz="19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самоотношение</a:t>
            </a:r>
            <a:r>
              <a:rPr lang="ru-RU" sz="19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ru-RU" sz="1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391609"/>
      </p:ext>
    </p:extLst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Отношение к себе как профессионалу педагогов </a:t>
            </a:r>
          </a:p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 разным уровнем жизнестойкости</a:t>
            </a:r>
            <a:endParaRPr lang="ru-RU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5E79B84-9EDA-7541-B381-7A26367A2F10}"/>
              </a:ext>
            </a:extLst>
          </p:cNvPr>
          <p:cNvSpPr/>
          <p:nvPr/>
        </p:nvSpPr>
        <p:spPr>
          <a:xfrm>
            <a:off x="503548" y="2420888"/>
            <a:ext cx="81369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/>
            <a:r>
              <a:rPr lang="ru-RU" sz="2000" dirty="0">
                <a:ea typeface="Times New Roman" panose="02020603050405020304" pitchFamily="18" charset="0"/>
              </a:rPr>
              <a:t>Результаты проведенных эмпирических исследований показали взаимозависимость жизнестойкости и уровня её выраженности с профессиональным </a:t>
            </a:r>
            <a:r>
              <a:rPr lang="ru-RU" sz="2000" dirty="0" err="1">
                <a:ea typeface="Times New Roman" panose="02020603050405020304" pitchFamily="18" charset="0"/>
              </a:rPr>
              <a:t>самоотношением</a:t>
            </a:r>
            <a:r>
              <a:rPr lang="ru-RU" sz="2000" dirty="0">
                <a:ea typeface="Times New Roman" panose="02020603050405020304" pitchFamily="18" charset="0"/>
              </a:rPr>
              <a:t> педагогов и его видами. </a:t>
            </a:r>
          </a:p>
          <a:p>
            <a:pPr indent="449580" algn="just"/>
            <a:r>
              <a:rPr lang="ru-RU" sz="2000" dirty="0">
                <a:ea typeface="Times New Roman" panose="02020603050405020304" pitchFamily="18" charset="0"/>
              </a:rPr>
              <a:t>Так, у субъектов с высоким уровнем жизнестойкости преобладает позитивное отношение к себе как профессионалу. </a:t>
            </a:r>
          </a:p>
          <a:p>
            <a:pPr indent="449580" algn="just"/>
            <a:r>
              <a:rPr lang="ru-RU" sz="2000" dirty="0">
                <a:ea typeface="Times New Roman" panose="02020603050405020304" pitchFamily="18" charset="0"/>
              </a:rPr>
              <a:t>Тогда как у педагогов с низким и умеренным уровнем жизнестойкости выражено уравновешенное профессиональное </a:t>
            </a:r>
            <a:r>
              <a:rPr lang="ru-RU" sz="2000" dirty="0" err="1">
                <a:ea typeface="Times New Roman" panose="02020603050405020304" pitchFamily="18" charset="0"/>
              </a:rPr>
              <a:t>самоотношение</a:t>
            </a:r>
            <a:r>
              <a:rPr lang="ru-RU" sz="2000" dirty="0">
                <a:ea typeface="Times New Roman" panose="02020603050405020304" pitchFamily="18" charset="0"/>
              </a:rPr>
              <a:t>.</a:t>
            </a:r>
            <a:endParaRPr lang="ru-RU" sz="20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051033"/>
      </p:ext>
    </p:extLst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Позитивное отношение к себе и благополучие </a:t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личности в условиях неопределенности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894F7D2F-9E40-474A-9CF6-7128E07A215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Отношение к себе как профессионалу педагогов </a:t>
            </a:r>
          </a:p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 разным уровнем жизнестойкости</a:t>
            </a:r>
            <a:endParaRPr lang="ru-RU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68E078D-66A5-6D4C-B233-77DB0ACA7C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45085C9-548A-6E4D-BEFB-FCDD61D59B82}"/>
              </a:ext>
            </a:extLst>
          </p:cNvPr>
          <p:cNvSpPr/>
          <p:nvPr/>
        </p:nvSpPr>
        <p:spPr>
          <a:xfrm>
            <a:off x="395536" y="1700808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/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Установлено, что </a:t>
            </a:r>
            <a:r>
              <a:rPr lang="ru-RU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уровень притязаний 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 </a:t>
            </a:r>
            <a:r>
              <a:rPr lang="ru-RU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принятие себя 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как профессионала могут выступать «ресурсными» характеристиками отношения к себе как профессионалу, развитие и поддержание которых на высоком уровне положительно влияет на жизнестойкость педагога как субъекта образовательного процесса. «Компенсирующей характеристикой» </a:t>
            </a:r>
            <a:r>
              <a:rPr lang="ru-RU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самоотношения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способствующей поддержанию жизнестойкости на уровне не ниже среднего, является «принятие себя как профессионала».  </a:t>
            </a:r>
          </a:p>
          <a:p>
            <a:pPr indent="449580" algn="just"/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Механизмом поддержания жизнестойкости на умеренном уровне, у субъектов с уравновешенным профессиональным </a:t>
            </a:r>
            <a:r>
              <a:rPr lang="ru-RU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самоотношением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выступает снижение уровня притязаний, на фоне</a:t>
            </a:r>
            <a:r>
              <a:rPr lang="ru-RU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сформированного (на среднем уровне) принятия и представления о себе как профессионале.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17396"/>
      </p:ext>
    </p:extLst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00B3404-DD47-3D44-845A-E303C325FECD}"/>
              </a:ext>
            </a:extLst>
          </p:cNvPr>
          <p:cNvSpPr/>
          <p:nvPr/>
        </p:nvSpPr>
        <p:spPr>
          <a:xfrm>
            <a:off x="179512" y="2420888"/>
            <a:ext cx="8784976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dirty="0"/>
              <a:t>	</a:t>
            </a:r>
            <a:r>
              <a:rPr lang="ru-RU" sz="2900" b="1" dirty="0">
                <a:latin typeface="Courier New" panose="02070309020205020404" pitchFamily="49" charset="0"/>
                <a:cs typeface="Courier New" panose="02070309020205020404" pitchFamily="49" charset="0"/>
              </a:rPr>
              <a:t>Одни вечно больны только потому, что очень заботятся быть здоровыми, а другие здоровы только потому, что не боятся быть больными</a:t>
            </a:r>
          </a:p>
          <a:p>
            <a:pPr algn="r"/>
            <a:r>
              <a:rPr lang="ru-RU" sz="29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В.О. Ключевский</a:t>
            </a:r>
          </a:p>
          <a:p>
            <a:pPr algn="just"/>
            <a:r>
              <a:rPr lang="ru-RU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algn="just"/>
            <a:endParaRPr lang="ru-RU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Отношение к себе как профессионалу педагогов </a:t>
            </a:r>
          </a:p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 разным уровнем жизнестойкости </a:t>
            </a:r>
            <a:endParaRPr lang="ru-RU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763906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00B3404-DD47-3D44-845A-E303C325FECD}"/>
              </a:ext>
            </a:extLst>
          </p:cNvPr>
          <p:cNvSpPr/>
          <p:nvPr/>
        </p:nvSpPr>
        <p:spPr>
          <a:xfrm>
            <a:off x="215516" y="2780928"/>
            <a:ext cx="87129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dirty="0"/>
              <a:t>	</a:t>
            </a:r>
            <a:r>
              <a:rPr lang="ru-RU" sz="31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Всякое знание есть только частица, и на каждой ступени знания всегда остается неразрешимый остаток </a:t>
            </a:r>
          </a:p>
          <a:p>
            <a:pPr algn="r"/>
            <a:r>
              <a:rPr lang="ru-RU" sz="3300" b="1" dirty="0">
                <a:latin typeface="Courier New" panose="02070309020205020404" pitchFamily="49" charset="0"/>
                <a:cs typeface="Courier New" panose="02070309020205020404" pitchFamily="49" charset="0"/>
              </a:rPr>
              <a:t>З. </a:t>
            </a:r>
            <a:r>
              <a:rPr lang="ru-RU" sz="3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Фрейд</a:t>
            </a:r>
            <a:r>
              <a:rPr lang="ru-RU" sz="33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ru-RU" sz="3300" dirty="0"/>
              <a:t> 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Отношение к себе как профессионалу педагогов </a:t>
            </a:r>
          </a:p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 разным уровнем жизнестойкости </a:t>
            </a:r>
            <a:endParaRPr lang="ru-RU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288698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Отношение к себе как профессионалу педагогов </a:t>
            </a:r>
          </a:p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 разным уровнем жизнестойкости </a:t>
            </a:r>
            <a:endParaRPr lang="ru-RU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6738757-8D69-794E-A184-0FACDA406874}"/>
              </a:ext>
            </a:extLst>
          </p:cNvPr>
          <p:cNvSpPr/>
          <p:nvPr/>
        </p:nvSpPr>
        <p:spPr>
          <a:xfrm>
            <a:off x="323528" y="1720840"/>
            <a:ext cx="84249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ea typeface="Times New Roman" panose="02020603050405020304" pitchFamily="18" charset="0"/>
              </a:rPr>
              <a:t>	В этом контексте актуальным является установление и описание взаимосвязи профессионального </a:t>
            </a:r>
            <a:r>
              <a:rPr lang="ru-RU" sz="2000" dirty="0" err="1">
                <a:ea typeface="Times New Roman" panose="02020603050405020304" pitchFamily="18" charset="0"/>
              </a:rPr>
              <a:t>самоотношения</a:t>
            </a:r>
            <a:r>
              <a:rPr lang="ru-RU" sz="2000" dirty="0">
                <a:ea typeface="Times New Roman" panose="02020603050405020304" pitchFamily="18" charset="0"/>
              </a:rPr>
              <a:t> и его характеристик с жизнестойкостью педагогов как субъектов образовательного процесса. </a:t>
            </a:r>
          </a:p>
          <a:p>
            <a:pPr algn="just"/>
            <a:r>
              <a:rPr lang="ru-RU" sz="2000" dirty="0">
                <a:ea typeface="Times New Roman" panose="02020603050405020304" pitchFamily="18" charset="0"/>
              </a:rPr>
              <a:t>	 </a:t>
            </a:r>
          </a:p>
          <a:p>
            <a:pPr algn="just"/>
            <a:r>
              <a:rPr lang="ru-RU" sz="2000">
                <a:ea typeface="Times New Roman" panose="02020603050405020304" pitchFamily="18" charset="0"/>
              </a:rPr>
              <a:t>	Можно </a:t>
            </a:r>
            <a:r>
              <a:rPr lang="ru-RU" sz="2000" dirty="0">
                <a:ea typeface="Times New Roman" panose="02020603050405020304" pitchFamily="18" charset="0"/>
              </a:rPr>
              <a:t>предположить, что при наличии такой взаимосвязи, педагоги с разным уровнем жизнестойкости, как способности противостоять трудностям, неблагоприятному давлению обстоятельств, будут обладать и разным видом отношения к себе как профессионалу.</a:t>
            </a:r>
            <a:r>
              <a:rPr lang="ru-RU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1882695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Отношение к себе как профессионалу педагогов </a:t>
            </a:r>
          </a:p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 разным уровнем жизнестойкости </a:t>
            </a:r>
            <a:endParaRPr lang="ru-RU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7EDFC7F-F4EE-194B-8068-01482BF68AF2}"/>
              </a:ext>
            </a:extLst>
          </p:cNvPr>
          <p:cNvSpPr/>
          <p:nvPr/>
        </p:nvSpPr>
        <p:spPr>
          <a:xfrm>
            <a:off x="467544" y="1700808"/>
            <a:ext cx="828092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С нашей точки зрения </a:t>
            </a:r>
            <a:r>
              <a:rPr lang="ru-RU" sz="20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отношение к себе как профессионалу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‒ представляет собой процесс и результат активности, инициированной субъектом в отношении себя, в соответствии со своими выраженными и латентными (скрытыми, неосознаваемыми) психологическими и профессионально-психологическими особенностями. </a:t>
            </a:r>
          </a:p>
          <a:p>
            <a:pPr algn="just"/>
            <a:endParaRPr lang="ru-RU" sz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r>
              <a:rPr lang="ru-RU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Как процесс,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самоотношение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предполагает познание себя, самооценку, </a:t>
            </a:r>
            <a:r>
              <a:rPr lang="ru-RU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саморегуляцию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и осознание себя. </a:t>
            </a:r>
          </a:p>
          <a:p>
            <a:pPr algn="just"/>
            <a:r>
              <a:rPr lang="ru-RU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</a:p>
          <a:p>
            <a:pPr algn="just"/>
            <a:r>
              <a:rPr lang="ru-RU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Как результат, 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отношение к себе выражается в представлении и принятии себя как профессионала, а также в том или ином виде профессионального </a:t>
            </a:r>
            <a:r>
              <a:rPr lang="ru-RU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самоотношения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Помимо этого, оно включает в себя установку на профессиональное саморазвитие и должностное развитие субъекта профессиональной деятельности. 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850221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Отношение к себе как профессионалу педагогов </a:t>
            </a:r>
          </a:p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 разным уровнем жизнестойкости </a:t>
            </a:r>
            <a:endParaRPr lang="ru-RU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7184605-C492-154A-9EE8-06B82E9A9C99}"/>
              </a:ext>
            </a:extLst>
          </p:cNvPr>
          <p:cNvSpPr/>
          <p:nvPr/>
        </p:nvSpPr>
        <p:spPr>
          <a:xfrm>
            <a:off x="503548" y="1916832"/>
            <a:ext cx="8136904" cy="3734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1000"/>
              </a:spcAft>
            </a:pP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Ведущими характеристиками отношения к себе как профессионалу (измерениями, выступающими одновременно и основаниями для классификации его видов) являются активность и позитивность.</a:t>
            </a:r>
          </a:p>
          <a:p>
            <a:pPr indent="449580" algn="just">
              <a:spcAft>
                <a:spcPts val="1000"/>
              </a:spcAft>
            </a:pPr>
            <a:r>
              <a:rPr lang="ru-RU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Величина активности личности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‒ это сила стремлений к достижению профессиональных целей, к изменению ситуации в желаемую для себя сторону [4], предполагающее сочетание уровня притязаний и установки на профессиональное саморазвитие. </a:t>
            </a:r>
          </a:p>
          <a:p>
            <a:pPr indent="449580" algn="just">
              <a:spcAft>
                <a:spcPts val="1000"/>
              </a:spcAft>
            </a:pPr>
            <a:r>
              <a:rPr lang="ru-RU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Величина позитивности личности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‒ это принятие и представление о себе как профессионале, сочетание которых говорит о положительном отношении к себе, необходимом для осуществления желаемого профессионального карьерного развития.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549957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Отношение к себе как профессионалу педагогов </a:t>
            </a:r>
          </a:p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 разным уровнем жизнестойкости </a:t>
            </a:r>
            <a:endParaRPr lang="ru-RU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0B1717F-641D-F54E-8DB0-75856DC16E82}"/>
              </a:ext>
            </a:extLst>
          </p:cNvPr>
          <p:cNvSpPr/>
          <p:nvPr/>
        </p:nvSpPr>
        <p:spPr>
          <a:xfrm>
            <a:off x="431540" y="1628800"/>
            <a:ext cx="828092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Жизнестойкость</a:t>
            </a: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-  способность и готовность человека активно и гибко действовать в ситуации стресса и трудностей, или наоборот ‒ его уязвимость к переживаниям стресса и депрессии. Уровень жизнестойкости </a:t>
            </a:r>
            <a:r>
              <a:rPr lang="ru-RU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предполагае</a:t>
            </a: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ru-RU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вовлеченность</a:t>
            </a: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(убежденность в том, что вовлеченность в происходящее дает максимальный шанс найти нечто стоящее и интересное для личности),</a:t>
            </a:r>
          </a:p>
          <a:p>
            <a:pPr algn="just"/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ru-RU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контроль</a:t>
            </a: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(убежденность в том, что борьба позволяет повлиять на результат происходящего),</a:t>
            </a:r>
          </a:p>
          <a:p>
            <a:pPr algn="just"/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ru-RU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принятие риска</a:t>
            </a: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(убежденность человека в том, что все то, что с ним случается, способствует его развитию за счет знаний, извлекаемых из опыта). </a:t>
            </a:r>
          </a:p>
          <a:p>
            <a:pPr algn="just"/>
            <a:r>
              <a:rPr lang="ru-RU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</a:p>
          <a:p>
            <a:pPr algn="just"/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Как указывают Д.А. Леонтьев, Е.И. Рассказова, </a:t>
            </a:r>
            <a:r>
              <a:rPr lang="ru-RU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жизнестойкость</a:t>
            </a: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является фактором профилактики риска нарушения работоспособности и развития соматических и психических заболеваний в условиях стресса, и одновременно способствует оптимальному переживанию ситуаций неопределенности и тревоги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2095855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Отношение к себе как профессионалу педагогов </a:t>
            </a:r>
          </a:p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 разным уровнем жизнестойкости</a:t>
            </a:r>
            <a:endParaRPr lang="ru-RU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140B1E3-7C77-904A-A9FC-C07E24DA5A9F}"/>
              </a:ext>
            </a:extLst>
          </p:cNvPr>
          <p:cNvSpPr/>
          <p:nvPr/>
        </p:nvSpPr>
        <p:spPr>
          <a:xfrm>
            <a:off x="287524" y="1700808"/>
            <a:ext cx="856895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Материалы и методы исследования </a:t>
            </a:r>
          </a:p>
          <a:p>
            <a:pPr algn="just"/>
            <a:r>
              <a:rPr lang="ru-RU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algn="just"/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Выборку исследования составили 119 педагогов – учителей предметников общеобразовательных школ. </a:t>
            </a:r>
          </a:p>
          <a:p>
            <a:pPr algn="just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	Использовали комплекс психодиагностических методик:</a:t>
            </a:r>
          </a:p>
          <a:p>
            <a:pPr algn="just"/>
            <a:endParaRPr lang="ru-R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– авторский опросник «Отношение к себе как профессионалу» (ОСП), основное назначение которого ‒ оценка выраженности содержательных характеристик (активности ‒ пассивности, позитивности ‒ негативности) в отношении к себе как профессионалу, с помощью самооценок тестируемого.</a:t>
            </a:r>
          </a:p>
          <a:p>
            <a:pPr algn="just"/>
            <a:endParaRPr lang="ru-R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– опросник «Тест жизнестойкости» (ТЖС), в адаптации Д.А. Леонтьева, Е.И.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Рассказовой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, для оценки способности и готовности человека активно и гибко действовать в ситуации стресса и трудностей, или наоборот ‒ его уязвимости к переживаниям стресса и депрессии.</a:t>
            </a:r>
          </a:p>
        </p:txBody>
      </p:sp>
    </p:spTree>
    <p:extLst>
      <p:ext uri="{BB962C8B-B14F-4D97-AF65-F5344CB8AC3E}">
        <p14:creationId xmlns:p14="http://schemas.microsoft.com/office/powerpoint/2010/main" val="3201024866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Отношение к себе как профессионалу педагогов </a:t>
            </a:r>
          </a:p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 разным уровнем жизнестойкости</a:t>
            </a:r>
            <a:endParaRPr lang="ru-RU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ru-RU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6EF7951-0E36-1545-8BC3-F94C40771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4219"/>
              </p:ext>
            </p:extLst>
          </p:nvPr>
        </p:nvGraphicFramePr>
        <p:xfrm>
          <a:off x="611560" y="2996952"/>
          <a:ext cx="7920881" cy="152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48873">
                  <a:extLst>
                    <a:ext uri="{9D8B030D-6E8A-4147-A177-3AD203B41FA5}">
                      <a16:colId xmlns:a16="http://schemas.microsoft.com/office/drawing/2014/main" val="1564888434"/>
                    </a:ext>
                  </a:extLst>
                </a:gridCol>
                <a:gridCol w="1064180">
                  <a:extLst>
                    <a:ext uri="{9D8B030D-6E8A-4147-A177-3AD203B41FA5}">
                      <a16:colId xmlns:a16="http://schemas.microsoft.com/office/drawing/2014/main" val="4159686856"/>
                    </a:ext>
                  </a:extLst>
                </a:gridCol>
                <a:gridCol w="1064180">
                  <a:extLst>
                    <a:ext uri="{9D8B030D-6E8A-4147-A177-3AD203B41FA5}">
                      <a16:colId xmlns:a16="http://schemas.microsoft.com/office/drawing/2014/main" val="3126046065"/>
                    </a:ext>
                  </a:extLst>
                </a:gridCol>
                <a:gridCol w="1143648">
                  <a:extLst>
                    <a:ext uri="{9D8B030D-6E8A-4147-A177-3AD203B41FA5}">
                      <a16:colId xmlns:a16="http://schemas.microsoft.com/office/drawing/2014/main" val="10388967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</a:rPr>
                        <a:t>Показатель жизнестойкости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Среднее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Абс.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Отн.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73682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effectLst/>
                        </a:rPr>
                        <a:t>Высокий уровень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99,8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35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29,4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00913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effectLst/>
                        </a:rPr>
                        <a:t>Средний (умеренный)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78,3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27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22,6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6635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effectLst/>
                        </a:rPr>
                        <a:t>Низкий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60,7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57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</a:rPr>
                        <a:t>47,8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6766818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96EBD07-4732-A141-8136-15CAB027E196}"/>
              </a:ext>
            </a:extLst>
          </p:cNvPr>
          <p:cNvSpPr/>
          <p:nvPr/>
        </p:nvSpPr>
        <p:spPr>
          <a:xfrm>
            <a:off x="611560" y="2004524"/>
            <a:ext cx="79208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r"/>
            <a:r>
              <a:rPr lang="ru-RU" sz="2000" b="1" dirty="0">
                <a:ea typeface="Times New Roman" panose="02020603050405020304" pitchFamily="18" charset="0"/>
              </a:rPr>
              <a:t>Таблица 1 </a:t>
            </a:r>
          </a:p>
          <a:p>
            <a:pPr algn="ctr"/>
            <a:r>
              <a:rPr lang="ru-RU" sz="2000" b="1" dirty="0">
                <a:ea typeface="Times New Roman" panose="02020603050405020304" pitchFamily="18" charset="0"/>
              </a:rPr>
              <a:t>Выраженность жизнестойкости у обследованных педагогов</a:t>
            </a:r>
            <a:r>
              <a:rPr lang="ru-RU" sz="2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5540776"/>
      </p:ext>
    </p:extLst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2000" b="1" dirty="0">
                <a:solidFill>
                  <a:schemeClr val="bg1"/>
                </a:solidFill>
              </a:rPr>
              <a:t>Риски и ресурсы карьерного развития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BD53EFE-E377-E244-9250-AE30258EE19A}"/>
              </a:ext>
            </a:extLst>
          </p:cNvPr>
          <p:cNvSpPr txBox="1">
            <a:spLocks/>
          </p:cNvSpPr>
          <p:nvPr/>
        </p:nvSpPr>
        <p:spPr>
          <a:xfrm>
            <a:off x="0" y="22324"/>
            <a:ext cx="9144000" cy="1071546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Отношение к себе как профессионалу педагогов </a:t>
            </a:r>
          </a:p>
          <a:p>
            <a:pPr algn="r">
              <a:defRPr/>
            </a:pPr>
            <a:r>
              <a:rPr lang="ru-RU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 разным уровнем жизнестойкости</a:t>
            </a:r>
            <a:endParaRPr lang="ru-RU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2E952F-A533-DF4E-BF7A-F32D43E81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43808" cy="1340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C1F0DA9-05D6-604E-93FE-6B01F7354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66"/>
            <a:ext cx="2843808" cy="1340768"/>
          </a:xfrm>
          <a:prstGeom prst="rect">
            <a:avLst/>
          </a:prstGeom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2CF079EB-39D3-5441-9DA9-62C2D92610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85970"/>
              </p:ext>
            </p:extLst>
          </p:nvPr>
        </p:nvGraphicFramePr>
        <p:xfrm>
          <a:off x="467544" y="3024130"/>
          <a:ext cx="8352929" cy="1828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81183">
                  <a:extLst>
                    <a:ext uri="{9D8B030D-6E8A-4147-A177-3AD203B41FA5}">
                      <a16:colId xmlns:a16="http://schemas.microsoft.com/office/drawing/2014/main" val="1234744295"/>
                    </a:ext>
                  </a:extLst>
                </a:gridCol>
                <a:gridCol w="830354">
                  <a:extLst>
                    <a:ext uri="{9D8B030D-6E8A-4147-A177-3AD203B41FA5}">
                      <a16:colId xmlns:a16="http://schemas.microsoft.com/office/drawing/2014/main" val="2282867277"/>
                    </a:ext>
                  </a:extLst>
                </a:gridCol>
                <a:gridCol w="831192">
                  <a:extLst>
                    <a:ext uri="{9D8B030D-6E8A-4147-A177-3AD203B41FA5}">
                      <a16:colId xmlns:a16="http://schemas.microsoft.com/office/drawing/2014/main" val="2778238031"/>
                    </a:ext>
                  </a:extLst>
                </a:gridCol>
                <a:gridCol w="954238">
                  <a:extLst>
                    <a:ext uri="{9D8B030D-6E8A-4147-A177-3AD203B41FA5}">
                      <a16:colId xmlns:a16="http://schemas.microsoft.com/office/drawing/2014/main" val="86732325"/>
                    </a:ext>
                  </a:extLst>
                </a:gridCol>
                <a:gridCol w="954238">
                  <a:extLst>
                    <a:ext uri="{9D8B030D-6E8A-4147-A177-3AD203B41FA5}">
                      <a16:colId xmlns:a16="http://schemas.microsoft.com/office/drawing/2014/main" val="2413625203"/>
                    </a:ext>
                  </a:extLst>
                </a:gridCol>
                <a:gridCol w="954238">
                  <a:extLst>
                    <a:ext uri="{9D8B030D-6E8A-4147-A177-3AD203B41FA5}">
                      <a16:colId xmlns:a16="http://schemas.microsoft.com/office/drawing/2014/main" val="1109089567"/>
                    </a:ext>
                  </a:extLst>
                </a:gridCol>
                <a:gridCol w="747486">
                  <a:extLst>
                    <a:ext uri="{9D8B030D-6E8A-4147-A177-3AD203B41FA5}">
                      <a16:colId xmlns:a16="http://schemas.microsoft.com/office/drawing/2014/main" val="11569732"/>
                    </a:ext>
                  </a:extLst>
                </a:gridCol>
              </a:tblGrid>
              <a:tr h="203200">
                <a:tc rowSpan="2"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</a:rPr>
                        <a:t>Шкалы опросника «ТЖС»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Шкалы опрсника «ОСП»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2359077"/>
                  </a:ext>
                </a:extLst>
              </a:tr>
              <a:tr h="203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Уп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Ср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АКТ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Пред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Прин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ПОЗ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5415387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Вовлеченность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0,29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0,11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0,22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0,30*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</a:rPr>
                        <a:t>0,22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0,30*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9314865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Контроль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0,35*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0,23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0,31*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0,43*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0,32*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0,44*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504883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Принятие риска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0,01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-0,05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-0,01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0,20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0,17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7822819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r>
                        <a:rPr lang="ru-RU" sz="2000">
                          <a:effectLst/>
                        </a:rPr>
                        <a:t>Жизнестойкость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0,37*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0,09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0,34*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0,38*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0,26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</a:rPr>
                        <a:t>0,38*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85588440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404EC24-67C9-4842-B3F9-D5A50D59B2F4}"/>
              </a:ext>
            </a:extLst>
          </p:cNvPr>
          <p:cNvSpPr/>
          <p:nvPr/>
        </p:nvSpPr>
        <p:spPr>
          <a:xfrm>
            <a:off x="323528" y="1710922"/>
            <a:ext cx="84969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r"/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Таблица 2</a:t>
            </a:r>
          </a:p>
          <a:p>
            <a:pPr algn="ctr"/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Матрица </a:t>
            </a:r>
            <a:r>
              <a:rPr lang="ru-RU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интеркорреляций</a:t>
            </a:r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показателей шкал опросников «Тест жизнестойкости» (ТЖС) и «Отношение к себе как профессионалу» (ОСП)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3A18EDE-B261-2D4D-8651-4BCC1AB00592}"/>
              </a:ext>
            </a:extLst>
          </p:cNvPr>
          <p:cNvSpPr/>
          <p:nvPr/>
        </p:nvSpPr>
        <p:spPr>
          <a:xfrm>
            <a:off x="467544" y="5153899"/>
            <a:ext cx="835292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Примечание:</a:t>
            </a: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Уп</a:t>
            </a: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уровень притязаний, Ср – установка на профессиональное саморазвитие, Акт – активность, </a:t>
            </a:r>
            <a:r>
              <a:rPr lang="ru-RU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Предст</a:t>
            </a: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представление о себе как профессионале, Принят – принятие себя как профессионала, Поз – позитивность; * – корреляции на уровне </a:t>
            </a:r>
            <a:r>
              <a:rPr lang="ru-RU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р≤0,05</a:t>
            </a:r>
            <a:r>
              <a:rPr lang="ru-RU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065666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{DB107BCA-34AC-5849-B02B-A6C7816CCCA9}tf10001120</Template>
  <TotalTime>4075</TotalTime>
  <Words>1274</Words>
  <Application>Microsoft Macintosh PowerPoint</Application>
  <PresentationFormat>Экран (4:3)</PresentationFormat>
  <Paragraphs>172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Times New Roman</vt:lpstr>
      <vt:lpstr>Тема Office</vt:lpstr>
      <vt:lpstr>ц</vt:lpstr>
      <vt:lpstr>Риски и ресурсы карьерного развития </vt:lpstr>
      <vt:lpstr>Риски и ресурсы карьерного развития </vt:lpstr>
      <vt:lpstr>Риски и ресурсы карьерного развития </vt:lpstr>
      <vt:lpstr>Риски и ресурсы карьерного развития </vt:lpstr>
      <vt:lpstr>Риски и ресурсы карьерного развития </vt:lpstr>
      <vt:lpstr>Риски и ресурсы карьерного развития </vt:lpstr>
      <vt:lpstr>Риски и ресурсы карьерного развития </vt:lpstr>
      <vt:lpstr>Риски и ресурсы карьерного развития </vt:lpstr>
      <vt:lpstr>Риски и ресурсы карьерного развития </vt:lpstr>
      <vt:lpstr>Риски и ресурсы карьерного развития </vt:lpstr>
      <vt:lpstr>Риски и ресурсы карьерного развития </vt:lpstr>
      <vt:lpstr>Позитивное отношение к себе и благополучие  личности в условиях неопределенности</vt:lpstr>
      <vt:lpstr>Риски и ресурсы карьерного развития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</dc:title>
  <dc:creator>Alenka</dc:creator>
  <cp:lastModifiedBy>Sergey Duhnovski</cp:lastModifiedBy>
  <cp:revision>228</cp:revision>
  <dcterms:created xsi:type="dcterms:W3CDTF">2017-04-17T18:51:45Z</dcterms:created>
  <dcterms:modified xsi:type="dcterms:W3CDTF">2022-04-14T06:10:25Z</dcterms:modified>
</cp:coreProperties>
</file>