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1" r:id="rId3"/>
    <p:sldId id="268" r:id="rId4"/>
    <p:sldId id="282" r:id="rId5"/>
    <p:sldId id="283" r:id="rId6"/>
    <p:sldId id="284" r:id="rId7"/>
    <p:sldId id="287" r:id="rId8"/>
    <p:sldId id="289" r:id="rId9"/>
    <p:sldId id="290" r:id="rId10"/>
    <p:sldId id="292" r:id="rId11"/>
    <p:sldId id="285" r:id="rId12"/>
    <p:sldId id="276" r:id="rId13"/>
    <p:sldId id="286" r:id="rId14"/>
    <p:sldId id="277" r:id="rId15"/>
    <p:sldId id="278" r:id="rId16"/>
    <p:sldId id="295" r:id="rId17"/>
    <p:sldId id="296" r:id="rId18"/>
    <p:sldId id="293" r:id="rId19"/>
    <p:sldId id="270" r:id="rId20"/>
    <p:sldId id="294" r:id="rId21"/>
    <p:sldId id="26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75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831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696097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701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210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2523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5376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545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7928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0225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289788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22819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07.12.2020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1563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5516" y="260648"/>
            <a:ext cx="8712968" cy="3888432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/>
              <a:t>Характеристики</a:t>
            </a:r>
            <a:br>
              <a:rPr lang="ru-RU" sz="6000" b="1" dirty="0"/>
            </a:br>
            <a:r>
              <a:rPr lang="ru-RU" sz="6000" b="1" dirty="0"/>
              <a:t>нравственных</a:t>
            </a:r>
            <a:br>
              <a:rPr lang="ru-RU" sz="6000" b="1" dirty="0"/>
            </a:br>
            <a:r>
              <a:rPr lang="ru-RU" sz="6000" b="1" dirty="0"/>
              <a:t>установок будущих педагогов-психологов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4581128"/>
            <a:ext cx="6400800" cy="1752600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ru-RU" sz="4000" b="1" i="1" dirty="0"/>
              <a:t>Гильманов Сергей Амирович</a:t>
            </a:r>
          </a:p>
          <a:p>
            <a:pPr algn="r"/>
            <a:r>
              <a:rPr lang="ru-RU" b="1" i="1" dirty="0"/>
              <a:t>Югорский государственный университет</a:t>
            </a:r>
          </a:p>
          <a:p>
            <a:pPr algn="r"/>
            <a:r>
              <a:rPr lang="ru-RU" b="1" i="1" dirty="0"/>
              <a:t>(Ханты-Мансийск</a:t>
            </a:r>
            <a:r>
              <a:rPr lang="ru-RU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178873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68DDC5-E5C5-4E8C-AF6B-9EB02AEE6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88640"/>
            <a:ext cx="7543800" cy="158417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/>
              <a:t>Эмпирически выявляемые этические характеристики суждений респондентов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0E7AC93-AAEE-44A7-90E3-B7FA5D3072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ru-RU" b="1" dirty="0"/>
              <a:t>Объективная сторона ситуации</a:t>
            </a:r>
            <a:r>
              <a:rPr lang="ru-RU" dirty="0"/>
              <a:t>: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ru-RU" dirty="0"/>
              <a:t>Этические ошибки: нарушения принципов уважения, конфиденциальности, доверия, благополучия клиента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ru-RU" dirty="0"/>
              <a:t>Этически обоснованная необходимость </a:t>
            </a:r>
            <a:r>
              <a:rPr lang="ru-RU" dirty="0" err="1"/>
              <a:t>извиненияперед</a:t>
            </a:r>
            <a:r>
              <a:rPr lang="ru-RU" dirty="0"/>
              <a:t> девочкой и ее папой</a:t>
            </a:r>
          </a:p>
          <a:p>
            <a:r>
              <a:rPr lang="ru-RU" b="1" dirty="0"/>
              <a:t>Субъективная сторона ситуации</a:t>
            </a:r>
            <a:r>
              <a:rPr lang="ru-RU" dirty="0"/>
              <a:t>: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ru-RU" dirty="0" err="1"/>
              <a:t>Эмпатичность</a:t>
            </a:r>
            <a:r>
              <a:rPr lang="ru-RU" dirty="0"/>
              <a:t> понимания переживаний персонажей</a:t>
            </a:r>
          </a:p>
          <a:p>
            <a:pPr marL="360363" indent="-360363">
              <a:buFont typeface="Wingdings" panose="05000000000000000000" pitchFamily="2" charset="2"/>
              <a:buChar char="Ø"/>
            </a:pPr>
            <a:r>
              <a:rPr lang="ru-RU" dirty="0"/>
              <a:t>Понимание нравственной нестерпимости ситуации, в которую попала девочка</a:t>
            </a:r>
          </a:p>
        </p:txBody>
      </p:sp>
    </p:spTree>
    <p:extLst>
      <p:ext uri="{BB962C8B-B14F-4D97-AF65-F5344CB8AC3E}">
        <p14:creationId xmlns:p14="http://schemas.microsoft.com/office/powerpoint/2010/main" val="13162713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771588-D478-4C53-A1B3-350EF1074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637755"/>
            <a:ext cx="7543800" cy="70230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Методы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60C3262-71A3-4B80-873A-6615487305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Опросная методика диагностики морально-нравственных особенностей личности и уровня ее </a:t>
            </a:r>
            <a:r>
              <a:rPr lang="ru-RU" sz="2400" dirty="0" err="1"/>
              <a:t>психоэтического</a:t>
            </a:r>
            <a:r>
              <a:rPr lang="ru-RU" sz="2400" dirty="0"/>
              <a:t> развития, разработанная А. В. Сухих, Н. И. </a:t>
            </a:r>
            <a:r>
              <a:rPr lang="ru-RU" sz="2400" dirty="0" err="1"/>
              <a:t>Корытченковой</a:t>
            </a:r>
            <a:r>
              <a:rPr lang="ru-RU" sz="2400" dirty="0"/>
              <a:t> (определение «условно высокого» и «условно низкого» уровней нравственного развития)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Качественный анализ устных выступлений и текстов студентов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400" dirty="0"/>
              <a:t>Определение связей изученных компонентов ситуативных проявлений нравственных установок на основе межэлементной корреляционной матрицы (</a:t>
            </a:r>
            <a:r>
              <a:rPr lang="en-GB" sz="2400" dirty="0"/>
              <a:t>inter-element correlation matrix</a:t>
            </a:r>
            <a:r>
              <a:rPr lang="ru-RU" sz="2400" dirty="0"/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3115918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2FB425-6186-408E-B635-5AFC7BA59A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099" y="476672"/>
            <a:ext cx="7543800" cy="70230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Эмпирически тестируемые гипотезы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7BF3C49-4B5B-41E0-98A8-C4C5B69CDC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503" y="1772816"/>
            <a:ext cx="8928991" cy="4392488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ru-RU" sz="2800" dirty="0"/>
              <a:t>Студенты с «условно высоким» уровнем развития нравственности заметят больше этических ошибок участников ситуации, чаще при описании ошибок будут говорить о необходимости извинений перед девочкой (независимо о того, лжет она или говорит правду) и, возможно, отцом. </a:t>
            </a:r>
          </a:p>
          <a:p>
            <a:pPr marL="514350" indent="-514350">
              <a:buFont typeface="+mj-lt"/>
              <a:buAutoNum type="arabicParenR"/>
            </a:pPr>
            <a:r>
              <a:rPr lang="ru-RU" sz="2800" dirty="0"/>
              <a:t>при «прямом» обращении ситуация будет анализироваться с большим вниманием к этическим аспектам, чем при косвенном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586277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5BBF098-E9CE-4BE1-9480-40AA3A3BC5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Выборочная совокупность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38E9E8E-F870-4A3B-BD7F-94359A167A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sz="2800" dirty="0"/>
              <a:t>Бакалавриат, Психолого-педагогическое образование </a:t>
            </a:r>
          </a:p>
          <a:p>
            <a:r>
              <a:rPr lang="ru-RU" sz="2800" dirty="0"/>
              <a:t>N = 97 студентов (73 девушки, 25 юношей)</a:t>
            </a:r>
          </a:p>
          <a:p>
            <a:r>
              <a:rPr lang="ru-RU" sz="2800" dirty="0"/>
              <a:t>Отвечали письменно 44 (19 – при предъявлении текста с «прямым» описанием, 25 – с «косвенным» описанием)</a:t>
            </a:r>
          </a:p>
          <a:p>
            <a:r>
              <a:rPr lang="ru-RU" sz="2800" dirty="0"/>
              <a:t>Отвечали устно 53 (22 – при предъявлении текста с прямым обращением, 31 – с «косвенным» описанием).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787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C5C19CB-D425-4D9D-BF7F-F919A44C44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116632"/>
            <a:ext cx="8640960" cy="1656184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Гипотеза 1: </a:t>
            </a:r>
            <a:br>
              <a:rPr lang="ru-RU" sz="3200" dirty="0"/>
            </a:br>
            <a:r>
              <a:rPr lang="ru-RU" sz="3200" dirty="0"/>
              <a:t>связано ли соблюдение этикета в повседневной жизнедеятельности со способностью к этическому анализу? 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83B88047-F8F9-4DD0-8E58-357045A347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1858252"/>
              </p:ext>
            </p:extLst>
          </p:nvPr>
        </p:nvGraphicFramePr>
        <p:xfrm>
          <a:off x="0" y="1988841"/>
          <a:ext cx="9144000" cy="438198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3968">
                  <a:extLst>
                    <a:ext uri="{9D8B030D-6E8A-4147-A177-3AD203B41FA5}">
                      <a16:colId xmlns:a16="http://schemas.microsoft.com/office/drawing/2014/main" val="1042189847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3617363525"/>
                    </a:ext>
                  </a:extLst>
                </a:gridCol>
                <a:gridCol w="2411760">
                  <a:extLst>
                    <a:ext uri="{9D8B030D-6E8A-4147-A177-3AD203B41FA5}">
                      <a16:colId xmlns:a16="http://schemas.microsoft.com/office/drawing/2014/main" val="1709271321"/>
                    </a:ext>
                  </a:extLst>
                </a:gridCol>
              </a:tblGrid>
              <a:tr h="1646517">
                <a:tc>
                  <a:txBody>
                    <a:bodyPr/>
                    <a:lstStyle/>
                    <a:p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Среднее число замеченных этических ошибок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Говорили о необходимости извинения (человек)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2837115"/>
                  </a:ext>
                </a:extLst>
              </a:tr>
              <a:tr h="105520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«Условно высокий уровень развития нравственности»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(61 человек)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4,2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635281"/>
                  </a:ext>
                </a:extLst>
              </a:tr>
              <a:tr h="1546750">
                <a:tc>
                  <a:txBody>
                    <a:bodyPr/>
                    <a:lstStyle/>
                    <a:p>
                      <a:r>
                        <a:rPr lang="ru-RU" sz="2400" dirty="0"/>
                        <a:t>«Условно низкий уровень развития нравственности»</a:t>
                      </a:r>
                    </a:p>
                    <a:p>
                      <a:r>
                        <a:rPr lang="ru-RU" sz="2400" dirty="0"/>
                        <a:t>(36 человек)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2,8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08672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51180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BF4CDD5-8C45-4CB9-904D-AD6419D78D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16633"/>
            <a:ext cx="7543800" cy="2016224"/>
          </a:xfrm>
        </p:spPr>
        <p:txBody>
          <a:bodyPr>
            <a:normAutofit/>
          </a:bodyPr>
          <a:lstStyle/>
          <a:p>
            <a:pPr algn="ctr"/>
            <a:r>
              <a:rPr lang="ru-RU" sz="3600" dirty="0"/>
              <a:t>Гипотеза 2: </a:t>
            </a:r>
            <a:br>
              <a:rPr lang="ru-RU" sz="3600" dirty="0"/>
            </a:br>
            <a:r>
              <a:rPr lang="ru-RU" sz="3600" dirty="0"/>
              <a:t>влияет ли способ описания ситуации на переживание этических аспектов ситуации?</a:t>
            </a:r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3FC9520C-BE02-4217-B48D-67C6991ECB0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1520" y="2151731"/>
          <a:ext cx="8640959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3248">
                  <a:extLst>
                    <a:ext uri="{9D8B030D-6E8A-4147-A177-3AD203B41FA5}">
                      <a16:colId xmlns:a16="http://schemas.microsoft.com/office/drawing/2014/main" val="2590351248"/>
                    </a:ext>
                  </a:extLst>
                </a:gridCol>
                <a:gridCol w="1977231">
                  <a:extLst>
                    <a:ext uri="{9D8B030D-6E8A-4147-A177-3AD203B41FA5}">
                      <a16:colId xmlns:a16="http://schemas.microsoft.com/office/drawing/2014/main" val="535541464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701872249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14188345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Ответы дали от первого лица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Наличие описания переживаний персонажей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/>
                        <a:t>Обратили внимание на нравственную нестерпимость ситуации, в которую попала девочка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77172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«Прямое» изложение</a:t>
                      </a:r>
                    </a:p>
                    <a:p>
                      <a:r>
                        <a:rPr lang="ru-RU" sz="2000" dirty="0"/>
                        <a:t>(41 человек)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33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137442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dirty="0"/>
                        <a:t>«Косвенное» изложение</a:t>
                      </a:r>
                    </a:p>
                    <a:p>
                      <a:r>
                        <a:rPr lang="ru-RU" sz="2000" dirty="0"/>
                        <a:t>(56 человек)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/>
                        <a:t>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16894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944960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3F3C1D-DDDD-41EE-A9F3-08D8F036E5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199" y="116633"/>
            <a:ext cx="8545265" cy="86409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Межэлементная корреляционная матрица признаков проявлений нравственных установок студентов*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1E7B9B24-295C-4A5C-8A38-6CF9400457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6073017"/>
              </p:ext>
            </p:extLst>
          </p:nvPr>
        </p:nvGraphicFramePr>
        <p:xfrm>
          <a:off x="101598" y="1196753"/>
          <a:ext cx="8748466" cy="43204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49277">
                  <a:extLst>
                    <a:ext uri="{9D8B030D-6E8A-4147-A177-3AD203B41FA5}">
                      <a16:colId xmlns:a16="http://schemas.microsoft.com/office/drawing/2014/main" val="3919081146"/>
                    </a:ext>
                  </a:extLst>
                </a:gridCol>
                <a:gridCol w="873965">
                  <a:extLst>
                    <a:ext uri="{9D8B030D-6E8A-4147-A177-3AD203B41FA5}">
                      <a16:colId xmlns:a16="http://schemas.microsoft.com/office/drawing/2014/main" val="303991219"/>
                    </a:ext>
                  </a:extLst>
                </a:gridCol>
                <a:gridCol w="624639">
                  <a:extLst>
                    <a:ext uri="{9D8B030D-6E8A-4147-A177-3AD203B41FA5}">
                      <a16:colId xmlns:a16="http://schemas.microsoft.com/office/drawing/2014/main" val="2374802620"/>
                    </a:ext>
                  </a:extLst>
                </a:gridCol>
                <a:gridCol w="748862">
                  <a:extLst>
                    <a:ext uri="{9D8B030D-6E8A-4147-A177-3AD203B41FA5}">
                      <a16:colId xmlns:a16="http://schemas.microsoft.com/office/drawing/2014/main" val="1521598903"/>
                    </a:ext>
                  </a:extLst>
                </a:gridCol>
                <a:gridCol w="624639">
                  <a:extLst>
                    <a:ext uri="{9D8B030D-6E8A-4147-A177-3AD203B41FA5}">
                      <a16:colId xmlns:a16="http://schemas.microsoft.com/office/drawing/2014/main" val="3636754085"/>
                    </a:ext>
                  </a:extLst>
                </a:gridCol>
                <a:gridCol w="873965">
                  <a:extLst>
                    <a:ext uri="{9D8B030D-6E8A-4147-A177-3AD203B41FA5}">
                      <a16:colId xmlns:a16="http://schemas.microsoft.com/office/drawing/2014/main" val="4025186762"/>
                    </a:ext>
                  </a:extLst>
                </a:gridCol>
                <a:gridCol w="1004356">
                  <a:extLst>
                    <a:ext uri="{9D8B030D-6E8A-4147-A177-3AD203B41FA5}">
                      <a16:colId xmlns:a16="http://schemas.microsoft.com/office/drawing/2014/main" val="2094739215"/>
                    </a:ext>
                  </a:extLst>
                </a:gridCol>
                <a:gridCol w="999950">
                  <a:extLst>
                    <a:ext uri="{9D8B030D-6E8A-4147-A177-3AD203B41FA5}">
                      <a16:colId xmlns:a16="http://schemas.microsoft.com/office/drawing/2014/main" val="3395069871"/>
                    </a:ext>
                  </a:extLst>
                </a:gridCol>
                <a:gridCol w="998189">
                  <a:extLst>
                    <a:ext uri="{9D8B030D-6E8A-4147-A177-3AD203B41FA5}">
                      <a16:colId xmlns:a16="http://schemas.microsoft.com/office/drawing/2014/main" val="1954159433"/>
                    </a:ext>
                  </a:extLst>
                </a:gridCol>
                <a:gridCol w="750624">
                  <a:extLst>
                    <a:ext uri="{9D8B030D-6E8A-4147-A177-3AD203B41FA5}">
                      <a16:colId xmlns:a16="http://schemas.microsoft.com/office/drawing/2014/main" val="3958097337"/>
                    </a:ext>
                  </a:extLst>
                </a:gridCol>
              </a:tblGrid>
              <a:tr h="345230">
                <a:tc>
                  <a:txBody>
                    <a:bodyPr/>
                    <a:lstStyle/>
                    <a:p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ПС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ФО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УП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ОП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Вопрос 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Вопрос2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Вопрос3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НП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31634488"/>
                  </a:ext>
                </a:extLst>
              </a:tr>
              <a:tr h="345230">
                <a:tc>
                  <a:txBody>
                    <a:bodyPr/>
                    <a:lstStyle/>
                    <a:p>
                      <a:pPr marL="38100" marR="38100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6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9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10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82992106"/>
                  </a:ext>
                </a:extLst>
              </a:tr>
              <a:tr h="345230">
                <a:tc>
                  <a:txBody>
                    <a:bodyPr/>
                    <a:lstStyle/>
                    <a:p>
                      <a:pPr marL="342900" marR="38100" lvl="0" indent="-342900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ru-RU" sz="1800" dirty="0">
                          <a:effectLst/>
                        </a:rPr>
                        <a:t>Пол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-,129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,207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,165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,207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-,093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,088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,024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-,005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,067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85782052"/>
                  </a:ext>
                </a:extLst>
              </a:tr>
              <a:tr h="345230">
                <a:tc>
                  <a:txBody>
                    <a:bodyPr/>
                    <a:lstStyle/>
                    <a:p>
                      <a:pPr marL="0" marR="38100" lvl="0" indent="0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2) НР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,277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,065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,277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,104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,342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,499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,556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,083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1813970"/>
                  </a:ext>
                </a:extLst>
              </a:tr>
              <a:tr h="345230">
                <a:tc>
                  <a:txBody>
                    <a:bodyPr/>
                    <a:lstStyle/>
                    <a:p>
                      <a:pPr marL="0" marR="38100" lvl="0" indent="0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3) ПС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-,051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,489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-,128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,197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,164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,136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,744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30647903"/>
                  </a:ext>
                </a:extLst>
              </a:tr>
              <a:tr h="345230">
                <a:tc>
                  <a:txBody>
                    <a:bodyPr/>
                    <a:lstStyle/>
                    <a:p>
                      <a:pPr marL="0" marR="38100" lvl="0" indent="0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4) ФО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8100">
                        <a:lnSpc>
                          <a:spcPts val="1600"/>
                        </a:lnSpc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,033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,440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,103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,130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,122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-,174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621652279"/>
                  </a:ext>
                </a:extLst>
              </a:tr>
              <a:tr h="345230">
                <a:tc>
                  <a:txBody>
                    <a:bodyPr/>
                    <a:lstStyle/>
                    <a:p>
                      <a:pPr marL="0" marR="38100" lvl="0" indent="0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5) УП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,190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,271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,323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,101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,355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93142810"/>
                  </a:ext>
                </a:extLst>
              </a:tr>
              <a:tr h="345230">
                <a:tc>
                  <a:txBody>
                    <a:bodyPr/>
                    <a:lstStyle/>
                    <a:p>
                      <a:pPr marL="0" marR="38100" lvl="0" indent="0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6) ОП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,179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,210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,159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-,165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913545085"/>
                  </a:ext>
                </a:extLst>
              </a:tr>
              <a:tr h="409775">
                <a:tc>
                  <a:txBody>
                    <a:bodyPr/>
                    <a:lstStyle/>
                    <a:p>
                      <a:pPr marL="0" marR="38100" lvl="0" indent="0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7) Вопрос1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,392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,307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,082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747402818"/>
                  </a:ext>
                </a:extLst>
              </a:tr>
              <a:tr h="437702">
                <a:tc>
                  <a:txBody>
                    <a:bodyPr/>
                    <a:lstStyle/>
                    <a:p>
                      <a:pPr marL="0" marR="38100" lvl="0" indent="0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8) Вопрос2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FF0000"/>
                          </a:solidFill>
                          <a:effectLst/>
                        </a:rPr>
                        <a:t>,364</a:t>
                      </a:r>
                      <a:endParaRPr lang="ru-RU" sz="180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,017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00854364"/>
                  </a:ext>
                </a:extLst>
              </a:tr>
              <a:tr h="711160">
                <a:tc>
                  <a:txBody>
                    <a:bodyPr/>
                    <a:lstStyle/>
                    <a:p>
                      <a:pPr marL="0" marR="38100" lvl="0" indent="0">
                        <a:lnSpc>
                          <a:spcPts val="16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800" dirty="0">
                          <a:effectLst/>
                        </a:rPr>
                        <a:t>9) Вопрос3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 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 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8100" marR="38100" algn="ctr">
                        <a:lnSpc>
                          <a:spcPts val="16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,049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76458333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6C83272-8A9B-4C0C-8438-07C258BE4A4C}"/>
              </a:ext>
            </a:extLst>
          </p:cNvPr>
          <p:cNvSpPr txBox="1"/>
          <p:nvPr/>
        </p:nvSpPr>
        <p:spPr>
          <a:xfrm>
            <a:off x="293936" y="5359271"/>
            <a:ext cx="874846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*Альфа </a:t>
            </a:r>
            <a:r>
              <a:rPr lang="ru-RU" dirty="0" err="1"/>
              <a:t>Кронбаха</a:t>
            </a:r>
            <a:r>
              <a:rPr lang="ru-RU" dirty="0"/>
              <a:t> на основе стандартизованных элементов составила 0,676, что относит данные к сомнительной области (область плохой надежности – до 0,6, а достаточной – 0,7-0,8).</a:t>
            </a:r>
          </a:p>
        </p:txBody>
      </p:sp>
    </p:spTree>
    <p:extLst>
      <p:ext uri="{BB962C8B-B14F-4D97-AF65-F5344CB8AC3E}">
        <p14:creationId xmlns:p14="http://schemas.microsoft.com/office/powerpoint/2010/main" val="1786193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77B9A8-F3C5-4947-8A16-7F8F2A51FE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16632"/>
            <a:ext cx="7543800" cy="12241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b="1" dirty="0"/>
              <a:t>Кодировка анализируемых элементов в таблице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8237B2A-3AA3-42D2-90F3-FDFF26C251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700808"/>
            <a:ext cx="8640960" cy="4680520"/>
          </a:xfrm>
        </p:spPr>
        <p:txBody>
          <a:bodyPr>
            <a:normAutofit fontScale="85000" lnSpcReduction="20000"/>
          </a:bodyPr>
          <a:lstStyle/>
          <a:p>
            <a:r>
              <a:rPr lang="ru-RU" sz="2600" dirty="0"/>
              <a:t>1)	Пол;</a:t>
            </a:r>
          </a:p>
          <a:p>
            <a:r>
              <a:rPr lang="ru-RU" sz="2600" dirty="0"/>
              <a:t>2)	Уровень нравственного развития (НР);</a:t>
            </a:r>
          </a:p>
          <a:p>
            <a:r>
              <a:rPr lang="ru-RU" sz="2600" dirty="0"/>
              <a:t>3)	Предъявление ситуации – «прямое» или «косвенное» (ПС);</a:t>
            </a:r>
          </a:p>
          <a:p>
            <a:r>
              <a:rPr lang="ru-RU" sz="2600" dirty="0"/>
              <a:t>4)	Форма ответа – от первого или третьего лица (ФО);</a:t>
            </a:r>
          </a:p>
          <a:p>
            <a:r>
              <a:rPr lang="ru-RU" sz="2600" dirty="0"/>
              <a:t>5)	Устная или письменная форма ответа (УП);</a:t>
            </a:r>
          </a:p>
          <a:p>
            <a:r>
              <a:rPr lang="ru-RU" sz="2600" dirty="0"/>
              <a:t>6)	Наличие или отсутствие описаний переживаний персонажей         ситуации; 	(ОП)</a:t>
            </a:r>
          </a:p>
          <a:p>
            <a:r>
              <a:rPr lang="ru-RU" sz="2600" dirty="0"/>
              <a:t>7)	Характеристики ответов на первый вопрос;</a:t>
            </a:r>
          </a:p>
          <a:p>
            <a:r>
              <a:rPr lang="ru-RU" sz="2600" dirty="0"/>
              <a:t>8)	Характеристики ответов на второй вопрос;</a:t>
            </a:r>
          </a:p>
          <a:p>
            <a:r>
              <a:rPr lang="ru-RU" sz="2600" dirty="0"/>
              <a:t>9)	Характеристики ответов на третий вопрос;</a:t>
            </a:r>
          </a:p>
          <a:p>
            <a:r>
              <a:rPr lang="ru-RU" sz="2600" dirty="0"/>
              <a:t>10)	Наличие или отсутствие указаний на нестерпимость нравственного положения девочки (НП).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8735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35EC44-A111-408D-A01D-881F3DBCC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19" y="286605"/>
            <a:ext cx="8712967" cy="1198180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Основные характеристики</a:t>
            </a:r>
            <a:br>
              <a:rPr lang="ru-RU" sz="3600" dirty="0"/>
            </a:br>
            <a:r>
              <a:rPr lang="ru-RU" sz="3600" dirty="0"/>
              <a:t>установок респондентов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7C8062B-885F-431A-AD20-0A710D516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845734"/>
            <a:ext cx="8712967" cy="4607602"/>
          </a:xfrm>
        </p:spPr>
        <p:txBody>
          <a:bodyPr>
            <a:normAutofit/>
          </a:bodyPr>
          <a:lstStyle/>
          <a:p>
            <a:pPr marL="273050" indent="-273050">
              <a:buFont typeface="Wingdings" panose="05000000000000000000" pitchFamily="2" charset="2"/>
              <a:buChar char="Ø"/>
            </a:pPr>
            <a:r>
              <a:rPr lang="ru-RU" sz="2400" dirty="0" err="1"/>
              <a:t>Центрированность</a:t>
            </a:r>
            <a:r>
              <a:rPr lang="ru-RU" sz="2400" dirty="0"/>
              <a:t> только на поведении педагога-психолога (отношение к поведению классного руководителя, девочки и ее отца как к второстепенным персонажам ситуации, нравственные аспекты поведения которых не важны)</a:t>
            </a:r>
          </a:p>
          <a:p>
            <a:pPr marL="273050" indent="-273050">
              <a:buFont typeface="Wingdings" panose="05000000000000000000" pitchFamily="2" charset="2"/>
              <a:buChar char="Ø"/>
            </a:pPr>
            <a:r>
              <a:rPr lang="ru-RU" sz="2400" dirty="0"/>
              <a:t>«Вживанию» в ситуацию способствует прямое отождествление респондента с ролью педагога-психолога</a:t>
            </a:r>
          </a:p>
          <a:p>
            <a:pPr marL="273050" indent="-273050">
              <a:buFont typeface="Wingdings" panose="05000000000000000000" pitchFamily="2" charset="2"/>
              <a:buChar char="Ø"/>
            </a:pPr>
            <a:r>
              <a:rPr lang="ru-RU" sz="2400" dirty="0"/>
              <a:t>Скудность эмоционально-этической терминологии</a:t>
            </a:r>
          </a:p>
          <a:p>
            <a:pPr marL="273050" indent="-273050">
              <a:buFont typeface="Wingdings" panose="05000000000000000000" pitchFamily="2" charset="2"/>
              <a:buChar char="Ø"/>
            </a:pPr>
            <a:r>
              <a:rPr lang="ru-RU" sz="2400" dirty="0"/>
              <a:t>Импульсивность предлагаемых действий</a:t>
            </a:r>
          </a:p>
          <a:p>
            <a:pPr marL="273050" indent="-273050">
              <a:buFont typeface="Wingdings" panose="05000000000000000000" pitchFamily="2" charset="2"/>
              <a:buChar char="Ø"/>
            </a:pPr>
            <a:r>
              <a:rPr lang="ru-RU" sz="2400" dirty="0"/>
              <a:t>Стереотипность и прагматичность предлагаемых действий</a:t>
            </a:r>
          </a:p>
        </p:txBody>
      </p:sp>
    </p:spTree>
    <p:extLst>
      <p:ext uri="{BB962C8B-B14F-4D97-AF65-F5344CB8AC3E}">
        <p14:creationId xmlns:p14="http://schemas.microsoft.com/office/powerpoint/2010/main" val="211532183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803EF37-D833-4088-9586-587FE3A5EB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116632"/>
            <a:ext cx="8568952" cy="72008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Основные характеристики нравственных установок будущих педагогов-психологов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837D777-6903-4F10-B5B8-35561078ED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96" y="764704"/>
            <a:ext cx="9001000" cy="5688632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b="1" dirty="0"/>
              <a:t>Позитивные распространенные ситуативные проявления этических установок</a:t>
            </a:r>
            <a:r>
              <a:rPr lang="ru-RU" dirty="0"/>
              <a:t>:</a:t>
            </a:r>
          </a:p>
          <a:p>
            <a:pPr marL="1351460" lvl="5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общая установка на соблюдение этических норм</a:t>
            </a:r>
          </a:p>
          <a:p>
            <a:pPr marL="1351460" lvl="5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сочувствие к клиенту</a:t>
            </a:r>
          </a:p>
          <a:p>
            <a:pPr marL="1351460" lvl="5" indent="-342900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желание установить правильность действий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b="1" dirty="0"/>
              <a:t>Негативные распространенные ситуативные проявления этических установок</a:t>
            </a:r>
            <a:r>
              <a:rPr lang="ru-RU" dirty="0"/>
              <a:t>:</a:t>
            </a:r>
          </a:p>
          <a:p>
            <a:pPr marL="1351460" lvl="5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определенная «слепота» в оценке этических сторон поведения участников взаимодействий, </a:t>
            </a:r>
          </a:p>
          <a:p>
            <a:pPr marL="1351460" lvl="5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узость этических установок </a:t>
            </a:r>
          </a:p>
          <a:p>
            <a:pPr marL="1351460" lvl="5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слабая идентификация с субъектом действий </a:t>
            </a:r>
          </a:p>
          <a:p>
            <a:pPr marL="1351460" lvl="5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распространенное отсутствие способности к эмпатическому погружению в переживания участников ситуации, что также ведет к обеднению эмоциональной стороны установки; </a:t>
            </a:r>
          </a:p>
          <a:p>
            <a:pPr marL="1351460" lvl="5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низкая готовность к демонстрации уважения к другим, </a:t>
            </a:r>
          </a:p>
          <a:p>
            <a:pPr marL="1351460" lvl="5" indent="-3429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ru-RU" sz="2000" dirty="0"/>
              <a:t>нежелание признания в ошибках. </a:t>
            </a:r>
          </a:p>
        </p:txBody>
      </p:sp>
    </p:spTree>
    <p:extLst>
      <p:ext uri="{BB962C8B-B14F-4D97-AF65-F5344CB8AC3E}">
        <p14:creationId xmlns:p14="http://schemas.microsoft.com/office/powerpoint/2010/main" val="1399634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1C21D6-9ADA-41EE-93F8-879A67405D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0230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Проблема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14364F5-356C-4C26-9325-C9338F16BF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u-RU" sz="3600" dirty="0"/>
              <a:t>Проблема готовности к нравственному обеспечению профессионального поведения:</a:t>
            </a:r>
          </a:p>
          <a:p>
            <a:r>
              <a:rPr lang="ru-RU" sz="2800" dirty="0">
                <a:latin typeface="Arial" panose="020B0604020202020204" pitchFamily="34" charset="0"/>
                <a:cs typeface="Arial" panose="020B0604020202020204" pitchFamily="34" charset="0"/>
              </a:rPr>
              <a:t>Насколько способны будущие педагоги психологи выделять этические аспекты в профессиональном поведении, выявлять этические ошибки, вырабатывать обоснованные действия в этически напряженных ситуациях?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23359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092F3F-17B0-4F39-B073-291594A7D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838140"/>
          </a:xfrm>
        </p:spPr>
        <p:txBody>
          <a:bodyPr/>
          <a:lstStyle/>
          <a:p>
            <a:pPr algn="ctr"/>
            <a:r>
              <a:rPr lang="ru-RU" dirty="0"/>
              <a:t>Заключение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025FE0-EBD6-4E2A-95E7-2C9953ADE7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0769"/>
            <a:ext cx="8712967" cy="4968552"/>
          </a:xfrm>
        </p:spPr>
        <p:txBody>
          <a:bodyPr>
            <a:normAutofit fontScale="77500" lnSpcReduction="20000"/>
          </a:bodyPr>
          <a:lstStyle/>
          <a:p>
            <a:r>
              <a:rPr lang="ru-RU" sz="2600" b="1" dirty="0"/>
              <a:t>Необходимы методы и формы организации обучения, которые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300" dirty="0"/>
              <a:t>вовлекают студентов в переживание этических сторон поведения участников профессиональной ситуации,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300" dirty="0"/>
              <a:t>позволяют «узнавать» в поступках и действиях людей проявления этических принципов, норм, правил,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300" dirty="0"/>
              <a:t>вырабатывают тактики поведения, позволяющие не только соблюдать этику, но и действовать в ситуациях, где она нарушена.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300" dirty="0"/>
              <a:t>стимулируют проявления активных этически обоснованных действий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300" dirty="0"/>
              <a:t>актуализируют духовные мотивы личности. </a:t>
            </a:r>
          </a:p>
          <a:p>
            <a:r>
              <a:rPr lang="ru-RU" sz="2600" b="1" dirty="0"/>
              <a:t>Необходим учет факторов, влияющих на формирование профессиональных этических установок</a:t>
            </a:r>
            <a:r>
              <a:rPr lang="ru-RU" dirty="0"/>
              <a:t>: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300" dirty="0"/>
              <a:t>общая культурная развитость,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300" dirty="0"/>
              <a:t>заинтересованное и доброжелательное отношение к людям,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300" dirty="0"/>
              <a:t>сформированность эмпатии, </a:t>
            </a:r>
          </a:p>
          <a:p>
            <a:pPr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300" dirty="0"/>
              <a:t>стиль взаимодействий и служебных отношений в профессиональной среде</a:t>
            </a:r>
          </a:p>
        </p:txBody>
      </p:sp>
    </p:spTree>
    <p:extLst>
      <p:ext uri="{BB962C8B-B14F-4D97-AF65-F5344CB8AC3E}">
        <p14:creationId xmlns:p14="http://schemas.microsoft.com/office/powerpoint/2010/main" val="180525537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036A81-37E4-4421-89C1-27C9F67C91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3934484"/>
          </a:xfrm>
        </p:spPr>
        <p:txBody>
          <a:bodyPr/>
          <a:lstStyle/>
          <a:p>
            <a:pPr algn="ctr"/>
            <a:r>
              <a:rPr lang="ru-RU" sz="8000" b="1" dirty="0">
                <a:solidFill>
                  <a:srgbClr val="000000">
                    <a:lumMod val="75000"/>
                    <a:lumOff val="25000"/>
                  </a:srgbClr>
                </a:solidFill>
              </a:rPr>
              <a:t>Благодарю за внимание!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14BB624-865A-44F9-94F5-7E04257505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4797152"/>
            <a:ext cx="7543801" cy="1071942"/>
          </a:xfrm>
        </p:spPr>
        <p:txBody>
          <a:bodyPr/>
          <a:lstStyle/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4109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AD4DE4-1839-4EFB-8EF0-752CC9F8B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910148"/>
          </a:xfrm>
        </p:spPr>
        <p:txBody>
          <a:bodyPr/>
          <a:lstStyle/>
          <a:p>
            <a:pPr algn="ctr"/>
            <a:r>
              <a:rPr lang="ru-RU" b="1" dirty="0"/>
              <a:t>Цель исследования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D12ED37-AF8F-419B-94C3-6AA0B53886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700808"/>
            <a:ext cx="8784976" cy="4023360"/>
          </a:xfrm>
        </p:spPr>
        <p:txBody>
          <a:bodyPr>
            <a:noAutofit/>
          </a:bodyPr>
          <a:lstStyle/>
          <a:p>
            <a:r>
              <a:rPr lang="ru-RU" sz="3200" dirty="0"/>
              <a:t>Определение основных характеристик нравственных установок будущих педагогов-психологов, проявляющихся в этически напряженных ситуациях</a:t>
            </a:r>
          </a:p>
          <a:p>
            <a:r>
              <a:rPr lang="ru-RU" sz="3200" dirty="0"/>
              <a:t>на основе: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/>
              <a:t>теоретических подходов к определению понятий «ситуация» и «установка»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3200" dirty="0"/>
              <a:t>качественного и количественного анализа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5208364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D702AB5-BAF9-4CE0-94B2-13C9E24DB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550108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Ситуация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AF8927D-D397-475D-BA45-CC5E59460A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" y="692697"/>
            <a:ext cx="9036496" cy="6165304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Совокупность внешних условий и внутренних состояний и установок участников, проявляющихся в их деятельности и отношениях в текущий момент времени (объективная и субъективная стороны ситуации), обусловливающих формирование субъективного образа ситуации и становящихся основанием для принятия ими решений о действиях. </a:t>
            </a:r>
          </a:p>
          <a:p>
            <a:r>
              <a:rPr lang="ru-RU" dirty="0"/>
              <a:t>Теоретическая основа: взгляды </a:t>
            </a:r>
          </a:p>
          <a:p>
            <a:r>
              <a:rPr lang="ru-RU" dirty="0">
                <a:solidFill>
                  <a:srgbClr val="0070C0"/>
                </a:solidFill>
              </a:rPr>
              <a:t>Зарубежных мыслителей:</a:t>
            </a:r>
          </a:p>
          <a:p>
            <a:r>
              <a:rPr lang="ru-RU" dirty="0"/>
              <a:t>С. де Бовуар, Ж.-П. Сартр, М. Хайдеггер, К. Ясперс, </a:t>
            </a:r>
            <a:r>
              <a:rPr lang="de-DE" dirty="0"/>
              <a:t>М. </a:t>
            </a:r>
            <a:r>
              <a:rPr lang="de-DE" dirty="0" err="1"/>
              <a:t>Argyle</a:t>
            </a:r>
            <a:r>
              <a:rPr lang="de-DE" dirty="0"/>
              <a:t>, A. </a:t>
            </a:r>
            <a:r>
              <a:rPr lang="de-DE" dirty="0" err="1"/>
              <a:t>Furnheim</a:t>
            </a:r>
            <a:r>
              <a:rPr lang="de-DE" dirty="0"/>
              <a:t>, L. </a:t>
            </a:r>
            <a:r>
              <a:rPr lang="de-DE" dirty="0" err="1"/>
              <a:t>Magnusson</a:t>
            </a:r>
            <a:r>
              <a:rPr lang="de-DE" dirty="0"/>
              <a:t>, W. Mischel и </a:t>
            </a:r>
            <a:r>
              <a:rPr lang="de-DE" dirty="0" err="1"/>
              <a:t>др</a:t>
            </a:r>
            <a:r>
              <a:rPr lang="ru-RU" dirty="0"/>
              <a:t>. </a:t>
            </a:r>
          </a:p>
          <a:p>
            <a:r>
              <a:rPr lang="ru-RU" dirty="0"/>
              <a:t>К. Левин: </a:t>
            </a:r>
            <a:r>
              <a:rPr lang="ru-RU" dirty="0">
                <a:solidFill>
                  <a:schemeClr val="tx1"/>
                </a:solidFill>
              </a:rPr>
              <a:t>любое поведение </a:t>
            </a:r>
            <a:r>
              <a:rPr lang="ru-RU" dirty="0">
                <a:solidFill>
                  <a:srgbClr val="FF0000"/>
                </a:solidFill>
              </a:rPr>
              <a:t>«зависит только от психологического поля в данный момент».</a:t>
            </a:r>
          </a:p>
          <a:p>
            <a:r>
              <a:rPr lang="ru-RU" sz="2100" dirty="0">
                <a:solidFill>
                  <a:srgbClr val="0070C0"/>
                </a:solidFill>
              </a:rPr>
              <a:t>Отечественных психологов:</a:t>
            </a:r>
          </a:p>
          <a:p>
            <a:r>
              <a:rPr lang="ru-RU" dirty="0"/>
              <a:t>Г.А. Балл, Л.Ф. </a:t>
            </a:r>
            <a:r>
              <a:rPr lang="ru-RU" dirty="0" err="1"/>
              <a:t>Бурлачук</a:t>
            </a:r>
            <a:r>
              <a:rPr lang="ru-RU" dirty="0"/>
              <a:t>, Е.Ю. Коржова и др. </a:t>
            </a:r>
          </a:p>
          <a:p>
            <a:r>
              <a:rPr lang="ru-RU" dirty="0"/>
              <a:t>Г.А. Балл: «</a:t>
            </a:r>
            <a:r>
              <a:rPr lang="ru-RU" dirty="0">
                <a:solidFill>
                  <a:srgbClr val="FF0000"/>
                </a:solidFill>
              </a:rPr>
              <a:t>человек принимает этическое решение, находясь в пределах некоторой̆ ситуации, т.е. того выделяемого в громадном мире и ограниченного в пространственном, </a:t>
            </a:r>
            <a:r>
              <a:rPr lang="ru-RU" dirty="0" err="1">
                <a:solidFill>
                  <a:srgbClr val="FF0000"/>
                </a:solidFill>
              </a:rPr>
              <a:t>временнóм</a:t>
            </a:r>
            <a:r>
              <a:rPr lang="ru-RU" dirty="0">
                <a:solidFill>
                  <a:srgbClr val="FF0000"/>
                </a:solidFill>
              </a:rPr>
              <a:t> и содержательном отношениях фрагмента, на характеристики которого он (отражая или антиципируя их своей̆ психикой̆) ориентируется в своем поведении</a:t>
            </a:r>
            <a:r>
              <a:rPr lang="ru-RU" dirty="0"/>
              <a:t>». </a:t>
            </a:r>
          </a:p>
        </p:txBody>
      </p:sp>
    </p:spTree>
    <p:extLst>
      <p:ext uri="{BB962C8B-B14F-4D97-AF65-F5344CB8AC3E}">
        <p14:creationId xmlns:p14="http://schemas.microsoft.com/office/powerpoint/2010/main" val="1395586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FCD901-CF14-4EB5-9B59-C112D6436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702302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Нравственная установка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FD0E61A-BA73-46E4-8183-457D85DC78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1" y="908720"/>
            <a:ext cx="8856985" cy="54006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Неосознаваемое психическое состояние, внутреннее качество субъекта, базирующееся на его предшествующем опыте, предрасположенности к определённой активности в определённой ситуации, выражающееся в предрасположенности действовать в соответствии с определенными моральными нормами, принципами, представлениями о добре и зле, о социальной ответственности, справедливости, долге и т. д.</a:t>
            </a:r>
          </a:p>
          <a:p>
            <a:r>
              <a:rPr lang="ru-RU" dirty="0"/>
              <a:t>Теоретическая основа: взгляды </a:t>
            </a:r>
          </a:p>
          <a:p>
            <a:r>
              <a:rPr lang="ru-RU" dirty="0">
                <a:solidFill>
                  <a:srgbClr val="0070C0"/>
                </a:solidFill>
              </a:rPr>
              <a:t>Зарубежных мыслителей:</a:t>
            </a:r>
          </a:p>
          <a:p>
            <a:r>
              <a:rPr lang="ru-RU" dirty="0"/>
              <a:t>Д. </a:t>
            </a:r>
            <a:r>
              <a:rPr lang="ru-RU" dirty="0" err="1"/>
              <a:t>Брунер</a:t>
            </a:r>
            <a:r>
              <a:rPr lang="ru-RU" dirty="0"/>
              <a:t>, Р. </a:t>
            </a:r>
            <a:r>
              <a:rPr lang="ru-RU" dirty="0" err="1"/>
              <a:t>Лапьер</a:t>
            </a:r>
            <a:r>
              <a:rPr lang="ru-RU" dirty="0"/>
              <a:t>, Д. Майерс, М. </a:t>
            </a:r>
            <a:r>
              <a:rPr lang="ru-RU" dirty="0" err="1"/>
              <a:t>Рокич</a:t>
            </a:r>
            <a:r>
              <a:rPr lang="ru-RU" dirty="0"/>
              <a:t>  М. Смит Р. Уайт и др.</a:t>
            </a:r>
          </a:p>
          <a:p>
            <a:r>
              <a:rPr lang="ru-RU" dirty="0"/>
              <a:t>Г. </a:t>
            </a:r>
            <a:r>
              <a:rPr lang="ru-RU" dirty="0" err="1"/>
              <a:t>Олпорт</a:t>
            </a:r>
            <a:r>
              <a:rPr lang="ru-RU" dirty="0"/>
              <a:t>: «</a:t>
            </a:r>
            <a:r>
              <a:rPr lang="ru-RU" dirty="0">
                <a:solidFill>
                  <a:srgbClr val="FF0000"/>
                </a:solidFill>
              </a:rPr>
              <a:t>состояние психонервной готовности, сложившееся на основе опыта и оказывающее направляющее и (или) динамическое влияние на реакции индивида относительно всех объектов или ситуаций, с которыми он связан</a:t>
            </a:r>
            <a:r>
              <a:rPr lang="ru-RU" dirty="0"/>
              <a:t>».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Отечественных психологов:</a:t>
            </a:r>
          </a:p>
          <a:p>
            <a:r>
              <a:rPr lang="ru-RU" dirty="0"/>
              <a:t>Г.М.  Андреева, Д. Н. Узнадзе, В.А. Ядов и др.</a:t>
            </a:r>
          </a:p>
          <a:p>
            <a:r>
              <a:rPr lang="ru-RU" dirty="0"/>
              <a:t>С.Л. Рубинштейн: «</a:t>
            </a:r>
            <a:r>
              <a:rPr lang="ru-RU" dirty="0">
                <a:solidFill>
                  <a:srgbClr val="FF0000"/>
                </a:solidFill>
              </a:rPr>
              <a:t>Конкретность морали, как и истины, – это не релятивизм, а связанное с развитием жизни соотнесение этических положений с конкретной ситуацией</a:t>
            </a:r>
            <a:r>
              <a:rPr lang="ru-RU" dirty="0"/>
              <a:t>» 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2178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A59B7F-370E-4ABB-894E-A82590ADC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/>
              <a:t>Характеристики этических установок в этически напряженных ситуациях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547B02-8953-4832-809C-86797BCBE4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845734"/>
            <a:ext cx="8424935" cy="4023360"/>
          </a:xfrm>
        </p:spPr>
        <p:txBody>
          <a:bodyPr/>
          <a:lstStyle/>
          <a:p>
            <a:pPr marL="273050" marR="0" lvl="0" indent="-27305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Явно или скрыто выраженная этическая составляющая в отношениях участников ситуации</a:t>
            </a:r>
          </a:p>
          <a:p>
            <a:pPr marL="273050" marR="0" lvl="0" indent="-27305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Влияние общих нравственных норм на действия</a:t>
            </a:r>
          </a:p>
          <a:p>
            <a:pPr marL="273050" marR="0" lvl="0" indent="-27305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Наличие ролевых этических принципов и </a:t>
            </a:r>
            <a:r>
              <a:rPr kumimoji="0" lang="ru-RU" sz="2200" b="0" i="0" u="none" strike="noStrike" kern="1200" cap="none" spc="0" normalizeH="0" baseline="0" noProof="0" dirty="0" err="1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деонтологических</a:t>
            </a: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норм</a:t>
            </a:r>
          </a:p>
          <a:p>
            <a:pPr marL="273050" marR="0" lvl="0" indent="-273050" algn="l" defTabSz="914400" rtl="0" eaLnBrk="1" fontAlgn="auto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rgbClr val="E48312"/>
              </a:buClr>
              <a:buSzPct val="100000"/>
              <a:buFont typeface="Wingdings" panose="05000000000000000000" pitchFamily="2" charset="2"/>
              <a:buChar char="Ø"/>
              <a:tabLst/>
              <a:defRPr/>
            </a:pPr>
            <a:r>
              <a:rPr kumimoji="0" lang="ru-RU" sz="2200" b="0" i="0" u="none" strike="noStrike" kern="1200" cap="none" spc="0" normalizeH="0" baseline="0" noProof="0" dirty="0">
                <a:ln>
                  <a:noFill/>
                </a:ln>
                <a:solidFill>
                  <a:srgbClr val="000000">
                    <a:lumMod val="75000"/>
                    <a:lumOff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Неизбежность этических последствий действий любого из участников, ведущие к преобразованию ситуации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8529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0D0ED9-76BB-466C-AC19-74917A88B5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528" y="286604"/>
            <a:ext cx="8568952" cy="1342195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Стимульный материал: описание ситуации</a:t>
            </a:r>
            <a:br>
              <a:rPr lang="ru-RU" sz="3600" dirty="0"/>
            </a:br>
            <a:r>
              <a:rPr lang="ru-RU" sz="3600" dirty="0"/>
              <a:t>(варианты: «прямое» и «косвенное» описания)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4435B92-B7A0-44CE-871D-26F7BFF50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845734"/>
            <a:ext cx="8964487" cy="4895634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«Проходя по школьному коридору, Вы замечаете [педагог-психолог замечает], что одна из семиклассниц стоит у окна с очень потерянным и грустным видом. Вы приглашаете [педагог-психолог приглашает] ее к себе, и спрашиваете приглашаете [спрашивает], что случилось. В ходе беседы девочка говорит Вам [говорит педагогу-психологу], что ее бьёт папа. После разговора Вы идете [педагог-психолог идет] к классной руководительнице девочки, спрашиваете [спрашивает], знает ли она, что одну из ее учениц бьет отец. Выясняется, что классный руководитель слышит об этом в первый раз. Вы [педагог-психолог и классный руководитель] принимаете [принимают] совместное решение пригласить папу на беседу. Классная руководительница звонит папе и приглашает его прийти.</a:t>
            </a:r>
          </a:p>
          <a:p>
            <a:r>
              <a:rPr lang="ru-RU" dirty="0"/>
              <a:t>На следующее утро приходит отец девочки, Вы ожидаете его вместе с классным руководителем [педагог-психолог и классный руководитель ожидают] в помещении психолого-педагогической службы школы. В ответ на ваши вопросы [на вопросы педагога-психолога и классного руководителя] о том, бьет ли он свою дочь, отец все отрицает и возмущается тем, что ему высказывают подобные обвинения. Классная руководительница выходит из кабинета и возвращается с девочкой; та с испуганным видом заявляет, что никогда не говорила, что ее бьет отец. Разгневанный папа в достаточно грубых выражениях обещает пожаловаться на Вас и классную руководительницу [на педагога-психолога и классного руководителя] директору школы и уходит. Девочка, в ответ на Ваш вопрос [на вопрос педагога-психолога] “Как же так, ты же вчера мне сказала, что папа бьет </a:t>
            </a:r>
            <a:r>
              <a:rPr lang="ru-RU" dirty="0" err="1"/>
              <a:t>тебя?ˮ</a:t>
            </a:r>
            <a:r>
              <a:rPr lang="ru-RU" dirty="0"/>
              <a:t>, молчит».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3074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291694-F1F4-4BBE-829D-00C7ECC5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1"/>
            <a:ext cx="7543800" cy="112474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Смысловые единицы качественного анализа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508CA1-4B35-4013-BAA0-DFEC3E3712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980728"/>
            <a:ext cx="8640959" cy="5400600"/>
          </a:xfrm>
        </p:spPr>
        <p:txBody>
          <a:bodyPr>
            <a:normAutofit fontScale="85000" lnSpcReduction="10000"/>
          </a:bodyPr>
          <a:lstStyle/>
          <a:p>
            <a:r>
              <a:rPr lang="ru-RU" dirty="0"/>
              <a:t>1) Основные ошибки совершены </a:t>
            </a:r>
            <a:r>
              <a:rPr lang="ru-RU" dirty="0">
                <a:solidFill>
                  <a:srgbClr val="FF0000"/>
                </a:solidFill>
              </a:rPr>
              <a:t>педагогом-психологом</a:t>
            </a:r>
            <a:r>
              <a:rPr lang="ru-RU" dirty="0"/>
              <a:t> (действовал импульсивно, не выяснил, правду ли говорила девочка; нарушил принцип конфиденциальности; неэтично задавал вопросы отцу; участвовал в постановке девочки в невыносимое в нравственном отношении положение и др.), </a:t>
            </a:r>
            <a:r>
              <a:rPr lang="ru-RU" dirty="0">
                <a:solidFill>
                  <a:srgbClr val="FF0000"/>
                </a:solidFill>
              </a:rPr>
              <a:t>классным руководителем </a:t>
            </a:r>
            <a:r>
              <a:rPr lang="ru-RU" dirty="0"/>
              <a:t>(необоснованное приглашение отца в школу; участие в неэтичном «допросе» отца; приведение девочки для «очной ставки» с отцом). Можно заметить, что и </a:t>
            </a:r>
            <a:r>
              <a:rPr lang="ru-RU" dirty="0">
                <a:solidFill>
                  <a:srgbClr val="FF0000"/>
                </a:solidFill>
              </a:rPr>
              <a:t>отец</a:t>
            </a:r>
            <a:r>
              <a:rPr lang="ru-RU" dirty="0"/>
              <a:t>, видимо, вел себя в определенном аспекте неэтично. </a:t>
            </a:r>
            <a:r>
              <a:rPr lang="ru-RU" dirty="0">
                <a:solidFill>
                  <a:srgbClr val="FF0000"/>
                </a:solidFill>
              </a:rPr>
              <a:t>Возможно, и девочка </a:t>
            </a:r>
            <a:r>
              <a:rPr lang="ru-RU" dirty="0"/>
              <a:t>(если она солгала) также нарушила моральные нормы. Таким образом, можно было с определенностью говорить о пяти ошибках, с вероятностью – о шести.</a:t>
            </a:r>
          </a:p>
          <a:p>
            <a:r>
              <a:rPr lang="ru-RU" dirty="0"/>
              <a:t>2) Педагогу-психологу вначале нужно было выяснить, используя арсенал различных методов (</a:t>
            </a:r>
            <a:r>
              <a:rPr lang="ru-RU" dirty="0">
                <a:solidFill>
                  <a:srgbClr val="FF0000"/>
                </a:solidFill>
              </a:rPr>
              <a:t>наблюдение, опрос, диагностика личностных качеств и др</a:t>
            </a:r>
            <a:r>
              <a:rPr lang="ru-RU" dirty="0"/>
              <a:t>.) особенности семьи и семейных отношений, личностные характеристики девочки, мнение окружающих и др., и только тогда принимать решения о том, как действовать, помня, что нравственные нормы и принципы должны обязательно соблюдаться. В любом случае действовать на основе эмоционального порыва нельзя.</a:t>
            </a:r>
          </a:p>
          <a:p>
            <a:r>
              <a:rPr lang="ru-RU" dirty="0"/>
              <a:t>3) В сложившейся ситуации и педагогу-психологу, и классному руководителю следует обязательно </a:t>
            </a:r>
            <a:r>
              <a:rPr lang="ru-RU" dirty="0">
                <a:solidFill>
                  <a:srgbClr val="FF0000"/>
                </a:solidFill>
              </a:rPr>
              <a:t>извиниться</a:t>
            </a:r>
            <a:r>
              <a:rPr lang="ru-RU" dirty="0"/>
              <a:t> перед девочкой и ее отцом (возможно, учитывая вероятность развития ситуации – и перед директором школы) за непрофессионализм и нарушения этики. Нужно </a:t>
            </a:r>
            <a:r>
              <a:rPr lang="ru-RU" dirty="0">
                <a:solidFill>
                  <a:srgbClr val="FF0000"/>
                </a:solidFill>
              </a:rPr>
              <a:t>начать выявление того</a:t>
            </a:r>
            <a:r>
              <a:rPr lang="ru-RU" dirty="0"/>
              <a:t>, лжет ли девочка, или отец действительно бьет ее, и только после этого совершать конкретные действия (в случае, если девочка солгала, нужно будет работать с ней, если сказанное ею правда, нужно принимать меры, обусловленные характером степени семейного насилия).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915515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759AFE-2922-495C-A1CB-366BCCF49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2960" y="286605"/>
            <a:ext cx="7543800" cy="10541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Вопросы, на которые отвечали студенты при анализе ситуации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19CAB89-C147-4513-A651-909E13B04D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59" y="1700808"/>
            <a:ext cx="7543801" cy="4536504"/>
          </a:xfrm>
        </p:spPr>
        <p:txBody>
          <a:bodyPr>
            <a:normAutofit/>
          </a:bodyPr>
          <a:lstStyle/>
          <a:p>
            <a:r>
              <a:rPr lang="ru-RU" sz="3600" dirty="0"/>
              <a:t>1) «что и кем здесь сделано неправильно?»; </a:t>
            </a:r>
          </a:p>
          <a:p>
            <a:r>
              <a:rPr lang="ru-RU" sz="3600" dirty="0"/>
              <a:t>2) «как нужно было поступать, чтобы такая ситуация не сложилась?» </a:t>
            </a:r>
          </a:p>
          <a:p>
            <a:r>
              <a:rPr lang="ru-RU" sz="3600" dirty="0"/>
              <a:t>3) «что делать в уже сложившейся ситуации?». </a:t>
            </a: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528621413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1977</TotalTime>
  <Words>2025</Words>
  <Application>Microsoft Office PowerPoint</Application>
  <PresentationFormat>Экран (4:3)</PresentationFormat>
  <Paragraphs>247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Ретро</vt:lpstr>
      <vt:lpstr>Характеристики нравственных установок будущих педагогов-психологов</vt:lpstr>
      <vt:lpstr>Проблема </vt:lpstr>
      <vt:lpstr>Цель исследования</vt:lpstr>
      <vt:lpstr>Ситуация </vt:lpstr>
      <vt:lpstr>Нравственная установка</vt:lpstr>
      <vt:lpstr>Характеристики этических установок в этически напряженных ситуациях</vt:lpstr>
      <vt:lpstr>Стимульный материал: описание ситуации (варианты: «прямое» и «косвенное» описания)</vt:lpstr>
      <vt:lpstr>Смысловые единицы качественного анализа</vt:lpstr>
      <vt:lpstr>Вопросы, на которые отвечали студенты при анализе ситуации</vt:lpstr>
      <vt:lpstr>Эмпирически выявляемые этические характеристики суждений респондентов</vt:lpstr>
      <vt:lpstr>Методы исследования</vt:lpstr>
      <vt:lpstr>Эмпирически тестируемые гипотезы</vt:lpstr>
      <vt:lpstr>Выборочная совокупность</vt:lpstr>
      <vt:lpstr>Гипотеза 1:  связано ли соблюдение этикета в повседневной жизнедеятельности со способностью к этическому анализу? </vt:lpstr>
      <vt:lpstr>Гипотеза 2:  влияет ли способ описания ситуации на переживание этических аспектов ситуации?</vt:lpstr>
      <vt:lpstr>Межэлементная корреляционная матрица признаков проявлений нравственных установок студентов*</vt:lpstr>
      <vt:lpstr>Кодировка анализируемых элементов в таблице</vt:lpstr>
      <vt:lpstr>Основные характеристики установок респондентов</vt:lpstr>
      <vt:lpstr>Основные характеристики нравственных установок будущих педагогов-психологов </vt:lpstr>
      <vt:lpstr>Заключение </vt:lpstr>
      <vt:lpstr>Благодарю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Музыкальная деятельность как система:  взгляд с позиций Б.Ф. Ломова</dc:title>
  <dc:creator>Сергей Гильманов</dc:creator>
  <cp:lastModifiedBy>Сергей Гильманов</cp:lastModifiedBy>
  <cp:revision>65</cp:revision>
  <dcterms:created xsi:type="dcterms:W3CDTF">2017-10-17T03:30:12Z</dcterms:created>
  <dcterms:modified xsi:type="dcterms:W3CDTF">2020-12-07T13:25:52Z</dcterms:modified>
</cp:coreProperties>
</file>