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265" r:id="rId2"/>
    <p:sldId id="303" r:id="rId3"/>
    <p:sldId id="283" r:id="rId4"/>
    <p:sldId id="296" r:id="rId5"/>
    <p:sldId id="297" r:id="rId6"/>
    <p:sldId id="298" r:id="rId7"/>
    <p:sldId id="288" r:id="rId8"/>
    <p:sldId id="290" r:id="rId9"/>
    <p:sldId id="299" r:id="rId10"/>
    <p:sldId id="300" r:id="rId11"/>
    <p:sldId id="301" r:id="rId12"/>
    <p:sldId id="302" r:id="rId13"/>
    <p:sldId id="292" r:id="rId14"/>
    <p:sldId id="293" r:id="rId15"/>
    <p:sldId id="294" r:id="rId16"/>
    <p:sldId id="284" r:id="rId17"/>
    <p:sldId id="285" r:id="rId18"/>
    <p:sldId id="282" r:id="rId19"/>
    <p:sldId id="269" r:id="rId20"/>
    <p:sldId id="304" r:id="rId21"/>
    <p:sldId id="295" r:id="rId2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386" y="-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284980-1509-47CB-B200-A205A8C89B84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5397B7-056D-45EB-B9A9-9FCF84051D6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675169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5397B7-056D-45EB-B9A9-9FCF84051D65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982833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1298448"/>
            <a:ext cx="611559" cy="4362801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611560" y="1298449"/>
            <a:ext cx="8535127" cy="4362800"/>
          </a:xfrm>
          <a:prstGeom prst="rect">
            <a:avLst/>
          </a:prstGeom>
          <a:solidFill>
            <a:srgbClr val="C3C3C3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386" y="1298448"/>
            <a:ext cx="5486400" cy="3255264"/>
          </a:xfrm>
        </p:spPr>
        <p:txBody>
          <a:bodyPr anchor="b">
            <a:normAutofit/>
          </a:bodyPr>
          <a:lstStyle>
            <a:lvl1pPr algn="l">
              <a:defRPr sz="5400" spc="-100" baseline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11" y="4670246"/>
            <a:ext cx="54864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203163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2167993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85750" y="990600"/>
            <a:ext cx="2114550" cy="49530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00934" y="868680"/>
            <a:ext cx="5486400" cy="512064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206723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064560" cy="460118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21551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00934" y="1298448"/>
            <a:ext cx="5486400" cy="3255264"/>
          </a:xfrm>
        </p:spPr>
        <p:txBody>
          <a:bodyPr anchor="b">
            <a:normAutofit/>
          </a:bodyPr>
          <a:lstStyle>
            <a:lvl1pPr>
              <a:defRPr sz="54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14650" y="4672584"/>
            <a:ext cx="54864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0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0196465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00934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3590" y="868680"/>
            <a:ext cx="2606040" cy="512064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750555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0934" y="1023586"/>
            <a:ext cx="260604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00934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3847" y="1023587"/>
            <a:ext cx="260604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19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3847" y="1930936"/>
            <a:ext cx="2606040" cy="4023360"/>
          </a:xfrm>
        </p:spPr>
        <p:txBody>
          <a:bodyPr/>
          <a:lstStyle>
            <a:lvl1pPr>
              <a:defRPr sz="1900"/>
            </a:lvl1pPr>
            <a:lvl2pPr>
              <a:defRPr sz="17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21237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60473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151319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00934" y="868680"/>
            <a:ext cx="54864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37560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17474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" y="1143000"/>
            <a:ext cx="2125980" cy="2194560"/>
          </a:xfrm>
        </p:spPr>
        <p:txBody>
          <a:bodyPr anchor="b">
            <a:normAutofit/>
          </a:bodyPr>
          <a:lstStyle>
            <a:lvl1pPr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677983" y="767419"/>
            <a:ext cx="6086423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" y="3340602"/>
            <a:ext cx="2125980" cy="256032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25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2624326" y="6356351"/>
            <a:ext cx="4433638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06218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 rot="16200000">
            <a:off x="2664147" y="-2411899"/>
            <a:ext cx="603461" cy="5948549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89689" y="1123838"/>
            <a:ext cx="221061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01951" y="864108"/>
            <a:ext cx="54864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6849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03.10.2018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01951" y="6356351"/>
            <a:ext cx="4433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975602" y="6356351"/>
            <a:ext cx="11481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23854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0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19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7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5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3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1714488"/>
            <a:ext cx="8643966" cy="3857652"/>
          </a:xfrm>
        </p:spPr>
        <p:txBody>
          <a:bodyPr>
            <a:noAutofit/>
          </a:bodyPr>
          <a:lstStyle/>
          <a:p>
            <a:pPr algn="ctr">
              <a:lnSpc>
                <a:spcPct val="100000"/>
              </a:lnSpc>
            </a:pP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  <a:t/>
            </a:r>
            <a:b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  <a:t/>
            </a:r>
            <a:b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  <a:t/>
            </a:r>
            <a:b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  <a:t/>
            </a:r>
            <a:b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  <a:t/>
            </a:r>
            <a:b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  <a:t/>
            </a:r>
            <a:b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  <a:t/>
            </a:r>
            <a:b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  <a:t/>
            </a:r>
            <a:b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  <a:t/>
            </a:r>
            <a:b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  <a:t/>
            </a:r>
            <a:b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  <a:t/>
            </a:r>
            <a:b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  <a:t/>
            </a:r>
            <a:b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  <a:t/>
            </a:r>
            <a:b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  <a:t/>
            </a:r>
            <a:b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  <a:t/>
            </a:r>
            <a:b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</a:b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  <a:t>Нормативный и </a:t>
            </a: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Ebrima" panose="02000000000000000000" pitchFamily="2" charset="0"/>
                <a:cs typeface="Arial" pitchFamily="34" charset="0"/>
              </a:rPr>
              <a:t>ненормативный</a:t>
            </a: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Ebrima" panose="02000000000000000000" pitchFamily="2" charset="0"/>
                <a:cs typeface="Arial" pitchFamily="34" charset="0"/>
              </a:rPr>
              <a:t/>
            </a:r>
            <a:b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Ebrima" panose="02000000000000000000" pitchFamily="2" charset="0"/>
                <a:cs typeface="Arial" pitchFamily="34" charset="0"/>
              </a:rPr>
            </a:b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Ebrima" panose="02000000000000000000" pitchFamily="2" charset="0"/>
                <a:cs typeface="Arial" pitchFamily="34" charset="0"/>
              </a:rPr>
              <a:t>работник: кадровые риски и потенциалы</a:t>
            </a: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Ebrima" panose="02000000000000000000" pitchFamily="2" charset="0"/>
                <a:cs typeface="Arial" pitchFamily="34" charset="0"/>
              </a:rPr>
              <a:t/>
            </a:r>
            <a:b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Ebrima" panose="02000000000000000000" pitchFamily="2" charset="0"/>
                <a:cs typeface="Arial" pitchFamily="34" charset="0"/>
              </a:rPr>
            </a:b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Arial" pitchFamily="34" charset="0"/>
                <a:ea typeface="Ebrima" panose="02000000000000000000" pitchFamily="2" charset="0"/>
                <a:cs typeface="Arial" pitchFamily="34" charset="0"/>
              </a:rPr>
              <a:t> </a:t>
            </a:r>
            <a: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  <a:t>   </a:t>
            </a:r>
            <a:br>
              <a:rPr lang="ru-RU" sz="4000" b="1" dirty="0" smtClean="0">
                <a:solidFill>
                  <a:schemeClr val="accent6">
                    <a:lumMod val="50000"/>
                  </a:schemeClr>
                </a:solidFill>
                <a:latin typeface="+mn-lt"/>
                <a:ea typeface="Ebrima" panose="02000000000000000000" pitchFamily="2" charset="0"/>
                <a:cs typeface="Ebrima" panose="02000000000000000000" pitchFamily="2" charset="0"/>
              </a:rPr>
            </a:br>
            <a:endParaRPr lang="ru-RU" sz="4000" b="1" dirty="0">
              <a:solidFill>
                <a:schemeClr val="tx1"/>
              </a:solidFill>
              <a:latin typeface="+mn-lt"/>
              <a:ea typeface="Ebrima" panose="02000000000000000000" pitchFamily="2" charset="0"/>
              <a:cs typeface="Ebrima" panose="02000000000000000000" pitchFamily="2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12160" y="0"/>
            <a:ext cx="2797093" cy="870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ustomShape 1"/>
          <p:cNvSpPr>
            <a:spLocks noChangeArrowheads="1"/>
          </p:cNvSpPr>
          <p:nvPr/>
        </p:nvSpPr>
        <p:spPr bwMode="auto">
          <a:xfrm>
            <a:off x="5724128" y="836712"/>
            <a:ext cx="345920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/>
            <a:r>
              <a:rPr lang="ru-RU" sz="2600" b="1" dirty="0">
                <a:solidFill>
                  <a:srgbClr val="990000"/>
                </a:solidFill>
                <a:latin typeface="Corbel" panose="020B0503020204020204" pitchFamily="34" charset="0"/>
                <a:ea typeface="Ebrima" panose="02000000000000000000" pitchFamily="2" charset="0"/>
                <a:cs typeface="Calibri Light" panose="020F0302020204030204" pitchFamily="34" charset="0"/>
              </a:rPr>
              <a:t>Курганский филиал </a:t>
            </a:r>
            <a:endParaRPr lang="ru-RU" sz="2600" b="1" dirty="0">
              <a:latin typeface="Corbel" panose="020B0503020204020204" pitchFamily="34" charset="0"/>
              <a:ea typeface="Ebrima" panose="02000000000000000000" pitchFamily="2" charset="0"/>
              <a:cs typeface="Calibri Light" panose="020F0302020204030204" pitchFamily="34" charset="0"/>
            </a:endParaRPr>
          </a:p>
        </p:txBody>
      </p:sp>
      <p:sp>
        <p:nvSpPr>
          <p:cNvPr id="8" name="Подзаголовок 7"/>
          <p:cNvSpPr>
            <a:spLocks noGrp="1"/>
          </p:cNvSpPr>
          <p:nvPr>
            <p:ph type="subTitle" idx="1"/>
          </p:nvPr>
        </p:nvSpPr>
        <p:spPr>
          <a:xfrm>
            <a:off x="3428992" y="5643578"/>
            <a:ext cx="5486400" cy="914400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Духновский</a:t>
            </a: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Сергей Витальевич,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доктор психологических наук,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профессор </a:t>
            </a:r>
            <a:r>
              <a:rPr lang="ru-RU" sz="18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РАНХиГС</a:t>
            </a: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(Курганский филиал)</a:t>
            </a:r>
          </a:p>
          <a:p>
            <a:pPr algn="just">
              <a:lnSpc>
                <a:spcPct val="120000"/>
              </a:lnSpc>
            </a:pPr>
            <a:r>
              <a:rPr lang="ru-RU" sz="18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  </a:t>
            </a:r>
            <a:endParaRPr lang="ru-RU" sz="18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35877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57158" y="1500174"/>
            <a:ext cx="8501122" cy="4929222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>
                <a:solidFill>
                  <a:schemeClr val="tx1"/>
                </a:solidFill>
              </a:rPr>
              <a:t>Карьерные ориентации нормативных государственных гражданских служащих: </a:t>
            </a:r>
          </a:p>
          <a:p>
            <a:endParaRPr lang="ru-RU" dirty="0" smtClean="0">
              <a:solidFill>
                <a:schemeClr val="tx1"/>
              </a:solidFill>
            </a:endParaRPr>
          </a:p>
          <a:p>
            <a:r>
              <a:rPr lang="ru-RU" dirty="0" smtClean="0">
                <a:solidFill>
                  <a:schemeClr val="tx1"/>
                </a:solidFill>
              </a:rPr>
              <a:t>● </a:t>
            </a:r>
            <a:r>
              <a:rPr lang="ru-RU" b="1" i="1" dirty="0" smtClean="0">
                <a:solidFill>
                  <a:schemeClr val="tx1"/>
                </a:solidFill>
              </a:rPr>
              <a:t>стабильность работы,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предполагает перекладывание служащим ответственности за свою карьеру на нанимателя (организацию), ориентацию на определенный срок службы в организации, которая при этом имеет хорошую репутацию и высокий статус;   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● </a:t>
            </a:r>
            <a:r>
              <a:rPr lang="ru-RU" b="1" i="1" dirty="0" smtClean="0">
                <a:solidFill>
                  <a:schemeClr val="tx1"/>
                </a:solidFill>
              </a:rPr>
              <a:t>стабильность места жительства,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предполагает, что служащие предпочитают стабильную работу и жизнь, создание зоны комфорта, поэтому они могут отказаться от карьерного роста, если он будет связан с риском и временными неудобствами;   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● </a:t>
            </a:r>
            <a:r>
              <a:rPr lang="ru-RU" b="1" i="1" dirty="0" smtClean="0">
                <a:solidFill>
                  <a:schemeClr val="tx1"/>
                </a:solidFill>
              </a:rPr>
              <a:t>служение,</a:t>
            </a:r>
            <a:r>
              <a:rPr lang="ru-RU" i="1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проявляющееся в таких ценностях как «работа с людьми», «служение человечеству», «помощь людям», «желание сделать мир лучше».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2160" y="0"/>
            <a:ext cx="2797093" cy="870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ustomShape 1"/>
          <p:cNvSpPr>
            <a:spLocks noChangeArrowheads="1"/>
          </p:cNvSpPr>
          <p:nvPr/>
        </p:nvSpPr>
        <p:spPr bwMode="auto">
          <a:xfrm>
            <a:off x="5724128" y="836712"/>
            <a:ext cx="345920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/>
            <a:r>
              <a:rPr lang="ru-RU" sz="2600" b="1" dirty="0">
                <a:solidFill>
                  <a:srgbClr val="990000"/>
                </a:solidFill>
                <a:latin typeface="Corbel" panose="020B0503020204020204" pitchFamily="34" charset="0"/>
                <a:ea typeface="Ebrima" panose="02000000000000000000" pitchFamily="2" charset="0"/>
                <a:cs typeface="Calibri Light" panose="020F0302020204030204" pitchFamily="34" charset="0"/>
              </a:rPr>
              <a:t>Курганский филиал </a:t>
            </a:r>
            <a:endParaRPr lang="ru-RU" sz="2600" b="1" dirty="0">
              <a:latin typeface="Corbel" panose="020B0503020204020204" pitchFamily="34" charset="0"/>
              <a:ea typeface="Ebrima" panose="02000000000000000000" pitchFamily="2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142844" y="1500174"/>
            <a:ext cx="8786874" cy="5214974"/>
          </a:xfrm>
        </p:spPr>
        <p:txBody>
          <a:bodyPr>
            <a:normAutofit fontScale="77500" lnSpcReduction="2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2400" b="1" dirty="0" smtClean="0">
                <a:solidFill>
                  <a:schemeClr val="tx1"/>
                </a:solidFill>
              </a:rPr>
              <a:t>Карьерные ориентации ненормативных государственных гражданских служащих: 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tx1"/>
                </a:solidFill>
              </a:rPr>
              <a:t>● </a:t>
            </a:r>
            <a:r>
              <a:rPr lang="ru-RU" b="1" i="1" dirty="0" smtClean="0">
                <a:solidFill>
                  <a:schemeClr val="tx1"/>
                </a:solidFill>
              </a:rPr>
              <a:t>профессиональная компетентность,</a:t>
            </a:r>
            <a:r>
              <a:rPr lang="ru-RU" b="1" dirty="0" smtClean="0">
                <a:solidFill>
                  <a:schemeClr val="tx1"/>
                </a:solidFill>
              </a:rPr>
              <a:t> </a:t>
            </a:r>
            <a:r>
              <a:rPr lang="ru-RU" dirty="0" smtClean="0">
                <a:solidFill>
                  <a:schemeClr val="tx1"/>
                </a:solidFill>
              </a:rPr>
              <a:t>предполагающая знание госслужащим свих способностей и талантов, ориентацию на достижение целей </a:t>
            </a:r>
            <a:r>
              <a:rPr lang="ru-RU" dirty="0" smtClean="0">
                <a:solidFill>
                  <a:schemeClr val="tx1"/>
                </a:solidFill>
              </a:rPr>
              <a:t>(в </a:t>
            </a:r>
            <a:r>
              <a:rPr lang="ru-RU" dirty="0" smtClean="0">
                <a:solidFill>
                  <a:schemeClr val="tx1"/>
                </a:solidFill>
              </a:rPr>
              <a:t>своей профессиональной деятельности, желание занять положение, статус, соответствующий их профессиональному мастерству, готовность к участию в принятии управленческих решений;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tx1"/>
                </a:solidFill>
              </a:rPr>
              <a:t>● </a:t>
            </a:r>
            <a:r>
              <a:rPr lang="ru-RU" b="1" i="1" dirty="0" smtClean="0">
                <a:solidFill>
                  <a:schemeClr val="tx1"/>
                </a:solidFill>
              </a:rPr>
              <a:t>менеджмент</a:t>
            </a:r>
            <a:r>
              <a:rPr lang="ru-RU" i="1" dirty="0" smtClean="0">
                <a:solidFill>
                  <a:schemeClr val="tx1"/>
                </a:solidFill>
              </a:rPr>
              <a:t>,</a:t>
            </a:r>
            <a:r>
              <a:rPr lang="ru-RU" dirty="0" smtClean="0">
                <a:solidFill>
                  <a:schemeClr val="tx1"/>
                </a:solidFill>
              </a:rPr>
              <a:t> проявляющийся в желании управлять различными сторонами деятельности организации, выраженность аналитических и коммуникативных навыков, психологической устойчивости и ответственности за результат своей деятельности;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tx1"/>
                </a:solidFill>
              </a:rPr>
              <a:t>● </a:t>
            </a:r>
            <a:r>
              <a:rPr lang="ru-RU" b="1" i="1" dirty="0" smtClean="0">
                <a:solidFill>
                  <a:schemeClr val="tx1"/>
                </a:solidFill>
              </a:rPr>
              <a:t>автономия</a:t>
            </a:r>
            <a:r>
              <a:rPr lang="ru-RU" dirty="0" smtClean="0">
                <a:solidFill>
                  <a:schemeClr val="tx1"/>
                </a:solidFill>
              </a:rPr>
              <a:t> (независимость), реализующаяся в стремлении к отказу от продвижения по карьерной лестнице рази сохранения своей независимости, в освобождении (не желании принимать) корпоративные правила и ограничения, имеющиеся в организации, в потребности все делать «по-своему»;</a:t>
            </a:r>
          </a:p>
          <a:p>
            <a:pPr>
              <a:lnSpc>
                <a:spcPct val="120000"/>
              </a:lnSpc>
            </a:pPr>
            <a:r>
              <a:rPr lang="ru-RU" dirty="0" smtClean="0">
                <a:solidFill>
                  <a:schemeClr val="tx1"/>
                </a:solidFill>
              </a:rPr>
              <a:t>● </a:t>
            </a:r>
            <a:r>
              <a:rPr lang="ru-RU" b="1" i="1" dirty="0" smtClean="0">
                <a:solidFill>
                  <a:schemeClr val="tx1"/>
                </a:solidFill>
              </a:rPr>
              <a:t>предпринимательство</a:t>
            </a:r>
            <a:r>
              <a:rPr lang="ru-RU" i="1" dirty="0" smtClean="0">
                <a:solidFill>
                  <a:schemeClr val="tx1"/>
                </a:solidFill>
              </a:rPr>
              <a:t>,</a:t>
            </a:r>
            <a:r>
              <a:rPr lang="ru-RU" dirty="0" smtClean="0">
                <a:solidFill>
                  <a:schemeClr val="tx1"/>
                </a:solidFill>
              </a:rPr>
              <a:t> выраженное в желании создавать что-то новое, стремлении преодолевать препятствия на пути к достижению профессиональных целей, готовности к риску, реализации своих проектов, идей таким образом, чтобы это было «продолжением» самого субъекта труда.</a:t>
            </a:r>
            <a:endParaRPr lang="ru-RU" dirty="0" smtClean="0">
              <a:solidFill>
                <a:schemeClr val="tx1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2160" y="0"/>
            <a:ext cx="2797093" cy="870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ustomShape 1"/>
          <p:cNvSpPr>
            <a:spLocks noChangeArrowheads="1"/>
          </p:cNvSpPr>
          <p:nvPr/>
        </p:nvSpPr>
        <p:spPr bwMode="auto">
          <a:xfrm>
            <a:off x="5724128" y="836712"/>
            <a:ext cx="345920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/>
            <a:r>
              <a:rPr lang="ru-RU" sz="2600" b="1" dirty="0">
                <a:solidFill>
                  <a:srgbClr val="990000"/>
                </a:solidFill>
                <a:latin typeface="Corbel" panose="020B0503020204020204" pitchFamily="34" charset="0"/>
                <a:ea typeface="Ebrima" panose="02000000000000000000" pitchFamily="2" charset="0"/>
                <a:cs typeface="Calibri Light" panose="020F0302020204030204" pitchFamily="34" charset="0"/>
              </a:rPr>
              <a:t>Курганский филиал </a:t>
            </a:r>
            <a:endParaRPr lang="ru-RU" sz="2600" b="1" dirty="0">
              <a:latin typeface="Corbel" panose="020B0503020204020204" pitchFamily="34" charset="0"/>
              <a:ea typeface="Ebrima" panose="02000000000000000000" pitchFamily="2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57158" y="1500174"/>
            <a:ext cx="8501122" cy="4929222"/>
          </a:xfrm>
        </p:spPr>
        <p:txBody>
          <a:bodyPr>
            <a:normAutofit/>
          </a:bodyPr>
          <a:lstStyle/>
          <a:p>
            <a:pPr algn="ctr">
              <a:lnSpc>
                <a:spcPts val="2800"/>
              </a:lnSpc>
              <a:spcBef>
                <a:spcPts val="0"/>
              </a:spcBef>
            </a:pPr>
            <a:r>
              <a:rPr lang="ru-RU" sz="2400" b="1" dirty="0" smtClean="0">
                <a:solidFill>
                  <a:schemeClr val="tx1"/>
                </a:solidFill>
              </a:rPr>
              <a:t>Профессиональные задачи решение которых предпочтительно для  нормативных и ненормативных государственных гражданских служащих: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b="1" i="1" dirty="0" smtClean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b="1" i="1" dirty="0" smtClean="0">
                <a:solidFill>
                  <a:schemeClr val="tx1"/>
                </a:solidFill>
              </a:rPr>
              <a:t>Нормативные госслужащие: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– Задачи</a:t>
            </a:r>
            <a:r>
              <a:rPr lang="ru-RU" sz="2400" dirty="0" smtClean="0">
                <a:solidFill>
                  <a:schemeClr val="tx1"/>
                </a:solidFill>
              </a:rPr>
              <a:t>, связанные с масштабностью принятия </a:t>
            </a:r>
            <a:r>
              <a:rPr lang="ru-RU" sz="2400" dirty="0" smtClean="0">
                <a:solidFill>
                  <a:schemeClr val="tx1"/>
                </a:solidFill>
              </a:rPr>
              <a:t>решений.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– Задачи</a:t>
            </a:r>
            <a:r>
              <a:rPr lang="ru-RU" sz="2400" dirty="0" smtClean="0">
                <a:solidFill>
                  <a:schemeClr val="tx1"/>
                </a:solidFill>
              </a:rPr>
              <a:t>, связанные с построением и организацией </a:t>
            </a:r>
            <a:r>
              <a:rPr lang="ru-RU" sz="2400" dirty="0" smtClean="0">
                <a:solidFill>
                  <a:schemeClr val="tx1"/>
                </a:solidFill>
              </a:rPr>
              <a:t>процесса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2400" dirty="0" smtClean="0">
              <a:solidFill>
                <a:schemeClr val="tx1"/>
              </a:solidFill>
            </a:endParaRP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b="1" i="1" dirty="0" smtClean="0">
                <a:solidFill>
                  <a:schemeClr val="tx1"/>
                </a:solidFill>
              </a:rPr>
              <a:t>Ненормативные госслужащие: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– Задачи</a:t>
            </a:r>
            <a:r>
              <a:rPr lang="ru-RU" sz="2400" dirty="0" smtClean="0">
                <a:solidFill>
                  <a:schemeClr val="tx1"/>
                </a:solidFill>
              </a:rPr>
              <a:t>, связанные с работой в ситуациях </a:t>
            </a:r>
            <a:r>
              <a:rPr lang="ru-RU" sz="2400" dirty="0" smtClean="0">
                <a:solidFill>
                  <a:schemeClr val="tx1"/>
                </a:solidFill>
              </a:rPr>
              <a:t>неопределенности.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ru-RU" sz="2400" dirty="0" smtClean="0">
                <a:solidFill>
                  <a:schemeClr val="tx1"/>
                </a:solidFill>
              </a:rPr>
              <a:t>– Задачи</a:t>
            </a:r>
            <a:r>
              <a:rPr lang="ru-RU" sz="2400" dirty="0" smtClean="0">
                <a:solidFill>
                  <a:schemeClr val="tx1"/>
                </a:solidFill>
              </a:rPr>
              <a:t>, связанные с развитием направления и внедрением </a:t>
            </a:r>
            <a:r>
              <a:rPr lang="ru-RU" sz="2400" dirty="0" smtClean="0">
                <a:solidFill>
                  <a:schemeClr val="tx1"/>
                </a:solidFill>
              </a:rPr>
              <a:t>инноваций.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2160" y="0"/>
            <a:ext cx="2797093" cy="870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ustomShape 1"/>
          <p:cNvSpPr>
            <a:spLocks noChangeArrowheads="1"/>
          </p:cNvSpPr>
          <p:nvPr/>
        </p:nvSpPr>
        <p:spPr bwMode="auto">
          <a:xfrm>
            <a:off x="5724128" y="836712"/>
            <a:ext cx="345920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/>
            <a:r>
              <a:rPr lang="ru-RU" sz="2600" b="1" dirty="0">
                <a:solidFill>
                  <a:srgbClr val="990000"/>
                </a:solidFill>
                <a:latin typeface="Corbel" panose="020B0503020204020204" pitchFamily="34" charset="0"/>
                <a:ea typeface="Ebrima" panose="02000000000000000000" pitchFamily="2" charset="0"/>
                <a:cs typeface="Calibri Light" panose="020F0302020204030204" pitchFamily="34" charset="0"/>
              </a:rPr>
              <a:t>Курганский филиал </a:t>
            </a:r>
            <a:endParaRPr lang="ru-RU" sz="2600" b="1" dirty="0">
              <a:latin typeface="Corbel" panose="020B0503020204020204" pitchFamily="34" charset="0"/>
              <a:ea typeface="Ebrima" panose="02000000000000000000" pitchFamily="2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57158" y="1500174"/>
            <a:ext cx="8501122" cy="4929222"/>
          </a:xfrm>
        </p:spPr>
        <p:txBody>
          <a:bodyPr>
            <a:normAutofit lnSpcReduction="10000"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2600" b="1" i="1" dirty="0" smtClean="0">
                <a:solidFill>
                  <a:schemeClr val="tx1"/>
                </a:solidFill>
              </a:rPr>
              <a:t>Кадровые риски нормативных </a:t>
            </a:r>
            <a:r>
              <a:rPr lang="ru-RU" sz="2600" b="1" i="1" dirty="0" smtClean="0">
                <a:solidFill>
                  <a:schemeClr val="tx1"/>
                </a:solidFill>
              </a:rPr>
              <a:t>госслужащих</a:t>
            </a:r>
            <a:r>
              <a:rPr lang="ru-RU" b="1" i="1" dirty="0" smtClean="0">
                <a:solidFill>
                  <a:schemeClr val="tx1"/>
                </a:solidFill>
              </a:rPr>
              <a:t> </a:t>
            </a:r>
            <a:endParaRPr lang="ru-RU" b="1" i="1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ru-RU" b="1" dirty="0" smtClean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ru-RU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smtClean="0">
                <a:solidFill>
                  <a:schemeClr val="tx1"/>
                </a:solidFill>
              </a:rPr>
              <a:t>непереносимость монотонной работы,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ru-RU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1800" dirty="0" err="1" smtClean="0">
                <a:solidFill>
                  <a:schemeClr val="tx1"/>
                </a:solidFill>
              </a:rPr>
              <a:t>протестность</a:t>
            </a:r>
            <a:r>
              <a:rPr lang="ru-RU" sz="1800" dirty="0" smtClean="0">
                <a:solidFill>
                  <a:schemeClr val="tx1"/>
                </a:solidFill>
              </a:rPr>
              <a:t> (особенно когда дело касается защиты интересов других людей)  может выражаться в невыполнении инструкций и распоряжений или сознательной неявки на работу,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ru-RU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1800" dirty="0" smtClean="0">
                <a:solidFill>
                  <a:schemeClr val="tx1"/>
                </a:solidFill>
              </a:rPr>
              <a:t>оторванность от реальности (жизнь в мире фантазий и детских мечтаний), </a:t>
            </a:r>
          </a:p>
          <a:p>
            <a:pPr>
              <a:lnSpc>
                <a:spcPts val="2160"/>
              </a:lnSpc>
              <a:spcBef>
                <a:spcPts val="0"/>
              </a:spcBef>
            </a:pPr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ru-RU" sz="1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1800" dirty="0" smtClean="0">
                <a:solidFill>
                  <a:schemeClr val="tx1"/>
                </a:solidFill>
              </a:rPr>
              <a:t>стремление к деструкции, которое в состоянии периодически наступающих депрессий может проявляться в длительной неявке на работу с полным пренебрежением к своим функциональным обязанностям,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</a:t>
            </a:r>
            <a:r>
              <a:rPr lang="ru-RU" sz="1800" dirty="0" smtClean="0">
                <a:solidFill>
                  <a:schemeClr val="tx1"/>
                </a:solidFill>
              </a:rPr>
              <a:t>крайний консерватизм и не желание проявлять инициативу, </a:t>
            </a: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</a:t>
            </a:r>
            <a:r>
              <a:rPr lang="ru-RU" sz="1800" dirty="0" smtClean="0">
                <a:solidFill>
                  <a:schemeClr val="tx1"/>
                </a:solidFill>
              </a:rPr>
              <a:t>упорство, настойчивость могут оборачиваться крайним «твердолобым» упрямством, неуступчивостью,</a:t>
            </a:r>
            <a:endParaRPr lang="ru-RU" sz="1800" b="1" i="1" dirty="0" smtClean="0">
              <a:solidFill>
                <a:schemeClr val="tx1"/>
              </a:solidFill>
            </a:endParaRPr>
          </a:p>
          <a:p>
            <a:pPr>
              <a:lnSpc>
                <a:spcPct val="110000"/>
              </a:lnSpc>
              <a:spcBef>
                <a:spcPts val="0"/>
              </a:spcBef>
            </a:pPr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</a:t>
            </a:r>
            <a:r>
              <a:rPr lang="ru-RU" sz="1800" dirty="0" smtClean="0">
                <a:solidFill>
                  <a:schemeClr val="tx1"/>
                </a:solidFill>
              </a:rPr>
              <a:t>могут становиться жертвой обмана, махинаций и манипуляций различных мошенников, а также эксплуатации со стороны других лиц.</a:t>
            </a:r>
            <a:endParaRPr lang="ru-RU" sz="1800" dirty="0">
              <a:solidFill>
                <a:schemeClr val="tx1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2160" y="0"/>
            <a:ext cx="2797093" cy="870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ustomShape 1"/>
          <p:cNvSpPr>
            <a:spLocks noChangeArrowheads="1"/>
          </p:cNvSpPr>
          <p:nvPr/>
        </p:nvSpPr>
        <p:spPr bwMode="auto">
          <a:xfrm>
            <a:off x="5724128" y="836712"/>
            <a:ext cx="345920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/>
            <a:r>
              <a:rPr lang="ru-RU" sz="2600" b="1" dirty="0">
                <a:solidFill>
                  <a:srgbClr val="990000"/>
                </a:solidFill>
                <a:latin typeface="Corbel" panose="020B0503020204020204" pitchFamily="34" charset="0"/>
                <a:ea typeface="Ebrima" panose="02000000000000000000" pitchFamily="2" charset="0"/>
                <a:cs typeface="Calibri Light" panose="020F0302020204030204" pitchFamily="34" charset="0"/>
              </a:rPr>
              <a:t>Курганский филиал </a:t>
            </a:r>
            <a:endParaRPr lang="ru-RU" sz="2600" b="1" dirty="0">
              <a:latin typeface="Corbel" panose="020B0503020204020204" pitchFamily="34" charset="0"/>
              <a:ea typeface="Ebrima" panose="02000000000000000000" pitchFamily="2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1357298"/>
            <a:ext cx="8429684" cy="5286412"/>
          </a:xfrm>
        </p:spPr>
        <p:txBody>
          <a:bodyPr>
            <a:normAutofit fontScale="47500" lnSpcReduction="20000"/>
          </a:bodyPr>
          <a:lstStyle/>
          <a:p>
            <a:pPr algn="ctr"/>
            <a:r>
              <a:rPr lang="ru-RU" sz="5100" b="1" i="1" dirty="0" smtClean="0">
                <a:solidFill>
                  <a:schemeClr val="tx1"/>
                </a:solidFill>
              </a:rPr>
              <a:t>Кадровые риски ненормативных </a:t>
            </a:r>
            <a:r>
              <a:rPr lang="ru-RU" sz="5100" b="1" i="1" dirty="0" smtClean="0">
                <a:solidFill>
                  <a:schemeClr val="tx1"/>
                </a:solidFill>
              </a:rPr>
              <a:t>госслужащих</a:t>
            </a:r>
          </a:p>
          <a:p>
            <a:r>
              <a:rPr lang="ru-RU" sz="5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ru-RU" sz="3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800" dirty="0" smtClean="0">
                <a:solidFill>
                  <a:schemeClr val="tx1"/>
                </a:solidFill>
              </a:rPr>
              <a:t>стремление выстраивать отношения по типу зависимости слабого от сильного, что приводит к конфликтам,  </a:t>
            </a:r>
          </a:p>
          <a:p>
            <a:r>
              <a:rPr lang="ru-RU" sz="5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ru-RU" sz="3800" dirty="0" smtClean="0">
                <a:solidFill>
                  <a:schemeClr val="tx1"/>
                </a:solidFill>
              </a:rPr>
              <a:t> </a:t>
            </a:r>
            <a:r>
              <a:rPr lang="ru-RU" sz="3800" dirty="0" smtClean="0">
                <a:solidFill>
                  <a:schemeClr val="tx1"/>
                </a:solidFill>
              </a:rPr>
              <a:t>критика, обесценивание идей и проектов, </a:t>
            </a:r>
          </a:p>
          <a:p>
            <a:r>
              <a:rPr lang="ru-RU" sz="5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ru-RU" sz="5100" dirty="0" smtClean="0">
                <a:solidFill>
                  <a:schemeClr val="tx1"/>
                </a:solidFill>
              </a:rPr>
              <a:t> </a:t>
            </a:r>
            <a:r>
              <a:rPr lang="ru-RU" sz="3800" dirty="0" smtClean="0">
                <a:solidFill>
                  <a:schemeClr val="tx1"/>
                </a:solidFill>
              </a:rPr>
              <a:t>непомерное стремление к власти, которое может осуществляться с помощью различных интриг; </a:t>
            </a:r>
          </a:p>
          <a:p>
            <a:r>
              <a:rPr lang="ru-RU" sz="5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ru-RU" sz="3800" dirty="0" smtClean="0">
                <a:solidFill>
                  <a:schemeClr val="tx1"/>
                </a:solidFill>
              </a:rPr>
              <a:t> зависть к успехам коллег, </a:t>
            </a:r>
          </a:p>
          <a:p>
            <a:r>
              <a:rPr lang="ru-RU" sz="5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ru-RU" sz="3800" dirty="0" smtClean="0">
                <a:solidFill>
                  <a:schemeClr val="tx1"/>
                </a:solidFill>
              </a:rPr>
              <a:t> воровство материальных средств и ценностей в ситуациях недостаточного для них материального вознаграждения, </a:t>
            </a:r>
          </a:p>
          <a:p>
            <a:r>
              <a:rPr lang="ru-RU" sz="5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ru-RU" sz="5100" dirty="0" smtClean="0">
                <a:solidFill>
                  <a:schemeClr val="tx1"/>
                </a:solidFill>
              </a:rPr>
              <a:t> </a:t>
            </a:r>
            <a:r>
              <a:rPr lang="ru-RU" sz="3800" dirty="0" smtClean="0">
                <a:solidFill>
                  <a:schemeClr val="tx1"/>
                </a:solidFill>
              </a:rPr>
              <a:t>ведомость и зависимость от того, кто ими восхищается,  </a:t>
            </a:r>
          </a:p>
          <a:p>
            <a:r>
              <a:rPr lang="ru-RU" sz="5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ru-RU" sz="3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800" dirty="0" smtClean="0">
                <a:solidFill>
                  <a:schemeClr val="tx1"/>
                </a:solidFill>
              </a:rPr>
              <a:t>проявление склонности к </a:t>
            </a:r>
            <a:r>
              <a:rPr lang="ru-RU" sz="3800" dirty="0" err="1" smtClean="0">
                <a:solidFill>
                  <a:schemeClr val="tx1"/>
                </a:solidFill>
              </a:rPr>
              <a:t>аферизму</a:t>
            </a:r>
            <a:r>
              <a:rPr lang="ru-RU" sz="3800" dirty="0" smtClean="0">
                <a:solidFill>
                  <a:schemeClr val="tx1"/>
                </a:solidFill>
              </a:rPr>
              <a:t> и мошенничеству, </a:t>
            </a:r>
          </a:p>
          <a:p>
            <a:r>
              <a:rPr lang="ru-RU" sz="5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ru-RU" sz="38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3800" dirty="0" smtClean="0">
                <a:solidFill>
                  <a:schemeClr val="tx1"/>
                </a:solidFill>
              </a:rPr>
              <a:t>не состоятельны как реальные руководители, поскольку их единственной целью является достижение собственной значимости</a:t>
            </a:r>
          </a:p>
          <a:p>
            <a:r>
              <a:rPr lang="ru-RU" sz="5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ru-RU" sz="3800" dirty="0" smtClean="0">
                <a:solidFill>
                  <a:schemeClr val="tx1"/>
                </a:solidFill>
              </a:rPr>
              <a:t> употребление </a:t>
            </a:r>
            <a:r>
              <a:rPr lang="ru-RU" sz="3800" dirty="0" err="1" smtClean="0">
                <a:solidFill>
                  <a:schemeClr val="tx1"/>
                </a:solidFill>
              </a:rPr>
              <a:t>психоактивных</a:t>
            </a:r>
            <a:r>
              <a:rPr lang="ru-RU" sz="3800" dirty="0" smtClean="0">
                <a:solidFill>
                  <a:schemeClr val="tx1"/>
                </a:solidFill>
              </a:rPr>
              <a:t> веществ, авантюристичность и </a:t>
            </a:r>
            <a:r>
              <a:rPr lang="ru-RU" sz="3800" dirty="0" err="1" smtClean="0">
                <a:solidFill>
                  <a:schemeClr val="tx1"/>
                </a:solidFill>
              </a:rPr>
              <a:t>аферизм</a:t>
            </a:r>
            <a:r>
              <a:rPr lang="ru-RU" sz="3800" dirty="0" smtClean="0">
                <a:solidFill>
                  <a:schemeClr val="tx1"/>
                </a:solidFill>
              </a:rPr>
              <a:t>, </a:t>
            </a:r>
          </a:p>
          <a:p>
            <a:r>
              <a:rPr lang="ru-RU" sz="51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r>
              <a:rPr lang="ru-RU" sz="3800" dirty="0" smtClean="0">
                <a:solidFill>
                  <a:schemeClr val="tx1"/>
                </a:solidFill>
              </a:rPr>
              <a:t> возможность стать жертвой обмана и манипуляции со стороны третьих лиц.</a:t>
            </a:r>
          </a:p>
          <a:p>
            <a:pPr algn="ctr"/>
            <a:endParaRPr lang="ru-RU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214290"/>
            <a:ext cx="307183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58" y="1643050"/>
            <a:ext cx="8572560" cy="4929222"/>
          </a:xfrm>
        </p:spPr>
        <p:txBody>
          <a:bodyPr>
            <a:normAutofit fontScale="92500" lnSpcReduction="20000"/>
          </a:bodyPr>
          <a:lstStyle/>
          <a:p>
            <a:pPr algn="ctr"/>
            <a:r>
              <a:rPr lang="ru-RU" sz="3300" b="1" dirty="0" smtClean="0">
                <a:solidFill>
                  <a:schemeClr val="tx1"/>
                </a:solidFill>
              </a:rPr>
              <a:t>Профессионально-психологические типы </a:t>
            </a:r>
            <a:r>
              <a:rPr lang="ru-RU" sz="3300" b="1" dirty="0" smtClean="0">
                <a:solidFill>
                  <a:schemeClr val="tx1"/>
                </a:solidFill>
              </a:rPr>
              <a:t>государственных гражданских служащих:</a:t>
            </a:r>
            <a:r>
              <a:rPr lang="ru-RU" sz="2800" b="1" dirty="0" smtClean="0">
                <a:solidFill>
                  <a:schemeClr val="tx1"/>
                </a:solidFill>
              </a:rPr>
              <a:t> </a:t>
            </a:r>
            <a:endParaRPr lang="ru-RU" sz="2800" b="1" dirty="0" smtClean="0">
              <a:solidFill>
                <a:schemeClr val="tx1"/>
              </a:solidFill>
            </a:endParaRPr>
          </a:p>
          <a:p>
            <a:endParaRPr lang="ru-RU" sz="2800" dirty="0" smtClean="0">
              <a:solidFill>
                <a:schemeClr val="tx1"/>
              </a:solidFill>
            </a:endParaRPr>
          </a:p>
          <a:p>
            <a:r>
              <a:rPr lang="ru-RU" sz="2800" b="1" i="1" dirty="0" smtClean="0">
                <a:solidFill>
                  <a:schemeClr val="tx1"/>
                </a:solidFill>
              </a:rPr>
              <a:t>Руководитель</a:t>
            </a:r>
            <a:r>
              <a:rPr lang="ru-RU" sz="2600" b="1" dirty="0" smtClean="0">
                <a:solidFill>
                  <a:schemeClr val="tx1"/>
                </a:solidFill>
              </a:rPr>
              <a:t>.</a:t>
            </a:r>
            <a:r>
              <a:rPr lang="ru-RU" sz="26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Выраженность тенденции к доминированию, подавлению, власти и её сохранению и упрочению, стремление  управлять людьми.</a:t>
            </a:r>
            <a:r>
              <a:rPr lang="ru-RU" sz="2600" dirty="0" smtClean="0">
                <a:solidFill>
                  <a:schemeClr val="tx1"/>
                </a:solidFill>
              </a:rPr>
              <a:t>  </a:t>
            </a:r>
          </a:p>
          <a:p>
            <a:r>
              <a:rPr lang="ru-RU" sz="2800" b="1" i="1" dirty="0" smtClean="0">
                <a:solidFill>
                  <a:schemeClr val="tx1"/>
                </a:solidFill>
              </a:rPr>
              <a:t>Исполнитель</a:t>
            </a:r>
            <a:r>
              <a:rPr lang="ru-RU" sz="2600" dirty="0" smtClean="0">
                <a:solidFill>
                  <a:schemeClr val="tx1"/>
                </a:solidFill>
              </a:rPr>
              <a:t>. </a:t>
            </a:r>
            <a:r>
              <a:rPr lang="ru-RU" sz="2400" dirty="0" smtClean="0">
                <a:solidFill>
                  <a:schemeClr val="tx1"/>
                </a:solidFill>
              </a:rPr>
              <a:t>Выраженность тенденции к поиску покровительства и к подчиненности, внутренняя дисциплинированность и сдержанность.   </a:t>
            </a:r>
          </a:p>
          <a:p>
            <a:r>
              <a:rPr lang="ru-RU" sz="2800" b="1" i="1" dirty="0" smtClean="0">
                <a:solidFill>
                  <a:schemeClr val="tx1"/>
                </a:solidFill>
              </a:rPr>
              <a:t>Коммуникатор</a:t>
            </a:r>
            <a:r>
              <a:rPr lang="ru-RU" sz="2800" b="1" dirty="0" smtClean="0">
                <a:solidFill>
                  <a:schemeClr val="tx1"/>
                </a:solidFill>
              </a:rPr>
              <a:t>.</a:t>
            </a:r>
            <a:r>
              <a:rPr lang="ru-RU" sz="2600" dirty="0" smtClean="0">
                <a:solidFill>
                  <a:schemeClr val="tx1"/>
                </a:solidFill>
              </a:rPr>
              <a:t> </a:t>
            </a:r>
            <a:r>
              <a:rPr lang="ru-RU" sz="2400" dirty="0" smtClean="0">
                <a:solidFill>
                  <a:schemeClr val="tx1"/>
                </a:solidFill>
              </a:rPr>
              <a:t>Выраженность тенденции к общительности, эмоциональности и эмоциональному влиянию, избеганию трудностей</a:t>
            </a:r>
          </a:p>
          <a:p>
            <a:r>
              <a:rPr lang="ru-RU" sz="2800" b="1" i="1" dirty="0" smtClean="0">
                <a:solidFill>
                  <a:schemeClr val="tx1"/>
                </a:solidFill>
              </a:rPr>
              <a:t>Генератор</a:t>
            </a:r>
            <a:r>
              <a:rPr lang="ru-RU" sz="2600" dirty="0" smtClean="0">
                <a:solidFill>
                  <a:schemeClr val="tx1"/>
                </a:solidFill>
              </a:rPr>
              <a:t>. </a:t>
            </a:r>
            <a:r>
              <a:rPr lang="ru-RU" sz="2400" dirty="0" smtClean="0">
                <a:solidFill>
                  <a:schemeClr val="tx1"/>
                </a:solidFill>
              </a:rPr>
              <a:t>Оторванность от реальности, устремленность в будущее, интуитивное видение отдаленных будущих перспектив развития идей, проектов и т.п.   </a:t>
            </a:r>
            <a:endParaRPr lang="ru-RU" sz="2400" dirty="0">
              <a:solidFill>
                <a:schemeClr val="tx1"/>
              </a:solidFill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0"/>
            <a:ext cx="3286116" cy="928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ustomShape 1"/>
          <p:cNvSpPr>
            <a:spLocks noChangeArrowheads="1"/>
          </p:cNvSpPr>
          <p:nvPr/>
        </p:nvSpPr>
        <p:spPr bwMode="auto">
          <a:xfrm>
            <a:off x="5724128" y="836712"/>
            <a:ext cx="345920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/>
            <a:r>
              <a:rPr lang="ru-RU" sz="2600" b="1" dirty="0">
                <a:solidFill>
                  <a:srgbClr val="990000"/>
                </a:solidFill>
                <a:latin typeface="Corbel" panose="020B0503020204020204" pitchFamily="34" charset="0"/>
                <a:ea typeface="Ebrima" panose="02000000000000000000" pitchFamily="2" charset="0"/>
                <a:cs typeface="Calibri Light" panose="020F0302020204030204" pitchFamily="34" charset="0"/>
              </a:rPr>
              <a:t>Курганский филиал </a:t>
            </a:r>
            <a:endParaRPr lang="ru-RU" sz="2600" b="1" dirty="0">
              <a:latin typeface="Corbel" panose="020B0503020204020204" pitchFamily="34" charset="0"/>
              <a:ea typeface="Ebrima" panose="02000000000000000000" pitchFamily="2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2160" y="0"/>
            <a:ext cx="2797093" cy="870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ustomShape 1"/>
          <p:cNvSpPr>
            <a:spLocks noChangeArrowheads="1"/>
          </p:cNvSpPr>
          <p:nvPr/>
        </p:nvSpPr>
        <p:spPr bwMode="auto">
          <a:xfrm>
            <a:off x="5724128" y="836712"/>
            <a:ext cx="345920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/>
            <a:r>
              <a:rPr lang="ru-RU" sz="2600" b="1" dirty="0">
                <a:solidFill>
                  <a:srgbClr val="990000"/>
                </a:solidFill>
                <a:latin typeface="Corbel" panose="020B0503020204020204" pitchFamily="34" charset="0"/>
                <a:ea typeface="Ebrima" panose="02000000000000000000" pitchFamily="2" charset="0"/>
                <a:cs typeface="Calibri Light" panose="020F0302020204030204" pitchFamily="34" charset="0"/>
              </a:rPr>
              <a:t>Курганский филиал </a:t>
            </a:r>
            <a:endParaRPr lang="ru-RU" sz="2600" b="1" dirty="0">
              <a:latin typeface="Corbel" panose="020B0503020204020204" pitchFamily="34" charset="0"/>
              <a:ea typeface="Ebrima" panose="02000000000000000000" pitchFamily="2" charset="0"/>
              <a:cs typeface="Calibri Light" panose="020F030202020403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4282" y="1285860"/>
            <a:ext cx="8715436" cy="53835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i="1" dirty="0" smtClean="0"/>
              <a:t>Кадровые риски типа «Руководитель»</a:t>
            </a:r>
            <a:endParaRPr lang="ru-RU" sz="2400" dirty="0" smtClean="0"/>
          </a:p>
          <a:p>
            <a:pPr>
              <a:lnSpc>
                <a:spcPts val="1900"/>
              </a:lnSpc>
            </a:pPr>
            <a:endParaRPr lang="ru-RU" sz="2000" dirty="0" smtClean="0"/>
          </a:p>
          <a:p>
            <a:r>
              <a:rPr lang="ru-RU" sz="2000" dirty="0" smtClean="0"/>
              <a:t>● внезапно возникающие приступы усталости, легко переходящие в депрессию, сопровождаемую употреблением </a:t>
            </a:r>
            <a:r>
              <a:rPr lang="ru-RU" sz="2000" dirty="0" err="1" smtClean="0"/>
              <a:t>психоактивных</a:t>
            </a:r>
            <a:r>
              <a:rPr lang="ru-RU" sz="2000" dirty="0" smtClean="0"/>
              <a:t> веществ;</a:t>
            </a:r>
          </a:p>
          <a:p>
            <a:r>
              <a:rPr lang="ru-RU" sz="2000" dirty="0" smtClean="0"/>
              <a:t>● внезапное для окружающих пренебрежение своими обязанностями, бросание всего «на самотек», а после окончания депрессивного приступа тотальное «закручивание гаек» в отношении подчиненных; </a:t>
            </a:r>
          </a:p>
          <a:p>
            <a:r>
              <a:rPr lang="ru-RU" sz="2000" dirty="0" smtClean="0"/>
              <a:t>● появление жалоб на жизнь как на сплошную череду неотвратимых и беспросветных необходимостей; </a:t>
            </a:r>
          </a:p>
          <a:p>
            <a:r>
              <a:rPr lang="ru-RU" sz="2000" dirty="0" smtClean="0"/>
              <a:t>● подчеркивание своих страданий – нытье или постоянная ворчливость; </a:t>
            </a:r>
          </a:p>
          <a:p>
            <a:r>
              <a:rPr lang="ru-RU" sz="2000" dirty="0" smtClean="0"/>
              <a:t>● приступы недоверия и подозрительности в отношении подчиненных и обращение внимания на «их тупость, хитрость и лень»;</a:t>
            </a:r>
          </a:p>
          <a:p>
            <a:r>
              <a:rPr lang="ru-RU" sz="2000" dirty="0" smtClean="0"/>
              <a:t>● поиск виноватых в случае неудач или невыполнения чего-либо;</a:t>
            </a:r>
          </a:p>
          <a:p>
            <a:r>
              <a:rPr lang="ru-RU" sz="2000" dirty="0" smtClean="0"/>
              <a:t>● навязчивое стремление все время давать поручения и указания другим людям, не отдавая отчета в их объеме или выполнимости; </a:t>
            </a:r>
          </a:p>
          <a:p>
            <a:r>
              <a:rPr lang="ru-RU" sz="2000" dirty="0" smtClean="0"/>
              <a:t>● стремление искать проблемы или создавать их с последующим желанием решить их.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98266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00034" y="1566824"/>
            <a:ext cx="8286808" cy="45807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ts val="1900"/>
              </a:lnSpc>
            </a:pPr>
            <a:r>
              <a:rPr lang="ru-RU" sz="2800" b="1" i="1" dirty="0" smtClean="0"/>
              <a:t>Кадровые риски типа «Исполнитель» </a:t>
            </a:r>
          </a:p>
          <a:p>
            <a:pPr>
              <a:lnSpc>
                <a:spcPts val="1900"/>
              </a:lnSpc>
            </a:pPr>
            <a:endParaRPr lang="ru-RU" sz="2400" b="1" i="1" dirty="0" smtClean="0"/>
          </a:p>
          <a:p>
            <a:r>
              <a:rPr lang="ru-RU" sz="2000" dirty="0" smtClean="0"/>
              <a:t>● внезапные и агрессивные вспышки гнева, сопровождаемые вербальной агрессией;</a:t>
            </a:r>
          </a:p>
          <a:p>
            <a:r>
              <a:rPr lang="ru-RU" sz="2000" dirty="0" smtClean="0"/>
              <a:t>● восприятие других людей как препятствие и помеха на пути своих достижений; </a:t>
            </a:r>
          </a:p>
          <a:p>
            <a:r>
              <a:rPr lang="ru-RU" sz="2000" dirty="0" smtClean="0"/>
              <a:t>● ревность и зависть к успехам других;</a:t>
            </a:r>
          </a:p>
          <a:p>
            <a:r>
              <a:rPr lang="ru-RU" sz="2000" dirty="0" smtClean="0"/>
              <a:t>● манипулирование;</a:t>
            </a:r>
          </a:p>
          <a:p>
            <a:r>
              <a:rPr lang="ru-RU" sz="2000" dirty="0" smtClean="0"/>
              <a:t>● проявление внезапного для окружающих агрессивного нетерпения к ограничениям; </a:t>
            </a:r>
          </a:p>
          <a:p>
            <a:r>
              <a:rPr lang="ru-RU" sz="2000" dirty="0" smtClean="0"/>
              <a:t>● стремление к независимости через поиск влиятельных лиц;</a:t>
            </a:r>
          </a:p>
          <a:p>
            <a:r>
              <a:rPr lang="ru-RU" sz="2000" dirty="0" smtClean="0"/>
              <a:t>● тщеславность;</a:t>
            </a:r>
          </a:p>
          <a:p>
            <a:r>
              <a:rPr lang="ru-RU" sz="2000" dirty="0" smtClean="0"/>
              <a:t>● </a:t>
            </a:r>
            <a:r>
              <a:rPr lang="ru-RU" sz="2000" dirty="0" err="1" smtClean="0"/>
              <a:t>кверулентность</a:t>
            </a:r>
            <a:r>
              <a:rPr lang="ru-RU" sz="2000" dirty="0" smtClean="0"/>
              <a:t> и сутяжничество;</a:t>
            </a:r>
          </a:p>
          <a:p>
            <a:r>
              <a:rPr lang="ru-RU" sz="2000" dirty="0" smtClean="0"/>
              <a:t>● изворотливость, хитрость;</a:t>
            </a:r>
          </a:p>
          <a:p>
            <a:r>
              <a:rPr lang="ru-RU" sz="2000" dirty="0" smtClean="0"/>
              <a:t>● «Моя хата с краю» как принцип жизни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8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2160" y="0"/>
            <a:ext cx="2797093" cy="870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CustomShape 1"/>
          <p:cNvSpPr>
            <a:spLocks noChangeArrowheads="1"/>
          </p:cNvSpPr>
          <p:nvPr/>
        </p:nvSpPr>
        <p:spPr bwMode="auto">
          <a:xfrm>
            <a:off x="5724128" y="836712"/>
            <a:ext cx="345920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/>
            <a:r>
              <a:rPr lang="ru-RU" sz="2600" b="1" dirty="0">
                <a:solidFill>
                  <a:srgbClr val="990000"/>
                </a:solidFill>
                <a:latin typeface="Corbel" panose="020B0503020204020204" pitchFamily="34" charset="0"/>
                <a:ea typeface="Ebrima" panose="02000000000000000000" pitchFamily="2" charset="0"/>
                <a:cs typeface="Calibri Light" panose="020F0302020204030204" pitchFamily="34" charset="0"/>
              </a:rPr>
              <a:t>Курганский филиал </a:t>
            </a:r>
            <a:endParaRPr lang="ru-RU" sz="2600" b="1" dirty="0">
              <a:latin typeface="Corbel" panose="020B0503020204020204" pitchFamily="34" charset="0"/>
              <a:ea typeface="Ebrima" panose="02000000000000000000" pitchFamily="2" charset="0"/>
              <a:cs typeface="Calibri Light" panose="020F03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792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57158" y="1428736"/>
            <a:ext cx="8501122" cy="5214974"/>
          </a:xfrm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  <a:spcBef>
                <a:spcPts val="0"/>
              </a:spcBef>
            </a:pPr>
            <a:r>
              <a:rPr lang="ru-RU" sz="2800" b="1" i="1" dirty="0" smtClean="0">
                <a:solidFill>
                  <a:schemeClr val="tx1"/>
                </a:solidFill>
              </a:rPr>
              <a:t>Кадровые риски типа «Коммуникатор»</a:t>
            </a:r>
            <a:r>
              <a:rPr lang="ru-RU" sz="3100" dirty="0" smtClean="0">
                <a:solidFill>
                  <a:schemeClr val="tx1"/>
                </a:solidFill>
              </a:rPr>
              <a:t>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</a:pPr>
            <a:endParaRPr lang="ru-RU" sz="3100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100" dirty="0" smtClean="0">
                <a:solidFill>
                  <a:schemeClr val="tx1"/>
                </a:solidFill>
              </a:rPr>
              <a:t>●  стремление к постоянной эмоциональной возбужденности;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100" dirty="0" smtClean="0">
                <a:solidFill>
                  <a:schemeClr val="tx1"/>
                </a:solidFill>
              </a:rPr>
              <a:t>● сильная тяга к деньгам и материальному обогащению, которая может переходить в буквальную алчность;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100" dirty="0" smtClean="0">
                <a:solidFill>
                  <a:schemeClr val="tx1"/>
                </a:solidFill>
              </a:rPr>
              <a:t>● обидчивость со скрываемой ревностью и раздражительностью;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100" dirty="0" smtClean="0">
                <a:solidFill>
                  <a:schemeClr val="tx1"/>
                </a:solidFill>
              </a:rPr>
              <a:t>● неустойчивость и поверхностность связей и отношений – неверность;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100" dirty="0" smtClean="0">
                <a:solidFill>
                  <a:schemeClr val="tx1"/>
                </a:solidFill>
              </a:rPr>
              <a:t>● депрессивное реагирование на неудачи;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100" dirty="0" smtClean="0">
                <a:solidFill>
                  <a:schemeClr val="tx1"/>
                </a:solidFill>
              </a:rPr>
              <a:t>● склонность к употреблению алкоголя или транквилизаторов;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100" dirty="0" smtClean="0">
                <a:solidFill>
                  <a:schemeClr val="tx1"/>
                </a:solidFill>
              </a:rPr>
              <a:t>● неспособность к самоограничениям и слабость волевой регуляции поведения;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100" dirty="0" smtClean="0">
                <a:solidFill>
                  <a:schemeClr val="tx1"/>
                </a:solidFill>
              </a:rPr>
              <a:t>● «Грести жар чужими руками» − как принцип жизни;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100" dirty="0" smtClean="0">
                <a:solidFill>
                  <a:schemeClr val="tx1"/>
                </a:solidFill>
              </a:rPr>
              <a:t>● неспособность быстро отказываться от своих притязаний или намерений даже если их удовлетворению препятствуют объективные обстоятельства.</a:t>
            </a:r>
            <a:endParaRPr lang="ru-RU" sz="2100" dirty="0">
              <a:solidFill>
                <a:schemeClr val="tx1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2160" y="0"/>
            <a:ext cx="2797093" cy="870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ustomShape 1"/>
          <p:cNvSpPr>
            <a:spLocks noChangeArrowheads="1"/>
          </p:cNvSpPr>
          <p:nvPr/>
        </p:nvSpPr>
        <p:spPr bwMode="auto">
          <a:xfrm>
            <a:off x="5724128" y="836712"/>
            <a:ext cx="345920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/>
            <a:r>
              <a:rPr lang="ru-RU" sz="2600" b="1" dirty="0">
                <a:solidFill>
                  <a:srgbClr val="990000"/>
                </a:solidFill>
                <a:latin typeface="Corbel" panose="020B0503020204020204" pitchFamily="34" charset="0"/>
                <a:ea typeface="Ebrima" panose="02000000000000000000" pitchFamily="2" charset="0"/>
                <a:cs typeface="Calibri Light" panose="020F0302020204030204" pitchFamily="34" charset="0"/>
              </a:rPr>
              <a:t>Курганский филиал </a:t>
            </a:r>
            <a:endParaRPr lang="ru-RU" sz="2600" b="1" dirty="0">
              <a:latin typeface="Corbel" panose="020B0503020204020204" pitchFamily="34" charset="0"/>
              <a:ea typeface="Ebrima" panose="02000000000000000000" pitchFamily="2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57158" y="1571588"/>
            <a:ext cx="8429684" cy="5286412"/>
          </a:xfrm>
        </p:spPr>
        <p:txBody>
          <a:bodyPr>
            <a:normAutofit lnSpcReduction="10000"/>
          </a:bodyPr>
          <a:lstStyle/>
          <a:p>
            <a:pPr algn="ctr"/>
            <a:r>
              <a:rPr lang="ru-RU" sz="2800" b="1" i="1" dirty="0" smtClean="0">
                <a:solidFill>
                  <a:schemeClr val="tx1"/>
                </a:solidFill>
              </a:rPr>
              <a:t>Кадровые </a:t>
            </a:r>
            <a:r>
              <a:rPr lang="ru-RU" sz="2800" b="1" i="1" dirty="0" smtClean="0">
                <a:solidFill>
                  <a:schemeClr val="tx1"/>
                </a:solidFill>
              </a:rPr>
              <a:t>риски типа «Генератор»</a:t>
            </a:r>
          </a:p>
          <a:p>
            <a:pPr>
              <a:lnSpc>
                <a:spcPts val="1900"/>
              </a:lnSpc>
              <a:spcBef>
                <a:spcPts val="0"/>
              </a:spcBef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● приступы недоверия и подозрительности в отношении коллег, как результат возможно возникновение межличностных конфликтов;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● крайняя осторожность, выражающаяся в нерешительности и упрямом следовании своей линии;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● стремление оградить себя от любой неудачи может граничить с невротическими проявлениями в поведении (например, страхи и перестраховка);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● </a:t>
            </a:r>
            <a:r>
              <a:rPr lang="ru-RU" dirty="0" err="1" smtClean="0">
                <a:solidFill>
                  <a:schemeClr val="tx1"/>
                </a:solidFill>
              </a:rPr>
              <a:t>иппохондричность</a:t>
            </a:r>
            <a:r>
              <a:rPr lang="ru-RU" dirty="0" smtClean="0">
                <a:solidFill>
                  <a:schemeClr val="tx1"/>
                </a:solidFill>
              </a:rPr>
              <a:t>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● «Чтобы комар носа не подточил» − как принцип жизни, может приводить к бюрократическим излишествам в работе;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● карьеризм, сочетаемый со страхом потерять свой престиж в глазах окружающих;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● приступы высокомерия и властности в отношении коллег и подчиненных;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● ревность к успехам других</a:t>
            </a:r>
            <a:endParaRPr lang="ru-RU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214290"/>
            <a:ext cx="307183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ustomShape 1"/>
          <p:cNvSpPr>
            <a:spLocks noChangeArrowheads="1"/>
          </p:cNvSpPr>
          <p:nvPr/>
        </p:nvSpPr>
        <p:spPr bwMode="auto">
          <a:xfrm>
            <a:off x="5684793" y="1071546"/>
            <a:ext cx="345920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/>
            <a:r>
              <a:rPr lang="ru-RU" sz="2600" b="1" dirty="0">
                <a:solidFill>
                  <a:srgbClr val="990000"/>
                </a:solidFill>
                <a:latin typeface="Corbel" panose="020B0503020204020204" pitchFamily="34" charset="0"/>
                <a:ea typeface="Ebrima" panose="02000000000000000000" pitchFamily="2" charset="0"/>
                <a:cs typeface="Calibri Light" panose="020F0302020204030204" pitchFamily="34" charset="0"/>
              </a:rPr>
              <a:t>Курганский филиал </a:t>
            </a:r>
            <a:endParaRPr lang="ru-RU" sz="2600" b="1" dirty="0">
              <a:latin typeface="Corbel" panose="020B0503020204020204" pitchFamily="34" charset="0"/>
              <a:ea typeface="Ebrima" panose="02000000000000000000" pitchFamily="2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57158" y="1428736"/>
            <a:ext cx="8501122" cy="5214974"/>
          </a:xfrm>
        </p:spPr>
        <p:txBody>
          <a:bodyPr>
            <a:normAutofit/>
          </a:bodyPr>
          <a:lstStyle/>
          <a:p>
            <a:r>
              <a:rPr lang="ru-RU" sz="2400" b="1" i="1" dirty="0" smtClean="0">
                <a:solidFill>
                  <a:schemeClr val="tx1"/>
                </a:solidFill>
              </a:rPr>
              <a:t>	В </a:t>
            </a:r>
            <a:r>
              <a:rPr lang="ru-RU" sz="2400" b="1" i="1" dirty="0" smtClean="0">
                <a:solidFill>
                  <a:schemeClr val="tx1"/>
                </a:solidFill>
              </a:rPr>
              <a:t>древние времена в Японии пользовались фонарями из бамбука и бумаги со свечой внутри. Как-то слепому, побывавшему в гостях у друга, предложили такой фонарь, чтобы он шел с ним домой.</a:t>
            </a:r>
            <a:endParaRPr lang="ru-RU" sz="2400" dirty="0" smtClean="0">
              <a:solidFill>
                <a:schemeClr val="tx1"/>
              </a:solidFill>
            </a:endParaRPr>
          </a:p>
          <a:p>
            <a:r>
              <a:rPr lang="ru-RU" sz="2400" b="1" i="1" dirty="0" smtClean="0">
                <a:solidFill>
                  <a:schemeClr val="tx1"/>
                </a:solidFill>
              </a:rPr>
              <a:t>- </a:t>
            </a:r>
            <a:r>
              <a:rPr lang="ru-RU" sz="2400" b="1" i="1" dirty="0" smtClean="0">
                <a:solidFill>
                  <a:schemeClr val="tx1"/>
                </a:solidFill>
              </a:rPr>
              <a:t>Мне фонарь не нужен, – сказал слепой, свет и темнота для меня равны. </a:t>
            </a:r>
            <a:endParaRPr lang="ru-RU" sz="2400" dirty="0" smtClean="0">
              <a:solidFill>
                <a:schemeClr val="tx1"/>
              </a:solidFill>
            </a:endParaRPr>
          </a:p>
          <a:p>
            <a:r>
              <a:rPr lang="ru-RU" sz="2400" b="1" i="1" dirty="0" smtClean="0">
                <a:solidFill>
                  <a:schemeClr val="tx1"/>
                </a:solidFill>
              </a:rPr>
              <a:t>- </a:t>
            </a:r>
            <a:r>
              <a:rPr lang="ru-RU" sz="2400" b="1" i="1" dirty="0" smtClean="0">
                <a:solidFill>
                  <a:schemeClr val="tx1"/>
                </a:solidFill>
              </a:rPr>
              <a:t>Я знаю, что тебе не нужен фонарь, чтобы различать дорогу, – ответил ему друг. – Но если ты пойдешь без фонаря, то кто-то другой может на тебя налететь. Так что возьми его. Позаботившись о других, ты позаботишься и о себе. </a:t>
            </a:r>
            <a:endParaRPr lang="ru-RU" sz="2400" dirty="0" smtClean="0">
              <a:solidFill>
                <a:schemeClr val="tx1"/>
              </a:solidFill>
            </a:endParaRPr>
          </a:p>
          <a:p>
            <a:pPr algn="r"/>
            <a:r>
              <a:rPr lang="ru-RU" sz="2400" b="1" i="1" dirty="0" err="1" smtClean="0">
                <a:solidFill>
                  <a:schemeClr val="tx1"/>
                </a:solidFill>
              </a:rPr>
              <a:t>Дзэнская</a:t>
            </a:r>
            <a:r>
              <a:rPr lang="ru-RU" sz="2400" b="1" i="1" dirty="0" smtClean="0">
                <a:solidFill>
                  <a:schemeClr val="tx1"/>
                </a:solidFill>
              </a:rPr>
              <a:t> притча</a:t>
            </a:r>
            <a:endParaRPr lang="ru-RU" sz="2100" dirty="0">
              <a:solidFill>
                <a:schemeClr val="tx1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2160" y="0"/>
            <a:ext cx="2797093" cy="870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ustomShape 1"/>
          <p:cNvSpPr>
            <a:spLocks noChangeArrowheads="1"/>
          </p:cNvSpPr>
          <p:nvPr/>
        </p:nvSpPr>
        <p:spPr bwMode="auto">
          <a:xfrm>
            <a:off x="5724128" y="836712"/>
            <a:ext cx="345920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/>
            <a:r>
              <a:rPr lang="ru-RU" sz="2600" b="1" dirty="0">
                <a:solidFill>
                  <a:srgbClr val="990000"/>
                </a:solidFill>
                <a:latin typeface="Corbel" panose="020B0503020204020204" pitchFamily="34" charset="0"/>
                <a:ea typeface="Ebrima" panose="02000000000000000000" pitchFamily="2" charset="0"/>
                <a:cs typeface="Calibri Light" panose="020F0302020204030204" pitchFamily="34" charset="0"/>
              </a:rPr>
              <a:t>Курганский филиал </a:t>
            </a:r>
            <a:endParaRPr lang="ru-RU" sz="2600" b="1" dirty="0">
              <a:latin typeface="Corbel" panose="020B0503020204020204" pitchFamily="34" charset="0"/>
              <a:ea typeface="Ebrima" panose="02000000000000000000" pitchFamily="2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357158" y="1428736"/>
            <a:ext cx="8501122" cy="5214974"/>
          </a:xfrm>
        </p:spPr>
        <p:txBody>
          <a:bodyPr>
            <a:normAutofit/>
          </a:bodyPr>
          <a:lstStyle/>
          <a:p>
            <a:pPr algn="ctr"/>
            <a:r>
              <a:rPr lang="ru-RU" sz="2400" b="1" i="1" dirty="0" smtClean="0">
                <a:solidFill>
                  <a:schemeClr val="tx1"/>
                </a:solidFill>
              </a:rPr>
              <a:t>	</a:t>
            </a:r>
          </a:p>
          <a:p>
            <a:pPr algn="ctr"/>
            <a:endParaRPr lang="ru-RU" sz="2400" b="1" i="1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ru-RU" sz="3200" b="1" dirty="0" smtClean="0">
                <a:solidFill>
                  <a:schemeClr val="tx1"/>
                </a:solidFill>
              </a:rPr>
              <a:t>Надежный </a:t>
            </a:r>
            <a:r>
              <a:rPr lang="ru-RU" sz="3200" b="1" dirty="0" smtClean="0">
                <a:solidFill>
                  <a:schemeClr val="tx1"/>
                </a:solidFill>
              </a:rPr>
              <a:t>работник = безопасность организации. </a:t>
            </a:r>
            <a:endParaRPr lang="ru-RU" sz="3200" b="1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</a:pPr>
            <a:r>
              <a:rPr lang="ru-RU" sz="3200" b="1" dirty="0" smtClean="0">
                <a:solidFill>
                  <a:schemeClr val="tx1"/>
                </a:solidFill>
              </a:rPr>
              <a:t>Безопасность </a:t>
            </a:r>
            <a:r>
              <a:rPr lang="ru-RU" sz="3200" b="1" dirty="0" smtClean="0">
                <a:solidFill>
                  <a:schemeClr val="tx1"/>
                </a:solidFill>
              </a:rPr>
              <a:t>организации = минимизация кадровых рисков.</a:t>
            </a:r>
            <a:endParaRPr lang="ru-RU" sz="3200" b="1" dirty="0">
              <a:solidFill>
                <a:schemeClr val="tx1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2160" y="0"/>
            <a:ext cx="2797093" cy="870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ustomShape 1"/>
          <p:cNvSpPr>
            <a:spLocks noChangeArrowheads="1"/>
          </p:cNvSpPr>
          <p:nvPr/>
        </p:nvSpPr>
        <p:spPr bwMode="auto">
          <a:xfrm>
            <a:off x="5724128" y="836712"/>
            <a:ext cx="345920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/>
            <a:r>
              <a:rPr lang="ru-RU" sz="2600" b="1" dirty="0">
                <a:solidFill>
                  <a:srgbClr val="990000"/>
                </a:solidFill>
                <a:latin typeface="Corbel" panose="020B0503020204020204" pitchFamily="34" charset="0"/>
                <a:ea typeface="Ebrima" panose="02000000000000000000" pitchFamily="2" charset="0"/>
                <a:cs typeface="Calibri Light" panose="020F0302020204030204" pitchFamily="34" charset="0"/>
              </a:rPr>
              <a:t>Курганский филиал </a:t>
            </a:r>
            <a:endParaRPr lang="ru-RU" sz="2600" b="1" dirty="0">
              <a:latin typeface="Corbel" panose="020B0503020204020204" pitchFamily="34" charset="0"/>
              <a:ea typeface="Ebrima" panose="02000000000000000000" pitchFamily="2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00100" y="2071678"/>
            <a:ext cx="7400950" cy="3515306"/>
          </a:xfrm>
        </p:spPr>
        <p:txBody>
          <a:bodyPr/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ru-RU" sz="3200" b="1" dirty="0" smtClean="0">
                <a:solidFill>
                  <a:schemeClr val="tx1"/>
                </a:solidFill>
              </a:rPr>
              <a:t>Если мы откажемся от всех тех, кто однажды ошибался, мы скорее всего не найдем нужного человека. 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ru-RU" sz="3200" b="1" dirty="0" smtClean="0">
                <a:solidFill>
                  <a:schemeClr val="tx1"/>
                </a:solidFill>
              </a:rPr>
              <a:t>Нужно научиться умело отходить от нормы.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ru-RU" sz="2800" b="1" i="1" dirty="0" err="1" smtClean="0">
                <a:solidFill>
                  <a:schemeClr val="tx1"/>
                </a:solidFill>
              </a:rPr>
              <a:t>Миямото</a:t>
            </a:r>
            <a:r>
              <a:rPr lang="ru-RU" sz="2800" b="1" i="1" dirty="0" smtClean="0">
                <a:solidFill>
                  <a:schemeClr val="tx1"/>
                </a:solidFill>
              </a:rPr>
              <a:t> </a:t>
            </a:r>
            <a:r>
              <a:rPr lang="ru-RU" sz="2800" b="1" i="1" dirty="0" err="1" smtClean="0">
                <a:solidFill>
                  <a:schemeClr val="tx1"/>
                </a:solidFill>
              </a:rPr>
              <a:t>Цунэтомо</a:t>
            </a:r>
            <a:r>
              <a:rPr lang="ru-RU" sz="3200" b="1" dirty="0" smtClean="0">
                <a:solidFill>
                  <a:schemeClr val="tx1"/>
                </a:solidFill>
              </a:rPr>
              <a:t> </a:t>
            </a:r>
            <a:r>
              <a:rPr lang="ru-RU" sz="3600" b="1" dirty="0" smtClean="0">
                <a:solidFill>
                  <a:schemeClr val="tx1"/>
                </a:solidFill>
              </a:rPr>
              <a:t> </a:t>
            </a:r>
            <a:endParaRPr lang="ru-RU" sz="3600" b="1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214290"/>
            <a:ext cx="307183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CustomShape 1"/>
          <p:cNvSpPr>
            <a:spLocks noChangeArrowheads="1"/>
          </p:cNvSpPr>
          <p:nvPr/>
        </p:nvSpPr>
        <p:spPr bwMode="auto">
          <a:xfrm>
            <a:off x="5684793" y="1071546"/>
            <a:ext cx="345920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/>
            <a:r>
              <a:rPr lang="ru-RU" sz="2600" b="1" dirty="0">
                <a:solidFill>
                  <a:srgbClr val="990000"/>
                </a:solidFill>
                <a:latin typeface="Corbel" panose="020B0503020204020204" pitchFamily="34" charset="0"/>
                <a:ea typeface="Ebrima" panose="02000000000000000000" pitchFamily="2" charset="0"/>
                <a:cs typeface="Calibri Light" panose="020F0302020204030204" pitchFamily="34" charset="0"/>
              </a:rPr>
              <a:t>Курганский филиал </a:t>
            </a:r>
            <a:endParaRPr lang="ru-RU" sz="2600" b="1" dirty="0">
              <a:latin typeface="Corbel" panose="020B0503020204020204" pitchFamily="34" charset="0"/>
              <a:ea typeface="Ebrima" panose="02000000000000000000" pitchFamily="2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0" y="1714488"/>
            <a:ext cx="8572560" cy="4857784"/>
          </a:xfrm>
        </p:spPr>
        <p:txBody>
          <a:bodyPr>
            <a:noAutofit/>
          </a:bodyPr>
          <a:lstStyle/>
          <a:p>
            <a:pPr>
              <a:lnSpc>
                <a:spcPts val="2000"/>
              </a:lnSpc>
              <a:spcBef>
                <a:spcPts val="0"/>
              </a:spcBef>
            </a:pPr>
            <a:r>
              <a:rPr lang="ru-RU" i="1" dirty="0" smtClean="0">
                <a:solidFill>
                  <a:schemeClr val="tx1"/>
                </a:solidFill>
              </a:rPr>
              <a:t>	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lnSpc>
                <a:spcPts val="2000"/>
              </a:lnSpc>
              <a:spcBef>
                <a:spcPts val="0"/>
              </a:spcBef>
            </a:pPr>
            <a:endParaRPr lang="ru-RU" i="1" dirty="0" smtClean="0">
              <a:solidFill>
                <a:schemeClr val="tx1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b="1" i="1" dirty="0" smtClean="0">
                <a:solidFill>
                  <a:schemeClr val="tx1"/>
                </a:solidFill>
              </a:rPr>
              <a:t>	</a:t>
            </a:r>
            <a:r>
              <a:rPr lang="ru-RU" sz="2400" b="1" i="1" dirty="0" smtClean="0">
                <a:solidFill>
                  <a:schemeClr val="tx1"/>
                </a:solidFill>
              </a:rPr>
              <a:t>Кадровый риск </a:t>
            </a:r>
            <a:r>
              <a:rPr lang="ru-RU" sz="2400" dirty="0" smtClean="0">
                <a:solidFill>
                  <a:schemeClr val="tx1"/>
                </a:solidFill>
              </a:rPr>
              <a:t>– это возможная опасность работника для организации, обусловленная его индивидуально-психологическими (глубинно-психологическими) особенностями личности. В частности  характеристиками регулятивного компонента надежности, индивидуально-типологического, выраженного в «классах опасности» личности, и профессионально-психологического, манифестирующие в социально-негативных характеристиках руководителя, исполнителя, коммуникатора и генератора.</a:t>
            </a:r>
            <a:endParaRPr lang="ru-RU" sz="2400" dirty="0">
              <a:solidFill>
                <a:schemeClr val="tx1"/>
              </a:solidFill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214290"/>
            <a:ext cx="2797093" cy="870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ustomShape 1"/>
          <p:cNvSpPr>
            <a:spLocks noChangeArrowheads="1"/>
          </p:cNvSpPr>
          <p:nvPr/>
        </p:nvSpPr>
        <p:spPr bwMode="auto">
          <a:xfrm>
            <a:off x="5500694" y="1142984"/>
            <a:ext cx="345920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/>
            <a:r>
              <a:rPr lang="ru-RU" sz="2600" b="1" dirty="0">
                <a:solidFill>
                  <a:srgbClr val="990000"/>
                </a:solidFill>
                <a:latin typeface="Corbel" panose="020B0503020204020204" pitchFamily="34" charset="0"/>
                <a:ea typeface="Ebrima" panose="02000000000000000000" pitchFamily="2" charset="0"/>
                <a:cs typeface="Calibri Light" panose="020F0302020204030204" pitchFamily="34" charset="0"/>
              </a:rPr>
              <a:t>Курганский филиал </a:t>
            </a:r>
            <a:endParaRPr lang="ru-RU" sz="2600" b="1" dirty="0">
              <a:latin typeface="Corbel" panose="020B0503020204020204" pitchFamily="34" charset="0"/>
              <a:ea typeface="Ebrima" panose="02000000000000000000" pitchFamily="2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282" y="1857364"/>
            <a:ext cx="8572560" cy="4714908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r>
              <a:rPr lang="ru-RU" sz="2400" b="1" dirty="0" smtClean="0">
                <a:solidFill>
                  <a:schemeClr val="tx1"/>
                </a:solidFill>
              </a:rPr>
              <a:t>В результате реализации кадрового риска, организация может понести следующие </a:t>
            </a:r>
            <a:r>
              <a:rPr lang="ru-RU" sz="2400" b="1" dirty="0" smtClean="0">
                <a:solidFill>
                  <a:schemeClr val="tx1"/>
                </a:solidFill>
              </a:rPr>
              <a:t>утраты:</a:t>
            </a:r>
            <a:endParaRPr lang="ru-RU" sz="2400" b="1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● </a:t>
            </a:r>
            <a:r>
              <a:rPr lang="ru-RU" i="1" dirty="0" smtClean="0">
                <a:solidFill>
                  <a:schemeClr val="tx1"/>
                </a:solidFill>
              </a:rPr>
              <a:t>утрата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материальных активов,</a:t>
            </a:r>
            <a:r>
              <a:rPr lang="ru-RU" dirty="0" smtClean="0">
                <a:solidFill>
                  <a:schemeClr val="tx1"/>
                </a:solidFill>
              </a:rPr>
              <a:t> это, прежде всего финансы (хищения, мошенничество, «левачество») и оборудование (поломки, кражи, порчи, замена);</a:t>
            </a:r>
          </a:p>
          <a:p>
            <a:pPr>
              <a:spcBef>
                <a:spcPts val="0"/>
              </a:spcBef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● </a:t>
            </a:r>
            <a:r>
              <a:rPr lang="ru-RU" i="1" dirty="0" smtClean="0">
                <a:solidFill>
                  <a:schemeClr val="tx1"/>
                </a:solidFill>
              </a:rPr>
              <a:t>утрата информационных ресурсов</a:t>
            </a:r>
            <a:r>
              <a:rPr lang="ru-RU" dirty="0" smtClean="0">
                <a:solidFill>
                  <a:schemeClr val="tx1"/>
                </a:solidFill>
              </a:rPr>
              <a:t> – стратегических планов (шпионаж), технологий (промышленный шпионаж), утрата доступа к информационным ресурсам (потеря «связей»), искажение информации; </a:t>
            </a:r>
          </a:p>
          <a:p>
            <a:pPr>
              <a:spcBef>
                <a:spcPts val="0"/>
              </a:spcBef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● </a:t>
            </a:r>
            <a:r>
              <a:rPr lang="ru-RU" i="1" dirty="0" smtClean="0">
                <a:solidFill>
                  <a:schemeClr val="tx1"/>
                </a:solidFill>
              </a:rPr>
              <a:t>утрата морального капитала</a:t>
            </a:r>
            <a:r>
              <a:rPr lang="ru-RU" dirty="0" smtClean="0">
                <a:solidFill>
                  <a:schemeClr val="tx1"/>
                </a:solidFill>
              </a:rPr>
              <a:t> – формирование нежелательного имиджа, обнародование информации, порочащей организацию в глазах потенциальных партнеров, клиентов и сотрудников;</a:t>
            </a:r>
          </a:p>
          <a:p>
            <a:pPr>
              <a:spcBef>
                <a:spcPts val="0"/>
              </a:spcBef>
            </a:pPr>
            <a:endParaRPr lang="ru-RU" dirty="0" smtClean="0">
              <a:solidFill>
                <a:schemeClr val="tx1"/>
              </a:solidFill>
            </a:endParaRPr>
          </a:p>
          <a:p>
            <a:pPr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● </a:t>
            </a:r>
            <a:r>
              <a:rPr lang="ru-RU" i="1" dirty="0" smtClean="0">
                <a:solidFill>
                  <a:schemeClr val="tx1"/>
                </a:solidFill>
              </a:rPr>
              <a:t>снижение количества и качества человеческих ресурсов.</a:t>
            </a:r>
            <a:endParaRPr lang="ru-RU" dirty="0">
              <a:solidFill>
                <a:schemeClr val="tx1"/>
              </a:solidFill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72198" y="214290"/>
            <a:ext cx="2797093" cy="870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ustomShape 1"/>
          <p:cNvSpPr>
            <a:spLocks noChangeArrowheads="1"/>
          </p:cNvSpPr>
          <p:nvPr/>
        </p:nvSpPr>
        <p:spPr bwMode="auto">
          <a:xfrm>
            <a:off x="5500694" y="1142984"/>
            <a:ext cx="345920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/>
            <a:r>
              <a:rPr lang="ru-RU" sz="2600" b="1" dirty="0">
                <a:solidFill>
                  <a:srgbClr val="990000"/>
                </a:solidFill>
                <a:latin typeface="Corbel" panose="020B0503020204020204" pitchFamily="34" charset="0"/>
                <a:ea typeface="Ebrima" panose="02000000000000000000" pitchFamily="2" charset="0"/>
                <a:cs typeface="Calibri Light" panose="020F0302020204030204" pitchFamily="34" charset="0"/>
              </a:rPr>
              <a:t>Курганский филиал </a:t>
            </a:r>
            <a:endParaRPr lang="ru-RU" sz="2600" b="1" dirty="0">
              <a:latin typeface="Corbel" panose="020B0503020204020204" pitchFamily="34" charset="0"/>
              <a:ea typeface="Ebrima" panose="02000000000000000000" pitchFamily="2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2160" y="0"/>
            <a:ext cx="2797093" cy="870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ustomShape 1"/>
          <p:cNvSpPr>
            <a:spLocks noChangeArrowheads="1"/>
          </p:cNvSpPr>
          <p:nvPr/>
        </p:nvSpPr>
        <p:spPr bwMode="auto">
          <a:xfrm>
            <a:off x="5724128" y="836712"/>
            <a:ext cx="345920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/>
            <a:r>
              <a:rPr lang="ru-RU" sz="2600" b="1" dirty="0">
                <a:solidFill>
                  <a:srgbClr val="990000"/>
                </a:solidFill>
                <a:latin typeface="Corbel" panose="020B0503020204020204" pitchFamily="34" charset="0"/>
                <a:ea typeface="Ebrima" panose="02000000000000000000" pitchFamily="2" charset="0"/>
                <a:cs typeface="Calibri Light" panose="020F0302020204030204" pitchFamily="34" charset="0"/>
              </a:rPr>
              <a:t>Курганский филиал </a:t>
            </a:r>
            <a:endParaRPr lang="ru-RU" sz="2600" b="1" dirty="0">
              <a:latin typeface="Corbel" panose="020B0503020204020204" pitchFamily="34" charset="0"/>
              <a:ea typeface="Ebrima" panose="02000000000000000000" pitchFamily="2" charset="0"/>
              <a:cs typeface="Calibri Light" panose="020F0302020204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1428736"/>
            <a:ext cx="8715436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b="1" i="1" dirty="0" smtClean="0"/>
              <a:t>	Социальная нормативность </a:t>
            </a:r>
            <a:r>
              <a:rPr lang="ru-RU" sz="2000" dirty="0" smtClean="0"/>
              <a:t>− </a:t>
            </a:r>
            <a:r>
              <a:rPr lang="ru-RU" sz="2000" dirty="0" smtClean="0"/>
              <a:t>развитость </a:t>
            </a:r>
            <a:r>
              <a:rPr lang="ru-RU" sz="2000" dirty="0" smtClean="0"/>
              <a:t>морально-этической регуляции поведения, чувство ответственности, добросовестность, обязательность, в том числе и в выполнении порученного дела, стремление к качественному выполнению поручений и дел. Активизация комплекса неполноценности и других комплексов в непривычных ситуациях. Стремление «заверить» правильность своего поведения у авторитетных лиц. </a:t>
            </a:r>
            <a:r>
              <a:rPr lang="ru-RU" sz="2000" dirty="0" smtClean="0"/>
              <a:t>Проявление </a:t>
            </a:r>
            <a:r>
              <a:rPr lang="ru-RU" sz="2000" dirty="0" smtClean="0"/>
              <a:t>беспокойства или тревожности при угрозе нарушения норм, правил или договоренностей. </a:t>
            </a:r>
            <a:endParaRPr lang="ru-RU" sz="2000" dirty="0" smtClean="0"/>
          </a:p>
          <a:p>
            <a:pPr algn="just"/>
            <a:r>
              <a:rPr lang="ru-RU" sz="2000" b="1" i="1" dirty="0" smtClean="0"/>
              <a:t>	Социальная </a:t>
            </a:r>
            <a:r>
              <a:rPr lang="ru-RU" sz="2000" b="1" i="1" dirty="0" err="1" smtClean="0"/>
              <a:t>ненормативность</a:t>
            </a:r>
            <a:r>
              <a:rPr lang="ru-RU" sz="2000" dirty="0" smtClean="0"/>
              <a:t> − пренебрежение к соблюдению официально принятых социальных норм и правил </a:t>
            </a:r>
            <a:r>
              <a:rPr lang="ru-RU" sz="2000" dirty="0" smtClean="0"/>
              <a:t>поведения. Пренебрежение </a:t>
            </a:r>
            <a:r>
              <a:rPr lang="ru-RU" sz="2000" dirty="0" smtClean="0"/>
              <a:t>интересами других людей ради собственной выгоды. </a:t>
            </a:r>
            <a:r>
              <a:rPr lang="ru-RU" sz="2000" dirty="0" smtClean="0"/>
              <a:t>Отсутствие </a:t>
            </a:r>
            <a:r>
              <a:rPr lang="ru-RU" sz="2000" dirty="0" smtClean="0"/>
              <a:t>чувства вины, страха, этических дилемм совести из-за нарушения норм, правил и договоренностей. Отсутствие жестких запретов на нарушение норм поведения и деятельности. Нормативные ценности, правила поведения воспринимаются личностью как «тяжкие оковы», а их соблюдение расценивается как «потеря свободы», поэтому проявляется желание игнорировать или нарушать их. </a:t>
            </a:r>
            <a:endParaRPr lang="ru-RU" sz="1900" dirty="0"/>
          </a:p>
        </p:txBody>
      </p:sp>
    </p:spTree>
    <p:extLst>
      <p:ext uri="{BB962C8B-B14F-4D97-AF65-F5344CB8AC3E}">
        <p14:creationId xmlns="" xmlns:p14="http://schemas.microsoft.com/office/powerpoint/2010/main" val="74927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1298448"/>
            <a:ext cx="8286808" cy="55891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Психодиагностический комплекс для многомерной оценки психологической надежности включает в себя:</a:t>
            </a:r>
            <a:endParaRPr lang="ru-RU" sz="2800" b="1" dirty="0">
              <a:solidFill>
                <a:schemeClr val="tx1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282" y="2000240"/>
            <a:ext cx="8715436" cy="4643470"/>
          </a:xfrm>
        </p:spPr>
        <p:txBody>
          <a:bodyPr>
            <a:normAutofit lnSpcReduction="10000"/>
          </a:bodyPr>
          <a:lstStyle/>
          <a:p>
            <a:r>
              <a:rPr lang="ru-RU" b="1" dirty="0" smtClean="0">
                <a:solidFill>
                  <a:schemeClr val="tx1"/>
                </a:solidFill>
              </a:rPr>
              <a:t>Методику «Нормативность. Интеллект. Регуляция» (НИР</a:t>
            </a:r>
            <a:r>
              <a:rPr lang="ru-RU" i="1" dirty="0" smtClean="0">
                <a:solidFill>
                  <a:schemeClr val="tx1"/>
                </a:solidFill>
              </a:rPr>
              <a:t>). Основное назначение</a:t>
            </a:r>
            <a:r>
              <a:rPr lang="ru-RU" dirty="0" smtClean="0">
                <a:solidFill>
                  <a:schemeClr val="tx1"/>
                </a:solidFill>
              </a:rPr>
              <a:t> – оценка регулятивного компонента психологической надежности сотрудника, факторами которой выступают: социальная нормативность (</a:t>
            </a:r>
            <a:r>
              <a:rPr lang="ru-RU" dirty="0" err="1" smtClean="0">
                <a:solidFill>
                  <a:schemeClr val="tx1"/>
                </a:solidFill>
              </a:rPr>
              <a:t>ненормативность</a:t>
            </a:r>
            <a:r>
              <a:rPr lang="ru-RU" dirty="0" smtClean="0">
                <a:solidFill>
                  <a:schemeClr val="tx1"/>
                </a:solidFill>
              </a:rPr>
              <a:t>), интеллект (репродуктивный − </a:t>
            </a:r>
            <a:r>
              <a:rPr lang="ru-RU" dirty="0" err="1" smtClean="0">
                <a:solidFill>
                  <a:schemeClr val="tx1"/>
                </a:solidFill>
              </a:rPr>
              <a:t>креативный</a:t>
            </a:r>
            <a:r>
              <a:rPr lang="ru-RU" dirty="0" smtClean="0">
                <a:solidFill>
                  <a:schemeClr val="tx1"/>
                </a:solidFill>
              </a:rPr>
              <a:t>), регуляция поведения (рассудочная − эмоциональная). 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Методику «Субъективная оценка классов опасности личности» (СОКОЛ).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Основное назначение</a:t>
            </a:r>
            <a:r>
              <a:rPr lang="ru-RU" b="1" dirty="0" smtClean="0">
                <a:solidFill>
                  <a:schemeClr val="tx1"/>
                </a:solidFill>
              </a:rPr>
              <a:t> – </a:t>
            </a:r>
            <a:r>
              <a:rPr lang="ru-RU" dirty="0" smtClean="0">
                <a:solidFill>
                  <a:schemeClr val="tx1"/>
                </a:solidFill>
              </a:rPr>
              <a:t>выявление типов личности, образованных латентными (скрытыми) или </a:t>
            </a:r>
            <a:r>
              <a:rPr lang="ru-RU" dirty="0" err="1" smtClean="0">
                <a:solidFill>
                  <a:schemeClr val="tx1"/>
                </a:solidFill>
              </a:rPr>
              <a:t>депривированными</a:t>
            </a:r>
            <a:r>
              <a:rPr lang="ru-RU" dirty="0" smtClean="0">
                <a:solidFill>
                  <a:schemeClr val="tx1"/>
                </a:solidFill>
              </a:rPr>
              <a:t> потребностями, детерминирующих психологическую надежность государственных гражданских и муниципальных служащих. Каждый личностный тип включает в себя «классы опасности» − психогенно обусловленные кадровые риски.</a:t>
            </a:r>
          </a:p>
          <a:p>
            <a:r>
              <a:rPr lang="ru-RU" b="1" dirty="0" smtClean="0">
                <a:solidFill>
                  <a:schemeClr val="tx1"/>
                </a:solidFill>
              </a:rPr>
              <a:t>Методику «Определение профессионально-психологического типа личности» (ППТ).</a:t>
            </a: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Основное назначение</a:t>
            </a:r>
            <a:r>
              <a:rPr lang="ru-RU" b="1" dirty="0" smtClean="0">
                <a:solidFill>
                  <a:schemeClr val="tx1"/>
                </a:solidFill>
              </a:rPr>
              <a:t> –</a:t>
            </a:r>
            <a:r>
              <a:rPr lang="ru-RU" dirty="0" smtClean="0">
                <a:solidFill>
                  <a:schemeClr val="tx1"/>
                </a:solidFill>
              </a:rPr>
              <a:t> определение принадлежности обследованного к одному из основных профессиональных типов работника (руководителя, исполнителя, коммуникатора, генератора), обусловленных его индивидуально-психологическими характеристиками.</a:t>
            </a:r>
          </a:p>
          <a:p>
            <a:endParaRPr lang="ru-RU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2160" y="142852"/>
            <a:ext cx="2797093" cy="870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12160" y="0"/>
            <a:ext cx="2797093" cy="8705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CustomShape 1"/>
          <p:cNvSpPr>
            <a:spLocks noChangeArrowheads="1"/>
          </p:cNvSpPr>
          <p:nvPr/>
        </p:nvSpPr>
        <p:spPr bwMode="auto">
          <a:xfrm>
            <a:off x="5724128" y="836712"/>
            <a:ext cx="345920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/>
            <a:r>
              <a:rPr lang="ru-RU" sz="2600" b="1" dirty="0">
                <a:solidFill>
                  <a:srgbClr val="990000"/>
                </a:solidFill>
                <a:latin typeface="Corbel" panose="020B0503020204020204" pitchFamily="34" charset="0"/>
                <a:ea typeface="Ebrima" panose="02000000000000000000" pitchFamily="2" charset="0"/>
                <a:cs typeface="Calibri Light" panose="020F0302020204030204" pitchFamily="34" charset="0"/>
              </a:rPr>
              <a:t>Курганский филиал </a:t>
            </a:r>
            <a:endParaRPr lang="ru-RU" sz="2600" b="1" dirty="0">
              <a:latin typeface="Corbel" panose="020B0503020204020204" pitchFamily="34" charset="0"/>
              <a:ea typeface="Ebrima" panose="02000000000000000000" pitchFamily="2" charset="0"/>
              <a:cs typeface="Calibri Light" panose="020F030202020403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85720" y="1428736"/>
            <a:ext cx="8715436" cy="47551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/>
              <a:t>Социально-нормативные  госслужащие (по методике «СОКОЛ»):</a:t>
            </a:r>
            <a:endParaRPr lang="ru-RU" sz="2000" b="1" dirty="0" smtClean="0"/>
          </a:p>
          <a:p>
            <a:pPr algn="ctr"/>
            <a:r>
              <a:rPr lang="ru-RU" sz="2000" b="1" dirty="0" smtClean="0"/>
              <a:t> </a:t>
            </a:r>
            <a:r>
              <a:rPr lang="ru-RU" sz="2000" i="1" dirty="0" smtClean="0"/>
              <a:t>«эмоционально-сдержанные, расчетливые, консервативные, верные»</a:t>
            </a:r>
          </a:p>
          <a:p>
            <a:endParaRPr lang="ru-RU" dirty="0" smtClean="0"/>
          </a:p>
          <a:p>
            <a:r>
              <a:rPr lang="ru-RU" b="1" dirty="0" smtClean="0"/>
              <a:t>Личностные характеристики: </a:t>
            </a:r>
          </a:p>
          <a:p>
            <a:endParaRPr lang="ru-RU" b="1" dirty="0" smtClean="0"/>
          </a:p>
          <a:p>
            <a:r>
              <a:rPr lang="ru-RU" sz="1900" dirty="0" smtClean="0"/>
              <a:t>− хорошие адаптивные и общие способности, </a:t>
            </a:r>
          </a:p>
          <a:p>
            <a:r>
              <a:rPr lang="ru-RU" sz="1900" dirty="0" smtClean="0"/>
              <a:t>− реалистичность в оценке жизни, любовь к логике и порядку, педантизм,</a:t>
            </a:r>
          </a:p>
          <a:p>
            <a:r>
              <a:rPr lang="ru-RU" sz="1900" dirty="0" smtClean="0"/>
              <a:t>− стремление к сотрудничеству, ответственность, </a:t>
            </a:r>
          </a:p>
          <a:p>
            <a:r>
              <a:rPr lang="ru-RU" sz="1900" dirty="0" smtClean="0"/>
              <a:t>− ориентация на интеллектуальную активность и достижения, наличие широких интеллектуальных интересов,</a:t>
            </a:r>
          </a:p>
          <a:p>
            <a:r>
              <a:rPr lang="ru-RU" sz="1900" dirty="0" smtClean="0"/>
              <a:t>− независимость и уверенность, способность к лидерству,</a:t>
            </a:r>
          </a:p>
          <a:p>
            <a:r>
              <a:rPr lang="ru-RU" sz="1900" dirty="0" smtClean="0"/>
              <a:t>− постоянство интересов, социальная устойчивость и надежность,  </a:t>
            </a:r>
          </a:p>
          <a:p>
            <a:r>
              <a:rPr lang="ru-RU" sz="1900" dirty="0" smtClean="0"/>
              <a:t>− консерватизм, страх перемен, традиционность, осторожность,</a:t>
            </a:r>
          </a:p>
          <a:p>
            <a:r>
              <a:rPr lang="ru-RU" sz="1900" dirty="0" smtClean="0"/>
              <a:t>− тревожность, стремление к уходу (уклонению) от реальности,</a:t>
            </a:r>
          </a:p>
          <a:p>
            <a:r>
              <a:rPr lang="ru-RU" sz="1900" dirty="0" smtClean="0"/>
              <a:t>−  чуткость, отзывчивость, мягкость, уважение, стремление к согласию с другими, сочувствие и терпеливость.</a:t>
            </a:r>
            <a:endParaRPr lang="ru-RU" sz="1900" dirty="0"/>
          </a:p>
        </p:txBody>
      </p:sp>
    </p:spTree>
    <p:extLst>
      <p:ext uri="{BB962C8B-B14F-4D97-AF65-F5344CB8AC3E}">
        <p14:creationId xmlns="" xmlns:p14="http://schemas.microsoft.com/office/powerpoint/2010/main" val="749274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282" y="1214422"/>
            <a:ext cx="8643998" cy="5643578"/>
          </a:xfrm>
        </p:spPr>
        <p:txBody>
          <a:bodyPr>
            <a:normAutofit/>
          </a:bodyPr>
          <a:lstStyle/>
          <a:p>
            <a:pPr algn="ctr">
              <a:spcBef>
                <a:spcPts val="0"/>
              </a:spcBef>
            </a:pPr>
            <a:endParaRPr lang="ru-RU" b="1" dirty="0" smtClean="0">
              <a:solidFill>
                <a:schemeClr val="tx1"/>
              </a:solidFill>
            </a:endParaRPr>
          </a:p>
          <a:p>
            <a:pPr algn="ctr">
              <a:spcBef>
                <a:spcPts val="0"/>
              </a:spcBef>
            </a:pPr>
            <a:r>
              <a:rPr lang="ru-RU" b="1" dirty="0" smtClean="0">
                <a:solidFill>
                  <a:schemeClr val="tx1"/>
                </a:solidFill>
              </a:rPr>
              <a:t>Социально-ненормативные </a:t>
            </a:r>
            <a:r>
              <a:rPr lang="ru-RU" b="1" dirty="0" smtClean="0">
                <a:solidFill>
                  <a:schemeClr val="tx1"/>
                </a:solidFill>
              </a:rPr>
              <a:t>госслужащие </a:t>
            </a:r>
            <a:r>
              <a:rPr lang="ru-RU" b="1" dirty="0" smtClean="0">
                <a:solidFill>
                  <a:schemeClr val="tx1"/>
                </a:solidFill>
              </a:rPr>
              <a:t>(по </a:t>
            </a:r>
            <a:r>
              <a:rPr lang="ru-RU" b="1" dirty="0" smtClean="0">
                <a:solidFill>
                  <a:schemeClr val="tx1"/>
                </a:solidFill>
              </a:rPr>
              <a:t>методике «СОКОЛ»)</a:t>
            </a:r>
            <a:r>
              <a:rPr lang="ru-RU" b="1" dirty="0" smtClean="0">
                <a:solidFill>
                  <a:schemeClr val="tx1"/>
                </a:solidFill>
              </a:rPr>
              <a:t>: </a:t>
            </a:r>
            <a:endParaRPr lang="ru-RU" b="1" dirty="0" smtClean="0">
              <a:solidFill>
                <a:schemeClr val="tx1"/>
              </a:solidFill>
            </a:endParaRPr>
          </a:p>
          <a:p>
            <a:pPr algn="ctr">
              <a:spcBef>
                <a:spcPts val="0"/>
              </a:spcBef>
            </a:pPr>
            <a:r>
              <a:rPr lang="ru-RU" dirty="0" smtClean="0">
                <a:solidFill>
                  <a:schemeClr val="tx1"/>
                </a:solidFill>
              </a:rPr>
              <a:t> </a:t>
            </a:r>
            <a:r>
              <a:rPr lang="ru-RU" i="1" dirty="0" smtClean="0">
                <a:solidFill>
                  <a:schemeClr val="tx1"/>
                </a:solidFill>
              </a:rPr>
              <a:t>«активные, стремящиеся к социальной значимости, циничные, неустойчивые»</a:t>
            </a:r>
          </a:p>
          <a:p>
            <a:pPr>
              <a:spcBef>
                <a:spcPts val="0"/>
              </a:spcBef>
            </a:pPr>
            <a:r>
              <a:rPr lang="ru-RU" sz="1800" b="1" dirty="0" smtClean="0">
                <a:solidFill>
                  <a:schemeClr val="tx1"/>
                </a:solidFill>
              </a:rPr>
              <a:t>Личностные характеристики: </a:t>
            </a:r>
          </a:p>
          <a:p>
            <a:pPr>
              <a:spcBef>
                <a:spcPts val="0"/>
              </a:spcBef>
            </a:pPr>
            <a:endParaRPr lang="ru-RU" i="1" dirty="0" smtClean="0">
              <a:solidFill>
                <a:schemeClr val="tx1"/>
              </a:solidFill>
            </a:endParaRPr>
          </a:p>
          <a:p>
            <a:pPr>
              <a:lnSpc>
                <a:spcPts val="1900"/>
              </a:lnSpc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</a:rPr>
              <a:t>− ярко </a:t>
            </a:r>
            <a:r>
              <a:rPr lang="ru-RU" sz="1900" dirty="0" err="1" smtClean="0">
                <a:solidFill>
                  <a:schemeClr val="tx1"/>
                </a:solidFill>
              </a:rPr>
              <a:t>выраженая</a:t>
            </a:r>
            <a:r>
              <a:rPr lang="ru-RU" sz="1900" dirty="0" smtClean="0">
                <a:solidFill>
                  <a:schemeClr val="tx1"/>
                </a:solidFill>
              </a:rPr>
              <a:t> критичность, которая может переходить в критиканство и стремление к интеллектуальной деструкции, </a:t>
            </a:r>
          </a:p>
          <a:p>
            <a:pPr>
              <a:lnSpc>
                <a:spcPts val="1900"/>
              </a:lnSpc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</a:rPr>
              <a:t>− уверенность в себе и своих силах, которая может переходить в демонстративную самоуверенность, </a:t>
            </a:r>
          </a:p>
          <a:p>
            <a:pPr>
              <a:lnSpc>
                <a:spcPts val="1900"/>
              </a:lnSpc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</a:rPr>
              <a:t>− стремление руководить, командовать, проявляя напор и силу, нередко игнорируя интересы других и подавляя их своей самоуверенностью, </a:t>
            </a:r>
          </a:p>
          <a:p>
            <a:pPr>
              <a:lnSpc>
                <a:spcPts val="1900"/>
              </a:lnSpc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</a:rPr>
              <a:t>− любовь к атрибутам материального достатка и обеспеченности,</a:t>
            </a:r>
          </a:p>
          <a:p>
            <a:pPr>
              <a:lnSpc>
                <a:spcPts val="1900"/>
              </a:lnSpc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</a:rPr>
              <a:t>− злобно-тоскливое настроение или выраженный депрессивный фон,</a:t>
            </a:r>
          </a:p>
          <a:p>
            <a:pPr>
              <a:lnSpc>
                <a:spcPts val="1900"/>
              </a:lnSpc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</a:rPr>
              <a:t>− чувствительность и ранимость к замечаниям и критике, </a:t>
            </a:r>
          </a:p>
          <a:p>
            <a:pPr>
              <a:lnSpc>
                <a:spcPts val="1900"/>
              </a:lnSpc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</a:rPr>
              <a:t>− чувствительность и эмоциональность, которые пытаются подавить рассудком,</a:t>
            </a:r>
          </a:p>
          <a:p>
            <a:pPr>
              <a:lnSpc>
                <a:spcPts val="1900"/>
              </a:lnSpc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</a:rPr>
              <a:t>− честолюбие, которое может проявляться в стремлении занимать значимое социальное положение,</a:t>
            </a:r>
          </a:p>
          <a:p>
            <a:pPr>
              <a:lnSpc>
                <a:spcPts val="1900"/>
              </a:lnSpc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</a:rPr>
              <a:t>− стремление к свободе и независимости, </a:t>
            </a:r>
          </a:p>
          <a:p>
            <a:pPr>
              <a:lnSpc>
                <a:spcPts val="1900"/>
              </a:lnSpc>
              <a:spcBef>
                <a:spcPts val="0"/>
              </a:spcBef>
            </a:pPr>
            <a:r>
              <a:rPr lang="ru-RU" sz="1900" dirty="0" smtClean="0">
                <a:solidFill>
                  <a:schemeClr val="tx1"/>
                </a:solidFill>
              </a:rPr>
              <a:t>−  гибкость, легкость в принятии и изменении точек зрения, спокойствие при восприятии </a:t>
            </a:r>
            <a:r>
              <a:rPr lang="ru-RU" sz="1900" dirty="0" err="1" smtClean="0">
                <a:solidFill>
                  <a:schemeClr val="tx1"/>
                </a:solidFill>
              </a:rPr>
              <a:t>неустоявшихся</a:t>
            </a:r>
            <a:r>
              <a:rPr lang="ru-RU" sz="1900" dirty="0" smtClean="0">
                <a:solidFill>
                  <a:schemeClr val="tx1"/>
                </a:solidFill>
              </a:rPr>
              <a:t> взглядов, терпимость к противоречиям.</a:t>
            </a:r>
            <a:endParaRPr lang="ru-RU" sz="1900" dirty="0">
              <a:solidFill>
                <a:schemeClr val="tx1"/>
              </a:solidFill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0"/>
            <a:ext cx="3286116" cy="9286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CustomShape 1"/>
          <p:cNvSpPr>
            <a:spLocks noChangeArrowheads="1"/>
          </p:cNvSpPr>
          <p:nvPr/>
        </p:nvSpPr>
        <p:spPr bwMode="auto">
          <a:xfrm>
            <a:off x="5724128" y="836712"/>
            <a:ext cx="3459207" cy="520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algn="ctr"/>
            <a:r>
              <a:rPr lang="ru-RU" sz="2600" b="1" dirty="0">
                <a:solidFill>
                  <a:srgbClr val="990000"/>
                </a:solidFill>
                <a:latin typeface="Corbel" panose="020B0503020204020204" pitchFamily="34" charset="0"/>
                <a:ea typeface="Ebrima" panose="02000000000000000000" pitchFamily="2" charset="0"/>
                <a:cs typeface="Calibri Light" panose="020F0302020204030204" pitchFamily="34" charset="0"/>
              </a:rPr>
              <a:t>Курганский филиал </a:t>
            </a:r>
            <a:endParaRPr lang="ru-RU" sz="2600" b="1" dirty="0">
              <a:latin typeface="Corbel" panose="020B0503020204020204" pitchFamily="34" charset="0"/>
              <a:ea typeface="Ebrima" panose="02000000000000000000" pitchFamily="2" charset="0"/>
              <a:cs typeface="Calibri Light" panose="020F030202020403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1357298"/>
            <a:ext cx="8429684" cy="5286412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Карьерная готовность нормативных и ненормативных государственных гражданских служащих:</a:t>
            </a:r>
          </a:p>
          <a:p>
            <a:endParaRPr lang="ru-RU" b="1" i="1" dirty="0" smtClean="0">
              <a:solidFill>
                <a:schemeClr val="tx1"/>
              </a:solidFill>
            </a:endParaRPr>
          </a:p>
          <a:p>
            <a:r>
              <a:rPr lang="ru-RU" b="1" i="1" dirty="0" smtClean="0">
                <a:solidFill>
                  <a:schemeClr val="tx1"/>
                </a:solidFill>
              </a:rPr>
              <a:t>Нормативные госслужащие: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– Готов </a:t>
            </a:r>
            <a:r>
              <a:rPr lang="ru-RU" dirty="0" smtClean="0">
                <a:solidFill>
                  <a:schemeClr val="tx1"/>
                </a:solidFill>
              </a:rPr>
              <a:t>к замещению должностей значительно выше занимаемой при условии существенной подготовки и развития профессионально-психологических </a:t>
            </a:r>
            <a:r>
              <a:rPr lang="ru-RU" dirty="0" smtClean="0">
                <a:solidFill>
                  <a:schemeClr val="tx1"/>
                </a:solidFill>
              </a:rPr>
              <a:t>ресурсов.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– </a:t>
            </a:r>
            <a:r>
              <a:rPr lang="ru-RU" dirty="0" smtClean="0">
                <a:solidFill>
                  <a:schemeClr val="tx1"/>
                </a:solidFill>
              </a:rPr>
              <a:t>Готов к замещению должностей сопоставимого  уровня (аналогичного моему), но иного содержательного </a:t>
            </a:r>
            <a:r>
              <a:rPr lang="ru-RU" dirty="0" smtClean="0">
                <a:solidFill>
                  <a:schemeClr val="tx1"/>
                </a:solidFill>
              </a:rPr>
              <a:t>направления.</a:t>
            </a:r>
          </a:p>
          <a:p>
            <a:endParaRPr lang="ru-RU" sz="1800" b="1" i="1" dirty="0" smtClean="0">
              <a:solidFill>
                <a:schemeClr val="tx1"/>
              </a:solidFill>
            </a:endParaRPr>
          </a:p>
          <a:p>
            <a:r>
              <a:rPr lang="ru-RU" b="1" i="1" dirty="0" smtClean="0">
                <a:solidFill>
                  <a:schemeClr val="tx1"/>
                </a:solidFill>
              </a:rPr>
              <a:t>Ненормативные госслужащие: 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–</a:t>
            </a:r>
            <a:r>
              <a:rPr lang="ru-RU" dirty="0" smtClean="0">
                <a:solidFill>
                  <a:schemeClr val="tx1"/>
                </a:solidFill>
              </a:rPr>
              <a:t>Готов </a:t>
            </a:r>
            <a:r>
              <a:rPr lang="ru-RU" dirty="0" smtClean="0">
                <a:solidFill>
                  <a:schemeClr val="tx1"/>
                </a:solidFill>
              </a:rPr>
              <a:t>к замещению должностей значительно выше </a:t>
            </a:r>
            <a:r>
              <a:rPr lang="ru-RU" dirty="0" smtClean="0">
                <a:solidFill>
                  <a:schemeClr val="tx1"/>
                </a:solidFill>
              </a:rPr>
              <a:t>занимаемой.</a:t>
            </a:r>
          </a:p>
          <a:p>
            <a:r>
              <a:rPr lang="ru-RU" dirty="0" smtClean="0">
                <a:solidFill>
                  <a:schemeClr val="tx1"/>
                </a:solidFill>
              </a:rPr>
              <a:t>– Готов </a:t>
            </a:r>
            <a:r>
              <a:rPr lang="ru-RU" dirty="0" smtClean="0">
                <a:solidFill>
                  <a:schemeClr val="tx1"/>
                </a:solidFill>
              </a:rPr>
              <a:t>к замещению должностей значительно выше занимаемой при условии дополнительной краткосрочной подготовки</a:t>
            </a:r>
            <a:endParaRPr lang="ru-RU" dirty="0" smtClean="0">
              <a:solidFill>
                <a:schemeClr val="tx1"/>
              </a:solidFill>
            </a:endParaRPr>
          </a:p>
          <a:p>
            <a:endParaRPr lang="ru-RU" sz="1600" dirty="0" smtClean="0">
              <a:solidFill>
                <a:schemeClr val="tx1"/>
              </a:solidFill>
            </a:endParaRPr>
          </a:p>
          <a:p>
            <a:pPr algn="ctr"/>
            <a:endParaRPr lang="ru-RU" sz="3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857884" y="214290"/>
            <a:ext cx="307183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амка">
  <a:themeElements>
    <a:clrScheme name="Рамка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Рамка">
      <a:maj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Рамка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rame" id="{F226E7A2-7162-461C-9490-D27D9DC04E43}" vid="{629A0216-3BBD-45C0-B63F-2683BEA18F60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TM03457475[[fn=Рамка]]</Template>
  <TotalTime>1160</TotalTime>
  <Words>1731</Words>
  <Application>Microsoft Office PowerPoint</Application>
  <PresentationFormat>Экран (4:3)</PresentationFormat>
  <Paragraphs>179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Рамка</vt:lpstr>
      <vt:lpstr>               Нормативный и ненормативный работник: кадровые риски и потенциалы      </vt:lpstr>
      <vt:lpstr>Слайд 2</vt:lpstr>
      <vt:lpstr>Слайд 3</vt:lpstr>
      <vt:lpstr>Слайд 4</vt:lpstr>
      <vt:lpstr>Слайд 5</vt:lpstr>
      <vt:lpstr>Психодиагностический комплекс для многомерной оценки психологической надежности включает в себя: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SONYY</dc:creator>
  <cp:lastModifiedBy>dell-pc</cp:lastModifiedBy>
  <cp:revision>108</cp:revision>
  <dcterms:created xsi:type="dcterms:W3CDTF">2016-09-26T13:19:33Z</dcterms:created>
  <dcterms:modified xsi:type="dcterms:W3CDTF">2018-10-03T04:13:11Z</dcterms:modified>
</cp:coreProperties>
</file>