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331" r:id="rId4"/>
    <p:sldId id="332" r:id="rId5"/>
    <p:sldId id="333" r:id="rId6"/>
    <p:sldId id="334" r:id="rId7"/>
    <p:sldId id="33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882"/>
    <p:restoredTop sz="94704"/>
  </p:normalViewPr>
  <p:slideViewPr>
    <p:cSldViewPr>
      <p:cViewPr varScale="1">
        <p:scale>
          <a:sx n="90" d="100"/>
          <a:sy n="90" d="100"/>
        </p:scale>
        <p:origin x="8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22.07.2022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17425"/>
            <a:ext cx="9144000" cy="2276872"/>
          </a:xfrm>
          <a:solidFill>
            <a:srgbClr val="051945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2704944"/>
            <a:ext cx="9144000" cy="1224122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lang="ru-RU" sz="3200" b="1" dirty="0">
              <a:solidFill>
                <a:schemeClr val="bg1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100" b="1" dirty="0">
                <a:solidFill>
                  <a:schemeClr val="bg1"/>
                </a:solidFill>
              </a:rPr>
              <a:t>Шкала «Отношение к времени»: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3100" b="1" dirty="0">
                <a:solidFill>
                  <a:schemeClr val="bg1"/>
                </a:solidFill>
              </a:rPr>
              <a:t>психометрическая характеристика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3100" b="1" dirty="0">
                <a:solidFill>
                  <a:schemeClr val="bg1"/>
                </a:solidFill>
              </a:rPr>
              <a:t>и возможности использования</a:t>
            </a:r>
            <a:r>
              <a:rPr lang="ru-RU" sz="3200" b="1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3" name="AutoShape 2" descr="Картинки по запросу курганский государственный университе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AA5F0180-A195-ED4E-A6F4-DA5464D4A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291" y="5445223"/>
            <a:ext cx="4881188" cy="1387131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900" b="1" dirty="0" err="1">
                <a:solidFill>
                  <a:schemeClr val="tx1"/>
                </a:solidFill>
              </a:rPr>
              <a:t>Духновский</a:t>
            </a:r>
            <a:r>
              <a:rPr lang="ru-RU" sz="1900" b="1" dirty="0">
                <a:solidFill>
                  <a:schemeClr val="tx1"/>
                </a:solidFill>
              </a:rPr>
              <a:t> Сергей Витальевич, </a:t>
            </a:r>
          </a:p>
          <a:p>
            <a:pPr algn="just"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доктор психологических наук, </a:t>
            </a:r>
          </a:p>
          <a:p>
            <a:pPr algn="just"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профессор Гуманитарного института, </a:t>
            </a:r>
          </a:p>
          <a:p>
            <a:pPr algn="just"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Югорского государственного университета</a:t>
            </a:r>
            <a:endParaRPr lang="ru-RU" sz="19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EA388AD-6891-2B4E-B748-9D2D0B1C2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8" y="25644"/>
            <a:ext cx="4752528" cy="2007677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2204864"/>
            <a:ext cx="88209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Отношение к времени</a:t>
            </a:r>
            <a:r>
              <a:rPr lang="ru-RU" sz="2400" dirty="0"/>
              <a:t> – это особенности его восприятия и использования в качестве ресурса для решения задач возникающих в повседневной жизни и трудовой деятельности, а также для своего личностного и профессионального развития и саморазвития, за счет процессов познания (самопознания), оценивания (самооценки), регулирования (</a:t>
            </a:r>
            <a:r>
              <a:rPr lang="ru-RU" sz="2400" dirty="0" err="1"/>
              <a:t>саморегуляции</a:t>
            </a:r>
            <a:r>
              <a:rPr lang="ru-RU" sz="2400" dirty="0"/>
              <a:t>) и осознания (в том числе самого себя).</a:t>
            </a:r>
            <a:r>
              <a:rPr lang="ru-RU" sz="2000" dirty="0"/>
              <a:t> </a:t>
            </a:r>
            <a:endParaRPr lang="ru-RU" sz="26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15411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1370557"/>
            <a:ext cx="8820980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	</a:t>
            </a:r>
            <a:r>
              <a:rPr lang="ru-RU" b="1" dirty="0"/>
              <a:t>«Шкала отношения к времени»,</a:t>
            </a:r>
            <a:r>
              <a:rPr lang="ru-RU" dirty="0"/>
              <a:t> представляющая собой набор из 11 пунктов, каждый из которых сформулирован как утверждение с раздваивающимися окончанием: два противоположных варианта окончания задают полюса оценочной шкалы, между которыми возможны семь градаций оценок (от 1 – полностью не согласен, до 7 – согласен полностью). Итоговый балл по шкале вычисляется суммированием баллов по всем пунктам методики. В зависимости от выраженности итогового показателя, оценивается отношение респондента к времени в континууме «временная зависимость – свобода – инфантилизм». Чем выше балл, тем больше оценки отклоняются в сторону временной зависимости, низкие значения говорят об временном инфантилизме, тогда как пониженные – о временной свободе, как феноменах отношения к времени. </a:t>
            </a:r>
          </a:p>
          <a:p>
            <a:pPr algn="just"/>
            <a:r>
              <a:rPr lang="ru-RU" dirty="0"/>
              <a:t>	</a:t>
            </a:r>
            <a:r>
              <a:rPr lang="ru-RU" b="1" dirty="0"/>
              <a:t>Пример пункта шкалы: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79F05CE-E5A9-C642-B4DF-865FB42BB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649410"/>
              </p:ext>
            </p:extLst>
          </p:nvPr>
        </p:nvGraphicFramePr>
        <p:xfrm>
          <a:off x="323529" y="4824589"/>
          <a:ext cx="8658961" cy="487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815">
                  <a:extLst>
                    <a:ext uri="{9D8B030D-6E8A-4147-A177-3AD203B41FA5}">
                      <a16:colId xmlns:a16="http://schemas.microsoft.com/office/drawing/2014/main" val="3234467098"/>
                    </a:ext>
                  </a:extLst>
                </a:gridCol>
                <a:gridCol w="3146092">
                  <a:extLst>
                    <a:ext uri="{9D8B030D-6E8A-4147-A177-3AD203B41FA5}">
                      <a16:colId xmlns:a16="http://schemas.microsoft.com/office/drawing/2014/main" val="3092510056"/>
                    </a:ext>
                  </a:extLst>
                </a:gridCol>
                <a:gridCol w="1607556">
                  <a:extLst>
                    <a:ext uri="{9D8B030D-6E8A-4147-A177-3AD203B41FA5}">
                      <a16:colId xmlns:a16="http://schemas.microsoft.com/office/drawing/2014/main" val="3874308819"/>
                    </a:ext>
                  </a:extLst>
                </a:gridCol>
                <a:gridCol w="3454498">
                  <a:extLst>
                    <a:ext uri="{9D8B030D-6E8A-4147-A177-3AD203B41FA5}">
                      <a16:colId xmlns:a16="http://schemas.microsoft.com/office/drawing/2014/main" val="36331126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8.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Всегда рационально использую и контролирую своё время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3–2–1–0–1–2–3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Часто нерационально трачу своё время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0643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6133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1779626"/>
            <a:ext cx="88209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	</a:t>
            </a:r>
            <a:r>
              <a:rPr lang="ru-RU" sz="2000" b="1" dirty="0"/>
              <a:t>Временная свобода</a:t>
            </a:r>
            <a:r>
              <a:rPr lang="ru-RU" sz="2000" dirty="0"/>
              <a:t> – такое отношение к своему времени, при котором оно воспринимается как ресурс для реализации своей активности (поведения и деятельности). При этом рациональное планирование, контроль и управление своим временем отличается гибкостью, легкостью изменения и преобразования своего временного плана (распорядка) в зависимости от своих желаний (потребностей, мотивов), либо когда этого требуют обстоятельства, не ухудшая психического состояния, не изменяя настроение субъекта в неблагоприятную для него сторону. Время воспринимается как источник свободы в плане реализации себя и своих потенциалов. Таким образом временная свобода – это подлинное управление своим временем. 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496082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1536174"/>
            <a:ext cx="88209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	</a:t>
            </a:r>
            <a:r>
              <a:rPr lang="ru-RU" sz="2000" b="1" dirty="0"/>
              <a:t>Временной инфантилизм</a:t>
            </a:r>
            <a:r>
              <a:rPr lang="ru-RU" sz="2000" dirty="0"/>
              <a:t> – проявление незрелости в отношении к своему времени, выражающееся в отсутствии у субъекта ценностного отношения к своему времени, желания и способности конструктивно распоряжаться им, используя его в качестве ресурса для реализации себя, своих способностей и потенциалов. Субъект не задумывается о своём времени и о тех возможностях и ограничениях которое оно дает в плане реализации активности (осуществления поведения и деятельности). Считает, что управляют своим временем, распоряжаясь им по своему усмотрению. Временной инфантилизм свойственен субъектам, благополучие которых достигается за счет завышенной самооценки, недостаточно развитого понимания себя, непринятия и отвержения трудностей. 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307205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1471390"/>
            <a:ext cx="88209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	Временная зависимость</a:t>
            </a:r>
            <a:r>
              <a:rPr lang="ru-RU" sz="1900" dirty="0"/>
              <a:t> – такое отношение, в котором выражено пристрастие человека к управлению и контролю своего времени, проявляющееся в навязчивом желании и стремлении рационально его планировать и использовать. Стремясь управлять своим временем, субъект подчиняет ему своё поведение и деятельность, которые начинают ограничиваться (регламентироваться) временными рамками. Лишаясь при этом свободы и самостоятельности, становится зависимым от него, испытывая дискомфорт (тревогу и беспокойство) в ситуациях, когда он не может следовать своему временному плану или распорядку, даже по независящим от него причинам или стечению обстоятельств. Время воспринимается как источник ограничений для реализации себя и своих возможностей. Таким образом, желая управлять своим временем, человек становится зависимым от него, и оно начинает управлять им.</a:t>
            </a:r>
            <a:r>
              <a:rPr lang="ru-RU" sz="1900" b="1" dirty="0"/>
              <a:t> </a:t>
            </a:r>
            <a:endParaRPr lang="ru-RU" sz="19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49194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61510" y="1916832"/>
            <a:ext cx="88209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	</a:t>
            </a:r>
            <a:r>
              <a:rPr lang="ru-RU" sz="2400" b="1" dirty="0"/>
              <a:t>Время – это то, что не вернуть и трудно простить, но его можно легко украсть, даже у себя самих.</a:t>
            </a:r>
          </a:p>
          <a:p>
            <a:pPr algn="just"/>
            <a:r>
              <a:rPr lang="ru-RU" sz="1400" b="1" dirty="0"/>
              <a:t>	</a:t>
            </a:r>
          </a:p>
          <a:p>
            <a:pPr algn="just"/>
            <a:r>
              <a:rPr lang="ru-RU" sz="2400" b="1" dirty="0"/>
              <a:t>	Наша жизнь – это решение противоречия между нашим желанием управлять своим временем и реальностью – когда время управляет нами. </a:t>
            </a:r>
          </a:p>
          <a:p>
            <a:pPr algn="just"/>
            <a:r>
              <a:rPr lang="ru-RU" sz="1400" b="1" dirty="0"/>
              <a:t>	</a:t>
            </a:r>
          </a:p>
          <a:p>
            <a:pPr algn="just"/>
            <a:r>
              <a:rPr lang="ru-RU" sz="2400" b="1" dirty="0"/>
              <a:t>	Время в ожидании тянется медленно. Жизнь в ожидании проходит быстро (М. </a:t>
            </a:r>
            <a:r>
              <a:rPr lang="ru-RU" sz="2400" b="1" dirty="0" err="1"/>
              <a:t>Жванецкии</a:t>
            </a:r>
            <a:r>
              <a:rPr lang="ru-RU" sz="2400" b="1" dirty="0"/>
              <a:t>̆). 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Шкала «Отношение к времени»: психометрическая </a:t>
            </a:r>
          </a:p>
          <a:p>
            <a:pPr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характеристика и возможности использования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5053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{DB107BCA-34AC-5849-B02B-A6C7816CCCA9}tf10001120</Template>
  <TotalTime>2665</TotalTime>
  <Words>724</Words>
  <Application>Microsoft Macintosh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ц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</dc:title>
  <dc:creator>Alenka</dc:creator>
  <cp:lastModifiedBy>Sergey Duhnovski</cp:lastModifiedBy>
  <cp:revision>189</cp:revision>
  <dcterms:created xsi:type="dcterms:W3CDTF">2017-04-17T18:51:45Z</dcterms:created>
  <dcterms:modified xsi:type="dcterms:W3CDTF">2022-07-22T13:03:37Z</dcterms:modified>
</cp:coreProperties>
</file>