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6" r:id="rId3"/>
  </p:sldMasterIdLst>
  <p:notesMasterIdLst>
    <p:notesMasterId r:id="rId20"/>
  </p:notesMasterIdLst>
  <p:handoutMasterIdLst>
    <p:handoutMasterId r:id="rId21"/>
  </p:handoutMasterIdLst>
  <p:sldIdLst>
    <p:sldId id="258" r:id="rId4"/>
    <p:sldId id="282" r:id="rId5"/>
    <p:sldId id="291" r:id="rId6"/>
    <p:sldId id="292" r:id="rId7"/>
    <p:sldId id="293" r:id="rId8"/>
    <p:sldId id="262" r:id="rId9"/>
    <p:sldId id="295" r:id="rId10"/>
    <p:sldId id="289" r:id="rId11"/>
    <p:sldId id="290" r:id="rId12"/>
    <p:sldId id="296" r:id="rId13"/>
    <p:sldId id="297" r:id="rId14"/>
    <p:sldId id="298" r:id="rId15"/>
    <p:sldId id="299" r:id="rId16"/>
    <p:sldId id="300" r:id="rId17"/>
    <p:sldId id="294" r:id="rId18"/>
    <p:sldId id="261" r:id="rId19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51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36AA-18CB-4C88-8B93-D554937BB75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F7B5-7CA5-43EF-A3A0-CFABA121C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4D9B-BA21-418A-9F63-59FDA02A40BA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D396-4303-474F-9BAD-46E10D84C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0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9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7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=""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=""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5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21522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=""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0305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867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67238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  <p:sp>
        <p:nvSpPr>
          <p:cNvPr id="17" name="Объект 6">
            <a:extLst>
              <a:ext uri="{FF2B5EF4-FFF2-40B4-BE49-F238E27FC236}">
                <a16:creationId xmlns=""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=""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40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167289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84745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=""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1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67025"/>
            <a:ext cx="11220450" cy="18277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Полифункциональные материалы на основе сложных оксидов переходных металлов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4343400"/>
            <a:ext cx="11201400" cy="177164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Сологубова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подготовки : 04.06.01-Химические науки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			профиль: Физическая химия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Котванова Маргарита Кондратьевна, к.х.н., доцент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9853301"/>
              </p:ext>
            </p:extLst>
          </p:nvPr>
        </p:nvGraphicFramePr>
        <p:xfrm>
          <a:off x="964858" y="2085977"/>
          <a:ext cx="9824133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595293"/>
                <a:gridCol w="3043507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Апробация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научных результатов и выводов научно-исследовательской работы посредством выступлений на профильных научных конференциях/семинарах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на конференции, подготовленные материалы доклада, протокол семинара, сборник материалов конференции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Международные конференции: 2</a:t>
                      </a:r>
                      <a:endParaRPr lang="en-US" sz="16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21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i_sologubova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44" y="907531"/>
            <a:ext cx="5997334" cy="58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0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8642954"/>
              </p:ext>
            </p:extLst>
          </p:nvPr>
        </p:nvGraphicFramePr>
        <p:xfrm>
          <a:off x="964858" y="2085977"/>
          <a:ext cx="9824133" cy="4151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дополнительных средств на выполнение научно-исследовательской работы посредством подачи заявки на научные гранты и выполнение прикладных научно-исследовательских работ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Договор о предоставлении гранта</a:t>
                      </a:r>
                      <a:endParaRPr lang="en-US" sz="16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90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76413"/>
            <a:ext cx="102679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4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34" y="1017918"/>
            <a:ext cx="5416189" cy="55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70" y="885956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диссертационный совет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85" y="1695450"/>
            <a:ext cx="6559063" cy="387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05" y="5632740"/>
            <a:ext cx="83534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24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научно-квалификационной работы (диссертации)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49" y="2136339"/>
            <a:ext cx="9894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Синтезируемые 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 изучаемые в результате выполнения диссертационного исследования оксидные бронзы переходных металлов могут быть использованы в качестве основы материалов для защиты стальных изделий от коррозии и износа в условиях Крайнего Севера, в том числе на территории ХМАО-Югры. </a:t>
            </a:r>
            <a:endParaRPr lang="ru-RU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оксидные бронзы переходных металлов находят применение в качестве </a:t>
            </a:r>
            <a:r>
              <a:rPr lang="ru-RU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биофункциональных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материалов. </a:t>
            </a:r>
          </a:p>
        </p:txBody>
      </p:sp>
    </p:spTree>
    <p:extLst>
      <p:ext uri="{BB962C8B-B14F-4D97-AF65-F5344CB8AC3E}">
        <p14:creationId xmlns:p14="http://schemas.microsoft.com/office/powerpoint/2010/main" val="10146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045" y="1764926"/>
            <a:ext cx="10627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будут исследованы некоторые термодинамические параметры оксидной титановой бронзы. </a:t>
            </a:r>
            <a:endParaRPr lang="ru-RU" sz="2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Изучены 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процессы при проведении </a:t>
            </a:r>
            <a:r>
              <a:rPr lang="ru-RU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самораспространяющегося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высокотемпературного синтеза, закономерности изменения физико-химических свойств оксидных бронз переходных металлов в зависимости от внедряемого металла, а 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будут проведены исследования кристаллических решеток </a:t>
            </a:r>
            <a:r>
              <a:rPr lang="ru-RU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наноразмерных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частиц оксидных бронз.</a:t>
            </a:r>
          </a:p>
        </p:txBody>
      </p:sp>
      <p:pic>
        <p:nvPicPr>
          <p:cNvPr id="4" name="Picture 9" descr="C:\Users\M_Kotvanova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2777" y="4351023"/>
            <a:ext cx="241143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i_sologubova\Desktop\DSCN02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4"/>
          <a:stretch/>
        </p:blipFill>
        <p:spPr bwMode="auto">
          <a:xfrm>
            <a:off x="4942935" y="4654071"/>
            <a:ext cx="2237073" cy="2021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дис\диссертация1111111111111\Дисперсность\Na-Ti100uzv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15" y="4902521"/>
            <a:ext cx="3812876" cy="152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1751112"/>
            <a:ext cx="5760640" cy="2648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Li</a:t>
            </a:r>
            <a:r>
              <a:rPr lang="ru-RU" sz="20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2000" b="1" dirty="0" smtClean="0">
                <a:solidFill>
                  <a:schemeClr val="accent6"/>
                </a:solidFill>
              </a:rPr>
              <a:t>, Na</a:t>
            </a:r>
            <a:r>
              <a:rPr lang="ru-RU" sz="20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2000" b="1" dirty="0" smtClean="0">
                <a:solidFill>
                  <a:schemeClr val="accent6"/>
                </a:solidFill>
              </a:rPr>
              <a:t> –</a:t>
            </a:r>
            <a:r>
              <a:rPr lang="ru-RU" sz="2000" b="1" dirty="0" smtClean="0">
                <a:solidFill>
                  <a:schemeClr val="accent6"/>
                </a:solidFill>
              </a:rPr>
              <a:t> ионные аккумуляторы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Катализаторы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Ион-селективные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 электроды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Защитные покрытия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b="1" dirty="0">
              <a:solidFill>
                <a:schemeClr val="accent6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Биодобавки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элект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427" y="4468483"/>
            <a:ext cx="2583367" cy="1769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аталитатор.jpg"/>
          <p:cNvPicPr>
            <a:picLocks noChangeAspect="1"/>
          </p:cNvPicPr>
          <p:nvPr/>
        </p:nvPicPr>
        <p:blipFill>
          <a:blip r:embed="rId4" cstate="print"/>
          <a:srcRect l="5298" t="661" r="2913" b="9934"/>
          <a:stretch>
            <a:fillRect/>
          </a:stretch>
        </p:blipFill>
        <p:spPr>
          <a:xfrm>
            <a:off x="5153010" y="2062786"/>
            <a:ext cx="1800200" cy="1367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Картинки по запросу аккумуля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7823" y="4163110"/>
            <a:ext cx="2513822" cy="2242329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защитные покрыт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222" y="4775979"/>
            <a:ext cx="3024336" cy="1814602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хрящевая ткань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8" b="23763"/>
          <a:stretch/>
        </p:blipFill>
        <p:spPr bwMode="auto">
          <a:xfrm>
            <a:off x="8629039" y="1922462"/>
            <a:ext cx="3562961" cy="16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7435970" y="2746628"/>
            <a:ext cx="10006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44794" y="3570794"/>
            <a:ext cx="1203983" cy="742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53110" y="3812875"/>
            <a:ext cx="0" cy="862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603980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12147"/>
          <a:stretch/>
        </p:blipFill>
        <p:spPr bwMode="auto">
          <a:xfrm>
            <a:off x="2878617" y="1354346"/>
            <a:ext cx="5572125" cy="550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9875"/>
              </p:ext>
            </p:extLst>
          </p:nvPr>
        </p:nvGraphicFramePr>
        <p:xfrm>
          <a:off x="975270" y="2441444"/>
          <a:ext cx="9824133" cy="3210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экспериментальной составляющей научно-исследовательской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Электронный отчет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Наработка экспериментальных данных.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Черновой вариант представлен в отчете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66529"/>
              </p:ext>
            </p:extLst>
          </p:nvPr>
        </p:nvGraphicFramePr>
        <p:xfrm>
          <a:off x="1338303" y="2273969"/>
          <a:ext cx="9824133" cy="3210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2660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теоретической составляющей научно-исследовательской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Электронный отчет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Наработка теоритического материала по теме диссертации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Черновой вариант представлен в отчете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4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2770745"/>
              </p:ext>
            </p:extLst>
          </p:nvPr>
        </p:nvGraphicFramePr>
        <p:xfrm>
          <a:off x="964858" y="2085977"/>
          <a:ext cx="9824133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Апробация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научных результатов и выводов научно-исследовательской работы посредством подготовки и опубликования статей в рецензируемых и иных изданиях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Опубликованная статья РИНЦ, ВАК</a:t>
                      </a: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РИНЦ: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Scopus: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1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i_sologubov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6" y="923026"/>
            <a:ext cx="4980509" cy="58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_sologubova\Desktop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49" y="2499953"/>
            <a:ext cx="53149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4137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1_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2314</TotalTime>
  <Words>437</Words>
  <Application>Microsoft Office PowerPoint</Application>
  <PresentationFormat>Произвольный</PresentationFormat>
  <Paragraphs>113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ЮГУ</vt:lpstr>
      <vt:lpstr>ЮГУ 2</vt:lpstr>
      <vt:lpstr>1_ЮГУ 2</vt:lpstr>
      <vt:lpstr>Полифункциональные материалы на основе сложных оксидов переходных металлов </vt:lpstr>
      <vt:lpstr>Актуальность темы научно-квалификационной работы (диссертации)</vt:lpstr>
      <vt:lpstr>Теоретическая значимость исследования</vt:lpstr>
      <vt:lpstr>Практическая значимость исследования</vt:lpstr>
      <vt:lpstr>План научно-квалификационной работы</vt:lpstr>
      <vt:lpstr>Итоги научно-исследовательской деятельности 2018- 2019 учебного года </vt:lpstr>
      <vt:lpstr>Итоги научно-исследовательской деятельности 2018- 2019 учебного года </vt:lpstr>
      <vt:lpstr>Итоги научно-исследовательской деятельности за 2018- 2019 год обучения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Презентация PowerPoint</vt:lpstr>
      <vt:lpstr>Предполагаемый диссертационный совет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Уймина Ксения Сер.</cp:lastModifiedBy>
  <cp:revision>65</cp:revision>
  <cp:lastPrinted>2019-04-22T11:59:33Z</cp:lastPrinted>
  <dcterms:created xsi:type="dcterms:W3CDTF">2019-03-10T22:10:48Z</dcterms:created>
  <dcterms:modified xsi:type="dcterms:W3CDTF">2019-06-11T11:27:15Z</dcterms:modified>
</cp:coreProperties>
</file>