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1"/>
  </p:notesMasterIdLst>
  <p:sldIdLst>
    <p:sldId id="256" r:id="rId2"/>
    <p:sldId id="274" r:id="rId3"/>
    <p:sldId id="272" r:id="rId4"/>
    <p:sldId id="295" r:id="rId5"/>
    <p:sldId id="291" r:id="rId6"/>
    <p:sldId id="292" r:id="rId7"/>
    <p:sldId id="293" r:id="rId8"/>
    <p:sldId id="294" r:id="rId9"/>
    <p:sldId id="28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CCFFCC"/>
    <a:srgbClr val="CC99FF"/>
    <a:srgbClr val="FFFF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76571" autoAdjust="0"/>
  </p:normalViewPr>
  <p:slideViewPr>
    <p:cSldViewPr>
      <p:cViewPr>
        <p:scale>
          <a:sx n="77" d="100"/>
          <a:sy n="77" d="100"/>
        </p:scale>
        <p:origin x="-2604" y="-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75CB7-6065-4E19-A280-22DAC689D11D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845C6-FDC2-488D-AE5A-C29E3C51A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84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845C6-FDC2-488D-AE5A-C29E3C51A1D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845C6-FDC2-488D-AE5A-C29E3C51A1D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408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 smtClean="0"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845C6-FDC2-488D-AE5A-C29E3C51A1D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845C6-FDC2-488D-AE5A-C29E3C51A1D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dirty="0" smtClean="0">
              <a:cs typeface="Times New Roman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 smtClean="0"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845C6-FDC2-488D-AE5A-C29E3C51A1D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dirty="0" smtClean="0">
              <a:cs typeface="Times New Roman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 smtClean="0"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845C6-FDC2-488D-AE5A-C29E3C51A1D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 smtClean="0"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845C6-FDC2-488D-AE5A-C29E3C51A1D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 smtClean="0"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845C6-FDC2-488D-AE5A-C29E3C51A1D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Спасибо за внимание!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005A96"/>
                </a:solidFill>
                <a:latin typeface="Exo 2.0" pitchFamily="50" charset="-52"/>
              </a:rPr>
              <a:t>www.ugrasu.ru</a:t>
            </a:r>
            <a:endParaRPr lang="ru-RU" b="1" dirty="0" smtClean="0">
              <a:solidFill>
                <a:srgbClr val="005A96"/>
              </a:solidFill>
              <a:latin typeface="Exo 2.0" pitchFamily="50" charset="-52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845C6-FDC2-488D-AE5A-C29E3C51A1D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397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82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97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86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1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83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6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540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19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56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901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92000"/>
            <a:lum bright="6000"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0359-1CDE-457A-A952-518D0ABC1BFE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60C62-521C-4E3C-AEA3-51F26DB4F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42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38616"/>
            <a:ext cx="9144000" cy="3546818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«Методические рекомендации по оформлению заявки на научный грант»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2400" dirty="0" smtClean="0"/>
              <a:t>                                                                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Научный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семинар №1</a:t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</a:t>
            </a:r>
            <a:r>
              <a:rPr lang="ru-RU" sz="2000" b="1" i="1" dirty="0" smtClean="0">
                <a:solidFill>
                  <a:schemeClr val="tx2"/>
                </a:solidFill>
              </a:rPr>
              <a:t>М.Г</a:t>
            </a:r>
            <a:r>
              <a:rPr lang="ru-RU" sz="2000" b="1" i="1" dirty="0" smtClean="0">
                <a:solidFill>
                  <a:schemeClr val="tx2"/>
                </a:solidFill>
              </a:rPr>
              <a:t>. Бакшеева </a:t>
            </a:r>
            <a:br>
              <a:rPr lang="ru-RU" sz="2000" b="1" i="1" dirty="0" smtClean="0">
                <a:solidFill>
                  <a:schemeClr val="tx2"/>
                </a:solidFill>
              </a:rPr>
            </a:br>
            <a:r>
              <a:rPr lang="ru-RU" sz="2000" b="1" i="1" dirty="0" smtClean="0">
                <a:solidFill>
                  <a:schemeClr val="tx2"/>
                </a:solidFill>
              </a:rPr>
              <a:t>                                                        кандидат </a:t>
            </a:r>
            <a:r>
              <a:rPr lang="ru-RU" sz="2000" b="1" i="1" dirty="0" smtClean="0">
                <a:solidFill>
                  <a:schemeClr val="tx2"/>
                </a:solidFill>
              </a:rPr>
              <a:t>филологических наук ,доцент</a:t>
            </a:r>
            <a:r>
              <a:rPr lang="ru-RU" sz="4800" i="1" dirty="0"/>
              <a:t/>
            </a:r>
            <a:br>
              <a:rPr lang="ru-RU" sz="4800" i="1" dirty="0"/>
            </a:br>
            <a:endParaRPr lang="ru-RU" sz="48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6312238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191591"/>
            <a:ext cx="8568952" cy="1573113"/>
          </a:xfrm>
          <a:prstGeom prst="ellipseRibbon2">
            <a:avLst>
              <a:gd name="adj1" fmla="val 43183"/>
              <a:gd name="adj2" fmla="val 100000"/>
              <a:gd name="adj3" fmla="val 125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00B0F0">
                  <a:lumMod val="57000"/>
                  <a:lumOff val="43000"/>
                  <a:alpha val="84000"/>
                </a:srgb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ФГБОУ </a:t>
            </a:r>
            <a:r>
              <a:rPr lang="ru-RU" sz="2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ВО </a:t>
            </a:r>
            <a:r>
              <a:rPr lang="ru-RU" sz="2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«Югорский государственный университет»</a:t>
            </a:r>
            <a:endParaRPr lang="ru-RU" sz="2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439" y="2322159"/>
            <a:ext cx="9143999" cy="4493538"/>
          </a:xfrm>
          <a:prstGeom prst="rect">
            <a:avLst/>
          </a:prstGeom>
          <a:gradFill flip="none" rotWithShape="1">
            <a:gsLst>
              <a:gs pos="0">
                <a:srgbClr val="00CCFF">
                  <a:tint val="66000"/>
                  <a:satMod val="160000"/>
                  <a:alpha val="46000"/>
                </a:srgbClr>
              </a:gs>
              <a:gs pos="98000">
                <a:srgbClr val="00CCFF">
                  <a:tint val="44500"/>
                  <a:satMod val="160000"/>
                  <a:alpha val="98000"/>
                </a:srgbClr>
              </a:gs>
              <a:gs pos="100000">
                <a:srgbClr val="00CC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Ø"/>
            </a:pPr>
            <a:endParaRPr lang="ru-RU" sz="2400" dirty="0" smtClean="0"/>
          </a:p>
          <a:p>
            <a:pPr marL="342900" lvl="0" indent="-342900">
              <a:buFont typeface="Wingdings" pitchFamily="2" charset="2"/>
              <a:buChar char="Ø"/>
            </a:pPr>
            <a:r>
              <a:rPr lang="ru-RU" sz="2400" dirty="0" smtClean="0"/>
              <a:t>В </a:t>
            </a:r>
            <a:r>
              <a:rPr lang="ru-RU" sz="2400" dirty="0"/>
              <a:t>заявке рецензент должен найти ответы на следующие вопросы:</a:t>
            </a:r>
          </a:p>
          <a:p>
            <a:r>
              <a:rPr lang="ru-RU" sz="2400" dirty="0"/>
              <a:t>– что Вы хотите сделать, сколько это стоит и сколько времени займет;</a:t>
            </a:r>
          </a:p>
          <a:p>
            <a:r>
              <a:rPr lang="ru-RU" sz="2400" dirty="0"/>
              <a:t>– как проект соотносится с интересами фонда;</a:t>
            </a:r>
          </a:p>
          <a:p>
            <a:r>
              <a:rPr lang="ru-RU" sz="2400" dirty="0"/>
              <a:t>– что изменится в результате выполнения Вашего проекта в Вашей дисциплине, государстве, мире;</a:t>
            </a:r>
          </a:p>
          <a:p>
            <a:r>
              <a:rPr lang="ru-RU" sz="2400" dirty="0"/>
              <a:t>– что уже было сделано в этой области;</a:t>
            </a:r>
          </a:p>
          <a:p>
            <a:r>
              <a:rPr lang="ru-RU" sz="2400" dirty="0"/>
              <a:t>– как Вы планируете выполнять проект;</a:t>
            </a:r>
          </a:p>
          <a:p>
            <a:r>
              <a:rPr lang="ru-RU" sz="2400" dirty="0"/>
              <a:t>– как можно будет провести экспертизу результатов;</a:t>
            </a:r>
          </a:p>
          <a:p>
            <a:r>
              <a:rPr lang="ru-RU" sz="2400" dirty="0"/>
              <a:t>– почему Вы, а не кто-то другой, должны выполнять этот проект.</a:t>
            </a:r>
          </a:p>
          <a:p>
            <a:endParaRPr lang="ru-RU" sz="2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06956" y="6457890"/>
            <a:ext cx="517572" cy="338554"/>
          </a:xfrm>
          <a:prstGeom prst="rect">
            <a:avLst/>
          </a:prstGeom>
          <a:solidFill>
            <a:srgbClr val="00CCFF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544" y="0"/>
            <a:ext cx="8080326" cy="2740164"/>
          </a:xfrm>
          <a:prstGeom prst="horizontalScroll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О</a:t>
            </a:r>
            <a:r>
              <a:rPr lang="ru-RU" sz="3200" dirty="0" smtClean="0"/>
              <a:t>бщие </a:t>
            </a:r>
            <a:r>
              <a:rPr lang="ru-RU" sz="3200" dirty="0"/>
              <a:t>рекомендации при подготовке заявки на научные гранты и выполнение прикладных научно-исследовательских работ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0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806956" y="6457890"/>
            <a:ext cx="517572" cy="338554"/>
          </a:xfrm>
          <a:prstGeom prst="rect">
            <a:avLst/>
          </a:prstGeom>
          <a:solidFill>
            <a:srgbClr val="00CCFF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3225" y="2656849"/>
            <a:ext cx="8892170" cy="3970318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342900" lvl="0" indent="-342900" algn="just">
              <a:buFont typeface="Wingdings" pitchFamily="2" charset="2"/>
              <a:buChar char="Ø"/>
            </a:pPr>
            <a:r>
              <a:rPr lang="ru-RU" sz="2800" dirty="0"/>
              <a:t>Приводите неотразимые аргументы. </a:t>
            </a:r>
            <a:r>
              <a:rPr lang="ru-RU" sz="2800" dirty="0" smtClean="0"/>
              <a:t>Пишите </a:t>
            </a:r>
            <a:r>
              <a:rPr lang="ru-RU" sz="2800" dirty="0"/>
              <a:t>ясно и немногословно. Начните с основных положений, опишите их как можно доступнее. Необходимо соблюсти баланс между доступностью для понимания неспециалиста и научной полнотой заявки. </a:t>
            </a:r>
            <a:r>
              <a:rPr lang="ru-RU" sz="2800" dirty="0" smtClean="0"/>
              <a:t>Уберите </a:t>
            </a:r>
            <a:r>
              <a:rPr lang="ru-RU" sz="2800" dirty="0"/>
              <a:t>из заявки все, что не относится непосредственно к делу: чем меньше второстепенного, тем меньше вероятность допустить ошибку или столкнуться с несогласием рецензента.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1017538"/>
            <a:ext cx="8944422" cy="1384995"/>
          </a:xfrm>
          <a:prstGeom prst="rect">
            <a:avLst/>
          </a:prstGeom>
          <a:solidFill>
            <a:srgbClr val="00CCFF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создание оптимальных социокультурных </a:t>
            </a:r>
          </a:p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условий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для становления личности 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компетентного специалиста,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35217"/>
            <a:ext cx="7779529" cy="2740164"/>
          </a:xfrm>
          <a:prstGeom prst="horizontalScroll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Общие рекомендации при подготовке заявки на научные гранты и выполнение прикладных научно-исследовательских работ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79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806956" y="6457890"/>
            <a:ext cx="517572" cy="338554"/>
          </a:xfrm>
          <a:prstGeom prst="rect">
            <a:avLst/>
          </a:prstGeom>
          <a:solidFill>
            <a:srgbClr val="00CCFF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3225" y="2868845"/>
            <a:ext cx="8892170" cy="3046988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342900" lvl="0" indent="-342900" algn="just">
              <a:buFont typeface="Wingdings" pitchFamily="2" charset="2"/>
              <a:buChar char="Ø"/>
            </a:pPr>
            <a:r>
              <a:rPr lang="ru-RU" sz="3200" dirty="0" smtClean="0"/>
              <a:t>Если </a:t>
            </a:r>
            <a:r>
              <a:rPr lang="ru-RU" sz="3200" dirty="0"/>
              <a:t>это не противоречит условиям конкурса – разделите документ на секции и подсекции, а каждому положению отведите отдельный параграф. Обычно в первом предложении должно содержаться главное, затем дополнительная информация.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279"/>
            <a:ext cx="7779529" cy="2740164"/>
          </a:xfrm>
          <a:prstGeom prst="horizontalScroll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Общие рекомендации при подготовке заявки на научные гранты и выполнение прикладных научно-исследовательских работ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84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806956" y="6457890"/>
            <a:ext cx="517572" cy="338554"/>
          </a:xfrm>
          <a:prstGeom prst="rect">
            <a:avLst/>
          </a:prstGeom>
          <a:solidFill>
            <a:srgbClr val="00CCFF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3225" y="4161507"/>
            <a:ext cx="8892170" cy="461665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lvl="0"/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272397" y="-1"/>
            <a:ext cx="7779529" cy="2740164"/>
          </a:xfrm>
          <a:prstGeom prst="horizontalScroll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Общие рекомендации при подготовке заявки на научные гранты и выполнение прикладных научно-исследовательских работ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D:\!АННА\ЮГУ\ЮГУ логотип\Лого ЮГУ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6982" y="116632"/>
            <a:ext cx="900907" cy="900907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93225" y="2733225"/>
            <a:ext cx="851373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Ø"/>
            </a:pPr>
            <a:r>
              <a:rPr lang="ru-RU" sz="2600" dirty="0"/>
              <a:t>Используйте предложения с простой структурой. Каждое предложение должно содержать не более 20 слов. 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ru-RU" sz="2600" dirty="0"/>
              <a:t>Старайтесь использовать активные, а не пассивные глаголы, т.е. не «будет сделано», а «мы сделаем». 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ru-RU" sz="2600" dirty="0"/>
              <a:t>Вставляйте в текст графики и рисунки. Они помогут рецензенту быстро и легко воспринять информацию. Кроме того,  рисунки нарушат монотонность сотен страниц заявок, которые приходится рассматривать рецензенту.</a:t>
            </a:r>
          </a:p>
        </p:txBody>
      </p:sp>
    </p:spTree>
    <p:extLst>
      <p:ext uri="{BB962C8B-B14F-4D97-AF65-F5344CB8AC3E}">
        <p14:creationId xmlns:p14="http://schemas.microsoft.com/office/powerpoint/2010/main" val="255423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806956" y="6457890"/>
            <a:ext cx="517572" cy="338554"/>
          </a:xfrm>
          <a:prstGeom prst="rect">
            <a:avLst/>
          </a:prstGeom>
          <a:solidFill>
            <a:srgbClr val="00CCFF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3225" y="2130185"/>
            <a:ext cx="8892170" cy="4524315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lvl="0"/>
            <a:endParaRPr lang="ru-RU" sz="2400" dirty="0" smtClean="0"/>
          </a:p>
          <a:p>
            <a:pPr marL="342900" lvl="0" indent="-342900">
              <a:buFont typeface="Wingdings" pitchFamily="2" charset="2"/>
              <a:buChar char="Ø"/>
            </a:pPr>
            <a:r>
              <a:rPr lang="ru-RU" sz="2400" dirty="0" smtClean="0"/>
              <a:t>Пишите </a:t>
            </a:r>
            <a:r>
              <a:rPr lang="ru-RU" sz="2400" dirty="0"/>
              <a:t>заявку заблаговременно, чтобы иметь возможность отшлифовать все формулировки</a:t>
            </a:r>
            <a:r>
              <a:rPr lang="ru-RU" sz="2400" dirty="0" smtClean="0"/>
              <a:t>.  </a:t>
            </a:r>
            <a:r>
              <a:rPr lang="ru-RU" sz="2400" dirty="0"/>
              <a:t>Аннотацию уместнее писать в последнюю очередь, когда составлен весь текст проекта и Вы многократно продумали все формулировки. Оптимальный объем аннотации – около 200–300 слов</a:t>
            </a:r>
            <a:r>
              <a:rPr lang="ru-RU" sz="2400" dirty="0" smtClean="0"/>
              <a:t>.</a:t>
            </a:r>
            <a:r>
              <a:rPr lang="ru-RU" sz="2400" dirty="0"/>
              <a:t> </a:t>
            </a:r>
            <a:endParaRPr lang="ru-RU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/>
              <a:t>Четко </a:t>
            </a:r>
            <a:r>
              <a:rPr lang="ru-RU" sz="2400" dirty="0"/>
              <a:t>определите цель заявки. Фундаментальная задача – увидеть, какие принципы, какой механизм лежат в основе этих изменений. Будьте реалистами! Ваша работа должна четко разделять долговременные цели исследования и краткосрочные задачи, на которые Вы просите деньги.</a:t>
            </a:r>
          </a:p>
          <a:p>
            <a:pPr lvl="0"/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10503"/>
            <a:ext cx="7779529" cy="2740164"/>
          </a:xfrm>
          <a:prstGeom prst="horizontalScroll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Общие рекомендации при подготовке заявки на научные гранты и выполнение прикладных научно-исследовательских работ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01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806956" y="6457890"/>
            <a:ext cx="517572" cy="338554"/>
          </a:xfrm>
          <a:prstGeom prst="rect">
            <a:avLst/>
          </a:prstGeom>
          <a:solidFill>
            <a:srgbClr val="00CCFF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3225" y="2684184"/>
            <a:ext cx="8892170" cy="341632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342900" lvl="0" indent="-342900">
              <a:buFont typeface="Wingdings" pitchFamily="2" charset="2"/>
              <a:buChar char="Ø"/>
            </a:pPr>
            <a:r>
              <a:rPr lang="ru-RU" sz="2400" dirty="0"/>
              <a:t>Обратите особое внимание на раздел «Современное состояние исследований. Имеющийся у коллектива научный задел». </a:t>
            </a:r>
            <a:r>
              <a:rPr lang="ru-RU" sz="2400" dirty="0" smtClean="0"/>
              <a:t>В </a:t>
            </a:r>
            <a:r>
              <a:rPr lang="ru-RU" sz="2400" dirty="0"/>
              <a:t>этом разделе нужно: </a:t>
            </a:r>
          </a:p>
          <a:p>
            <a:r>
              <a:rPr lang="ru-RU" sz="2400" dirty="0"/>
              <a:t>1) четко определить, в чем состоит исследовательская проблема и что уже сделано; </a:t>
            </a:r>
          </a:p>
          <a:p>
            <a:r>
              <a:rPr lang="ru-RU" sz="2400" dirty="0"/>
              <a:t>2) дать доказательства своей компетентности в этой области; </a:t>
            </a:r>
          </a:p>
          <a:p>
            <a:r>
              <a:rPr lang="ru-RU" sz="2400" dirty="0"/>
              <a:t>3) показать, почему предыдущие работы должны быть продолжены. </a:t>
            </a:r>
          </a:p>
          <a:p>
            <a:pPr lvl="0"/>
            <a:r>
              <a:rPr lang="ru-RU" sz="2400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-55980"/>
            <a:ext cx="7779529" cy="2740164"/>
          </a:xfrm>
          <a:prstGeom prst="horizontalScroll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Общие рекомендации при подготовке заявки на научные гранты и выполнение прикладных научно-исследовательских работ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82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806956" y="6457890"/>
            <a:ext cx="517572" cy="338554"/>
          </a:xfrm>
          <a:prstGeom prst="rect">
            <a:avLst/>
          </a:prstGeom>
          <a:solidFill>
            <a:srgbClr val="00CCFF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51" y="2854914"/>
            <a:ext cx="8892170" cy="3108543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457200" lvl="0" indent="-457200">
              <a:buFont typeface="Wingdings" pitchFamily="2" charset="2"/>
              <a:buChar char="Ø"/>
            </a:pPr>
            <a:r>
              <a:rPr lang="ru-RU" sz="2800" dirty="0" smtClean="0"/>
              <a:t>Методы </a:t>
            </a:r>
            <a:r>
              <a:rPr lang="ru-RU" sz="2800" dirty="0"/>
              <a:t>должны соответствовать задаче, а будут эти методы ультрасовременными или давно известными – вопрос второстепенный. </a:t>
            </a:r>
            <a:endParaRPr lang="ru-RU" sz="2800" dirty="0" smtClean="0"/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2800" dirty="0" smtClean="0"/>
              <a:t>Убедительно </a:t>
            </a:r>
            <a:r>
              <a:rPr lang="ru-RU" sz="2800" dirty="0"/>
              <a:t>надо показать, что связь между задачами и методами исследования очевидна. 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2800" dirty="0"/>
              <a:t> Полезно представить подробный календарный план в виде графика.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-1"/>
            <a:ext cx="7779529" cy="2740164"/>
          </a:xfrm>
          <a:prstGeom prst="horizontalScroll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Общие рекомендации при подготовке заявки на научные гранты и выполнение прикладных научно-исследовательских работ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85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52536" y="1484784"/>
            <a:ext cx="9577064" cy="3197266"/>
          </a:xfr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Above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ru-RU" sz="7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Спасибо за внимание!</a:t>
            </a:r>
            <a:endParaRPr lang="ru-RU" sz="7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40152" y="5701898"/>
            <a:ext cx="1869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5A96"/>
                </a:solidFill>
                <a:latin typeface="Exo 2.0" pitchFamily="50" charset="-52"/>
              </a:rPr>
              <a:t>www.ugrasu.ru</a:t>
            </a:r>
            <a:endParaRPr lang="ru-RU" b="1" dirty="0">
              <a:solidFill>
                <a:srgbClr val="005A96"/>
              </a:solidFill>
              <a:latin typeface="Exo 2.0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80058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3693</TotalTime>
  <Words>568</Words>
  <Application>Microsoft Office PowerPoint</Application>
  <PresentationFormat>Экран (4:3)</PresentationFormat>
  <Paragraphs>59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Тема1</vt:lpstr>
      <vt:lpstr>«Методические рекомендации по оформлению заявки на научный грант»                                                                    Научный семинар №1                                                                                      М.Г. Бакшеева                                                          кандидат филологических наук ,доцент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  о воспитательной (внеучебной) работе ФГБОУ ВПО «Югорский государственный университет» 2014 год</dc:title>
  <dc:creator>r_gelimova</dc:creator>
  <cp:lastModifiedBy>Бакшеева Марина Ген.</cp:lastModifiedBy>
  <cp:revision>322</cp:revision>
  <dcterms:created xsi:type="dcterms:W3CDTF">2015-02-19T04:52:07Z</dcterms:created>
  <dcterms:modified xsi:type="dcterms:W3CDTF">2019-02-18T09:05:51Z</dcterms:modified>
</cp:coreProperties>
</file>