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6" r:id="rId2"/>
    <p:sldId id="265" r:id="rId3"/>
    <p:sldId id="268" r:id="rId4"/>
    <p:sldId id="267" r:id="rId5"/>
    <p:sldId id="263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8EEFE"/>
    <a:srgbClr val="96EAFE"/>
    <a:srgbClr val="7C5989"/>
    <a:srgbClr val="000066"/>
    <a:srgbClr val="333399"/>
    <a:srgbClr val="FFFFFF"/>
    <a:srgbClr val="336699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76" autoAdjust="0"/>
    <p:restoredTop sz="93617" autoAdjust="0"/>
  </p:normalViewPr>
  <p:slideViewPr>
    <p:cSldViewPr>
      <p:cViewPr varScale="1">
        <p:scale>
          <a:sx n="68" d="100"/>
          <a:sy n="68" d="100"/>
        </p:scale>
        <p:origin x="1458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6FA943-18A8-44D2-9BC3-EA0B99B17706}" type="datetimeFigureOut">
              <a:rPr lang="ru-RU" smtClean="0"/>
              <a:t>06.07.2020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00BF56-0EAB-4EB7-BB1A-960332CD84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4776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581400"/>
            <a:ext cx="9144000" cy="6096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688" y="4038600"/>
            <a:ext cx="9104312" cy="304800"/>
          </a:xfrm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b="0">
                <a:solidFill>
                  <a:srgbClr val="5F5F5F"/>
                </a:solidFill>
              </a:defRPr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 b="0">
                <a:solidFill>
                  <a:srgbClr val="5F5F5F"/>
                </a:solidFill>
              </a:defRPr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 b="0">
                <a:solidFill>
                  <a:srgbClr val="5F5F5F"/>
                </a:solidFill>
              </a:defRPr>
            </a:lvl1pPr>
          </a:lstStyle>
          <a:p>
            <a:fld id="{43DD8C0B-0495-494A-AEAA-A0E71D6DE2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27DD87-F4C8-4D37-92E0-BEE8A7816F4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4008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400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F41B39-8DED-4D1C-B1EA-9868DC11EE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CD1F9D-C076-40E7-8CBD-0D93862A9CA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E23106-9978-498D-AAF5-3A7BECB843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0" y="457200"/>
            <a:ext cx="4495800" cy="594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457200"/>
            <a:ext cx="4495800" cy="594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313436-1AA5-4B2A-A7D8-D4B86DDBB8C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F146C6-89FF-4C28-8C37-25AC3AF3728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7B1BD2-682A-4B6D-B170-83B26D62E9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DFDDC5-EDB3-4E28-9367-D8F3313E12B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C0B6DF-DE78-433C-B686-27860D4BB22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D86D6C-48F8-4CC5-8030-5004DD9FD0C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0" y="0"/>
            <a:ext cx="9144000" cy="4984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457200"/>
            <a:ext cx="91440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6294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629400"/>
            <a:ext cx="2895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1"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6294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>
                <a:latin typeface="+mj-lt"/>
              </a:defRPr>
            </a:lvl1pPr>
          </a:lstStyle>
          <a:p>
            <a:fld id="{49949244-7F47-4BD5-9CE3-88DAEF952C6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 thruBlk="1"/>
  </p:transition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5F5F5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5F5F5F"/>
          </a:solidFill>
          <a:latin typeface="Eurostile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5F5F5F"/>
          </a:solidFill>
          <a:latin typeface="Eurostile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5F5F5F"/>
          </a:solidFill>
          <a:latin typeface="Eurostile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5F5F5F"/>
          </a:solidFill>
          <a:latin typeface="Eurostile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5F5F5F"/>
          </a:solidFill>
          <a:latin typeface="Eurostile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5F5F5F"/>
          </a:solidFill>
          <a:latin typeface="Eurostile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5F5F5F"/>
          </a:solidFill>
          <a:latin typeface="Eurostile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5F5F5F"/>
          </a:solidFill>
          <a:latin typeface="Eurostile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 i="1">
          <a:solidFill>
            <a:srgbClr val="5F5F5F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•"/>
        <a:defRPr i="1">
          <a:solidFill>
            <a:srgbClr val="5F5F5F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 i="1">
          <a:solidFill>
            <a:srgbClr val="5F5F5F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 i="1">
          <a:solidFill>
            <a:srgbClr val="5F5F5F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 i="1">
          <a:solidFill>
            <a:srgbClr val="5F5F5F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 i="1">
          <a:solidFill>
            <a:srgbClr val="5F5F5F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 i="1">
          <a:solidFill>
            <a:srgbClr val="5F5F5F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 i="1">
          <a:solidFill>
            <a:srgbClr val="5F5F5F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 i="1">
          <a:solidFill>
            <a:srgbClr val="5F5F5F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13138" y="2567465"/>
            <a:ext cx="9144000" cy="1077559"/>
          </a:xfrm>
        </p:spPr>
        <p:txBody>
          <a:bodyPr/>
          <a:lstStyle/>
          <a:p>
            <a:pPr algn="ctr"/>
            <a:r>
              <a:rPr lang="ru-RU" sz="28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ФИТОНИМЫ В ЛИНГВИСТИКЕ КАК КОНСТРУКТ РЕГИОНАЛЬНОГО ИМИДЖА (ОБЗОР СОВРЕМЕННЫХ РОССИЙСКИХ И ЗАРУБЕЖНЫХ ИССЛЕДОВАНИЙ</a:t>
            </a:r>
            <a:endParaRPr lang="en-US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B5AA542-EA5C-4C46-95CD-A62206DF40D0}"/>
              </a:ext>
            </a:extLst>
          </p:cNvPr>
          <p:cNvSpPr txBox="1"/>
          <p:nvPr/>
        </p:nvSpPr>
        <p:spPr>
          <a:xfrm>
            <a:off x="1257680" y="325498"/>
            <a:ext cx="66302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ФГБОУ ВО «Югорский государственный университет»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24B913C4-CEA3-49DD-82F3-00A2CEFFCBCD}"/>
              </a:ext>
            </a:extLst>
          </p:cNvPr>
          <p:cNvSpPr/>
          <p:nvPr/>
        </p:nvSpPr>
        <p:spPr>
          <a:xfrm>
            <a:off x="5029903" y="1374161"/>
            <a:ext cx="40507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Шкирта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Лиана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Фанзиловна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16288D9-BDFE-4EB4-BA4A-0E7B567C35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3DD8C0B-0495-494A-AEAA-A0E71D6DE267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8D5E1A2-3E01-44A4-BDF8-8F49F86A439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49" y="184453"/>
            <a:ext cx="1165994" cy="541155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Актуальность</a:t>
            </a:r>
            <a:endParaRPr lang="en-US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Актуальность темы исследования обусловлена рядом изменений, произошедших в языковедческой среде за последние несколько десятков лет. В современной лингвистике наметилась антропоцентрическая тенденция, выражающаяся в изучении языка как части духовной культуры человека (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Ю.Д.Апресян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Н.Д.Арутюнова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В.В.Колесов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Е.В 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Ладучева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Ю.С.Степанов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 Объективные условия изменившегося мира, сдвиг гуманитарной науки в сторону 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анторпоцентризма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требуют не только принципиально нового подхода к осмыслению традиционных вопросов науки о языке, но и являются причиной возникновения исследований, носящих 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междисциплинарыный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характер, которыми занимаются такие направления в лингвистике, как социолингвистика, 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этнолингвистика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(А Л Афанасьев, В. фон Гумбольдт, 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А.А.Потебня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Э.Сепир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Б.Уорф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НЛ.Толстой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др.), 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лингвокультурология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Н.Д.Арупонова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В.В.Красных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В.А.Маслова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Ю.С.Степанов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В.Н.Телия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др.), непосредственно связанное с изучением роли культуры в языке народа, 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лингвокогнитивистика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А. </a:t>
            </a:r>
            <a:r>
              <a:rPr lang="ru-RU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Вежбицка</a:t>
            </a:r>
            <a:r>
              <a:rPr lang="ru-RU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Н. Д. Арутюнова, А. Н. Баранов, Н. Н. Болдырев, О. О. Борискина, Л. О. Бутакова, В. А. Виноградов и др.)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ru-RU" dirty="0"/>
              <a:t> </a:t>
            </a:r>
            <a:endParaRPr lang="en-US" dirty="0"/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8A017D0D-8E66-4EE7-9B6F-012A5240A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D1F9D-C076-40E7-8CBD-0D93862A9CA7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7504" y="260648"/>
            <a:ext cx="8280920" cy="1728192"/>
          </a:xfrm>
        </p:spPr>
        <p:txBody>
          <a:bodyPr/>
          <a:lstStyle/>
          <a:p>
            <a:r>
              <a:rPr lang="ru-RU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Объектом исследования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являются болотные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фитонимы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категориальной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лингвоментальной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сферы «Растения» в русской и английской языковой картине мира.</a:t>
            </a:r>
            <a:b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7EA1671F-2CF6-4F74-AB21-64663CFEB4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3DD8C0B-0495-494A-AEAA-A0E71D6DE26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E19A41D-446D-47C4-942B-3F8ED314FEEC}"/>
              </a:ext>
            </a:extLst>
          </p:cNvPr>
          <p:cNvSpPr/>
          <p:nvPr/>
        </p:nvSpPr>
        <p:spPr>
          <a:xfrm>
            <a:off x="107504" y="3573016"/>
            <a:ext cx="832961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Предмет исследования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– особенности процесса семантической категоризации и его результата (категорий языкового сознания) в разных вариантах и вариациях русской и английской языковой картины мира.</a:t>
            </a:r>
          </a:p>
        </p:txBody>
      </p:sp>
    </p:spTree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8640"/>
            <a:ext cx="9144000" cy="6212160"/>
          </a:xfrm>
        </p:spPr>
        <p:txBody>
          <a:bodyPr/>
          <a:lstStyle/>
          <a:p>
            <a:pPr marL="0" indent="0">
              <a:buNone/>
            </a:pPr>
            <a:r>
              <a:rPr lang="ru-RU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Фитонимическое</a:t>
            </a:r>
            <a:r>
              <a:rPr lang="ru-RU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пространство, которое является одним из наиболее существенных и обширных лексико-грамматических групп в языковой картине мира, отражает принцип «язык-культура-этнос» и влияет на формирование данного пространства в языке, исходя из взаимосвязанности языка и культуры, языка и ментальности.</a:t>
            </a:r>
          </a:p>
          <a:p>
            <a:pPr marL="0" indent="0">
              <a:buNone/>
            </a:pPr>
            <a:r>
              <a:rPr lang="ru-RU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Понятием «картина мира» пользуются многие ученые XX и ХХI вв. В основном оно связывалось лингвистами с понятием «научное познание», «научная картина мира» и воспринималось как элемент системы научного знания, познания. М. Хайдеггер полагал, что понятие «картина мира» прежде всего у человека ассоциируется с отображением чего-либо, но «картина мира … означает не картину, изображающую мир, а мир, понятый как картина» [1, с. 41–42]. Исследование культурных особенностей русского и английского национального этноса в языковой картине мира позволит нам увидеть, каким образом каждый национальный язык отражает определенный способ восприятия мира. Особое место среди лексико-тематических групп занимают </a:t>
            </a:r>
            <a:r>
              <a:rPr lang="ru-RU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фитонимы</a:t>
            </a:r>
            <a:r>
              <a:rPr lang="ru-RU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ареал использования которых в различных областях жизни любого этноса является весьма значительным.</a:t>
            </a:r>
            <a:endParaRPr lang="en-US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8B541A23-EBDB-47B1-95BC-459A715D7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D1F9D-C076-40E7-8CBD-0D93862A9CA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647" name="Picture 191" descr="Z:\newtek\_backgrounds_1.02\Tim\powerpoint templates\101-120\technological_awakening\technological_awakening_pr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4200" y="5162550"/>
            <a:ext cx="2057400" cy="1543050"/>
          </a:xfrm>
          <a:prstGeom prst="rect">
            <a:avLst/>
          </a:prstGeom>
          <a:noFill/>
        </p:spPr>
      </p:pic>
      <p:pic>
        <p:nvPicPr>
          <p:cNvPr id="19648" name="Picture 192" descr="Z:\newtek\_backgrounds_1.02\Tim\powerpoint templates\101-120\technological_awakening\technological_awakening_qx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133350"/>
            <a:ext cx="2057400" cy="1543050"/>
          </a:xfrm>
          <a:prstGeom prst="rect">
            <a:avLst/>
          </a:prstGeom>
          <a:noFill/>
        </p:spPr>
      </p:pic>
      <p:pic>
        <p:nvPicPr>
          <p:cNvPr id="19649" name="Picture 193" descr="Z:\newtek\_backgrounds_1.02\Tim\powerpoint templates\101-120\technological_awakening\technological_awakening_sld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34200" y="1828800"/>
            <a:ext cx="2057400" cy="1543050"/>
          </a:xfrm>
          <a:prstGeom prst="rect">
            <a:avLst/>
          </a:prstGeom>
          <a:noFill/>
        </p:spPr>
      </p:pic>
      <p:pic>
        <p:nvPicPr>
          <p:cNvPr id="19650" name="Picture 194" descr="Z:\newtek\_backgrounds_1.02\Tim\powerpoint templates\101-120\technological_awakening\technological_awakening_trs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34200" y="3486150"/>
            <a:ext cx="2057400" cy="1543050"/>
          </a:xfrm>
          <a:prstGeom prst="rect">
            <a:avLst/>
          </a:prstGeom>
          <a:noFill/>
        </p:spPr>
      </p:pic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99DD87DD-5425-46A6-83CA-79F52FA777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3DD8C0B-0495-494A-AEAA-A0E71D6DE267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E6DB364-787C-4118-9974-575CBB93256D}"/>
              </a:ext>
            </a:extLst>
          </p:cNvPr>
          <p:cNvSpPr/>
          <p:nvPr/>
        </p:nvSpPr>
        <p:spPr>
          <a:xfrm>
            <a:off x="1778578" y="223429"/>
            <a:ext cx="3600400" cy="8309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 dirty="0"/>
          </a:p>
          <a:p>
            <a:pPr algn="ctr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Исследования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фитонимов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dirty="0"/>
          </a:p>
        </p:txBody>
      </p:sp>
      <p:cxnSp>
        <p:nvCxnSpPr>
          <p:cNvPr id="8" name="Прямая со стрелкой 7">
            <a:extLst>
              <a:ext uri="{FF2B5EF4-FFF2-40B4-BE49-F238E27FC236}">
                <a16:creationId xmlns:a16="http://schemas.microsoft.com/office/drawing/2014/main" id="{321BA0F7-97EE-4017-86A7-8F5AB1B3D538}"/>
              </a:ext>
            </a:extLst>
          </p:cNvPr>
          <p:cNvCxnSpPr/>
          <p:nvPr/>
        </p:nvCxnSpPr>
        <p:spPr>
          <a:xfrm flipH="1">
            <a:off x="1835696" y="1099810"/>
            <a:ext cx="864096" cy="10330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>
            <a:extLst>
              <a:ext uri="{FF2B5EF4-FFF2-40B4-BE49-F238E27FC236}">
                <a16:creationId xmlns:a16="http://schemas.microsoft.com/office/drawing/2014/main" id="{6CB5BC7C-7017-4827-B2F4-43CD43093630}"/>
              </a:ext>
            </a:extLst>
          </p:cNvPr>
          <p:cNvCxnSpPr>
            <a:cxnSpLocks/>
          </p:cNvCxnSpPr>
          <p:nvPr/>
        </p:nvCxnSpPr>
        <p:spPr>
          <a:xfrm>
            <a:off x="4355976" y="1099810"/>
            <a:ext cx="864096" cy="10330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4C1EF079-939A-4BAD-A05B-ACBF1A057F62}"/>
              </a:ext>
            </a:extLst>
          </p:cNvPr>
          <p:cNvSpPr/>
          <p:nvPr/>
        </p:nvSpPr>
        <p:spPr>
          <a:xfrm>
            <a:off x="323528" y="2132856"/>
            <a:ext cx="3024336" cy="77811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Структурно-семантические</a:t>
            </a:r>
          </a:p>
          <a:p>
            <a:pPr algn="ctr"/>
            <a:endParaRPr lang="ru-RU" dirty="0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2BE77ECD-5969-4690-8A6A-4B7C8DAF2A0C}"/>
              </a:ext>
            </a:extLst>
          </p:cNvPr>
          <p:cNvSpPr/>
          <p:nvPr/>
        </p:nvSpPr>
        <p:spPr>
          <a:xfrm>
            <a:off x="3779912" y="2132856"/>
            <a:ext cx="3312368" cy="7781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Антропоцентрические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B3E6E87-58FE-42C7-BC47-5CAEBE4798E8}"/>
              </a:ext>
            </a:extLst>
          </p:cNvPr>
          <p:cNvSpPr txBox="1"/>
          <p:nvPr/>
        </p:nvSpPr>
        <p:spPr>
          <a:xfrm>
            <a:off x="323528" y="3367424"/>
            <a:ext cx="3672408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Этимологические;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ономасиологические;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мотивологические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лексикографические;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лексико-семантические;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лингвогеографические.</a:t>
            </a:r>
            <a:br>
              <a:rPr lang="ru-RU" dirty="0"/>
            </a:br>
            <a:endParaRPr lang="ru-RU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195DC7-2A69-4FE9-AD6E-ADB91DD183C2}"/>
              </a:ext>
            </a:extLst>
          </p:cNvPr>
          <p:cNvSpPr txBox="1"/>
          <p:nvPr/>
        </p:nvSpPr>
        <p:spPr>
          <a:xfrm>
            <a:off x="3578778" y="3352800"/>
            <a:ext cx="3752950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Лингвокультурологические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этнолингвистические;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когнитивные.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dirty="0"/>
          </a:p>
        </p:txBody>
      </p:sp>
    </p:spTree>
  </p:cSld>
  <p:clrMapOvr>
    <a:masterClrMapping/>
  </p:clrMapOvr>
  <p:transition>
    <p:fade thruBlk="1"/>
  </p:transition>
</p:sld>
</file>

<file path=ppt/theme/theme1.xml><?xml version="1.0" encoding="utf-8"?>
<a:theme xmlns:a="http://schemas.openxmlformats.org/drawingml/2006/main" name="156">
  <a:themeElements>
    <a:clrScheme name="Тема Offic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Eurostile"/>
        <a:ea typeface=""/>
        <a:cs typeface=""/>
      </a:majorFont>
      <a:minorFont>
        <a:latin typeface="Franklin Gothic Book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156</Template>
  <TotalTime>258</TotalTime>
  <Words>505</Words>
  <Application>Microsoft Office PowerPoint</Application>
  <PresentationFormat>Экран (4:3)</PresentationFormat>
  <Paragraphs>29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Calibri</vt:lpstr>
      <vt:lpstr>Eurostile</vt:lpstr>
      <vt:lpstr>Franklin Gothic Book</vt:lpstr>
      <vt:lpstr>Times New Roman</vt:lpstr>
      <vt:lpstr>156</vt:lpstr>
      <vt:lpstr>ФИТОНИМЫ В ЛИНГВИСТИКЕ КАК КОНСТРУКТ РЕГИОНАЛЬНОГО ИМИДЖА (ОБЗОР СОВРЕМЕННЫХ РОССИЙСКИХ И ЗАРУБЕЖНЫХ ИССЛЕДОВАНИЙ</vt:lpstr>
      <vt:lpstr>Актуальность</vt:lpstr>
      <vt:lpstr>Объектом исследования являются болотные фитонимы категориальной лингвоментальной сферы «Растения» в русской и английской языковой картине мира. </vt:lpstr>
      <vt:lpstr>Презентация PowerPoint</vt:lpstr>
      <vt:lpstr>Презентация PowerPoint</vt:lpstr>
    </vt:vector>
  </TitlesOfParts>
  <Company>ARSAGERA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Technological Awakening</dc:title>
  <dc:creator>Борис</dc:creator>
  <cp:lastModifiedBy>Liana Liana</cp:lastModifiedBy>
  <cp:revision>18</cp:revision>
  <dcterms:created xsi:type="dcterms:W3CDTF">2013-02-15T12:37:59Z</dcterms:created>
  <dcterms:modified xsi:type="dcterms:W3CDTF">2020-07-06T09:49:32Z</dcterms:modified>
</cp:coreProperties>
</file>