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27"/>
  </p:notes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660"/>
  </p:normalViewPr>
  <p:slideViewPr>
    <p:cSldViewPr>
      <p:cViewPr>
        <p:scale>
          <a:sx n="57" d="100"/>
          <a:sy n="57" d="100"/>
        </p:scale>
        <p:origin x="-170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E0D69-F358-45DD-8139-D31CA01DF86C}" type="datetimeFigureOut">
              <a:rPr lang="ru-RU" smtClean="0"/>
              <a:pPr/>
              <a:t>15.04.2018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04606-C0ED-4206-909B-5B7C47C035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898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04606-C0ED-4206-909B-5B7C47C035D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04606-C0ED-4206-909B-5B7C47C035D8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2655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96DBE-492F-47B1-BFB4-B9659106A5C9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E857-C308-40C8-B132-8FB96894DDB1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DD45-B3EA-4A3E-87C4-38116DFDDE56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C1B1-E267-4F08-B591-EEC08CC0EBC3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18B6-4B00-4B88-892B-E42F09283F27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C5BE-953F-478B-B0D6-C15D37984DEE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AFC0-0CB0-4F2A-8E65-9C07B878C4EB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0027-623D-49ED-9C49-6BA53B703364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6147A-40C3-4BEF-A93B-EAFCE07C0C69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4FA0-07CA-4D9D-ABEB-82AD4A65B5AE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B0016-A644-4CE3-A0C0-388E27F7B23C}" type="datetime1">
              <a:rPr lang="ru-RU" smtClean="0"/>
              <a:pPr/>
              <a:t>15.04.2018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818C71F-AD53-4F31-9A31-B3C3698A83BA}" type="datetime1">
              <a:rPr lang="ru-RU" smtClean="0"/>
              <a:pPr/>
              <a:t>15.04.2018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913" y="1196752"/>
            <a:ext cx="8352928" cy="4670375"/>
          </a:xfrm>
        </p:spPr>
        <p:txBody>
          <a:bodyPr/>
          <a:lstStyle/>
          <a:p>
            <a:pPr algn="ctr"/>
            <a:r>
              <a:rPr lang="ru-RU" dirty="0" smtClean="0"/>
              <a:t>Определение проблемных зон в реализации инновационной политики Югры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3874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75988064"/>
              </p:ext>
            </p:extLst>
          </p:nvPr>
        </p:nvGraphicFramePr>
        <p:xfrm>
          <a:off x="10507" y="1196752"/>
          <a:ext cx="8449926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31"/>
                <a:gridCol w="1719896"/>
                <a:gridCol w="1794675"/>
                <a:gridCol w="1046894"/>
                <a:gridCol w="1944230"/>
              </a:tblGrid>
              <a:tr h="4442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Наименование показателя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Нормированные значения показателей, </a:t>
                      </a:r>
                      <a:endParaRPr lang="ru-RU" sz="2800" dirty="0"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Значения </a:t>
                      </a:r>
                      <a:r>
                        <a:rPr lang="ru-RU" sz="1400" dirty="0" smtClean="0">
                          <a:effectLst/>
                          <a:latin typeface="+mj-lt"/>
                        </a:rPr>
                        <a:t>индексов, </a:t>
                      </a:r>
                      <a:endParaRPr lang="ru-RU" sz="2800" dirty="0"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4442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Уровень развития информационного общества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0,869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3326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организаций, имеющих доступ к интернету с максимальной скоростью передачи данных не менее 256 Кбит/с, в общем числе организаций, %</a:t>
                      </a:r>
                      <a:endParaRPr lang="ru-RU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0,738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14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8884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домашних хозяйств, имеющих доступ к интернету, в общем числе домашних хозяйств, %</a:t>
                      </a:r>
                      <a:endParaRPr lang="ru-RU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1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1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76056" y="608771"/>
            <a:ext cx="3378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Таблица 1.1 (Продолжение) 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484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58224816"/>
              </p:ext>
            </p:extLst>
          </p:nvPr>
        </p:nvGraphicFramePr>
        <p:xfrm>
          <a:off x="62169" y="859549"/>
          <a:ext cx="8424935" cy="5760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8014"/>
                <a:gridCol w="1273785"/>
                <a:gridCol w="1584176"/>
                <a:gridCol w="1008112"/>
                <a:gridCol w="1610848"/>
              </a:tblGrid>
              <a:tr h="400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Нормированные значения показателей,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Значения индексов,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Финансирование научных исследований и разработок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0,305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33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  <a:tr h="4739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Внутренние затраты на исследования и разработки в процентах к ВРП,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0,016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76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  <a:tr h="3000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Внутренние затраты на исследования и разработки в расчете на одного исследователя, тыс. руб.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0,405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42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Удельный вес средств организаций предпринимательского сектора в общем объеме внутренних затрат на исследования и разработки,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0,392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14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  <a:tr h="6000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Отношение среднемесячной заработной платы работников, занятых исследованиями и разработками, к среднемесячной номинальной начисленной заработной плате в регионе,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0,407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30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74549" y="336329"/>
            <a:ext cx="65668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Научно-технический потенциал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87567" y="136274"/>
            <a:ext cx="15075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Таблица 1.2</a:t>
            </a:r>
            <a:endParaRPr lang="ru-RU" sz="20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725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52566598"/>
              </p:ext>
            </p:extLst>
          </p:nvPr>
        </p:nvGraphicFramePr>
        <p:xfrm>
          <a:off x="0" y="1556792"/>
          <a:ext cx="8460433" cy="4283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2882"/>
                <a:gridCol w="1706306"/>
                <a:gridCol w="1848498"/>
                <a:gridCol w="1137537"/>
                <a:gridCol w="1635210"/>
              </a:tblGrid>
              <a:tr h="1000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Нормированные значения показателей,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Значения индексов,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  <a:tr h="4427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Кадры науки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0,254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73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Удельный вес занятых исследованиями и разработками в среднегодовой численности занятых в экономике региона,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0,051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61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Удельный вес лиц в возрасте до 39 лет в численности исследователей,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0,635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12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Удельный вес лиц, имеющих ученую степень, в численности исследователей,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0,076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78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006" marR="50006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76055" y="692696"/>
            <a:ext cx="3378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Таблица </a:t>
            </a:r>
            <a:r>
              <a:rPr lang="ru-RU" sz="2000" i="1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1.2 </a:t>
            </a: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(Продолжение) 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466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8175570"/>
              </p:ext>
            </p:extLst>
          </p:nvPr>
        </p:nvGraphicFramePr>
        <p:xfrm>
          <a:off x="179512" y="980728"/>
          <a:ext cx="8208913" cy="5269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2425"/>
                <a:gridCol w="1387110"/>
                <a:gridCol w="1508227"/>
                <a:gridCol w="932924"/>
                <a:gridCol w="1508227"/>
              </a:tblGrid>
              <a:tr h="576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Результативность научных исследований и разработок</a:t>
                      </a:r>
                      <a:endParaRPr lang="ru-RU" sz="2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0,103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83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586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Число статей, опубликованных в рецензируемых журналах, индексируемых в РИНЦ, в расчете на 10 исследователей, ед.</a:t>
                      </a:r>
                      <a:endParaRPr lang="ru-RU" sz="2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0,262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64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449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Число патентных заявок на изобретения, поданных в Роспатент национальными заявителями, в расчете на миллион человек экономически активного населения региона, ед.</a:t>
                      </a:r>
                      <a:endParaRPr lang="ru-RU" sz="2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0,152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76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86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Число передовых производственных технологий, разработанных в регионе, в расчете на миллион человек экономически активного населения, ед.</a:t>
                      </a:r>
                      <a:endParaRPr lang="ru-RU" sz="2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0,000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61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24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Отношение объема поступлений от экспорта технологий к ВРП (в расчете на 1 тыс. руб. ВРП)</a:t>
                      </a:r>
                      <a:endParaRPr lang="ru-RU" sz="2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0,000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52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44371" y="346927"/>
            <a:ext cx="3378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Таблица </a:t>
            </a:r>
            <a:r>
              <a:rPr lang="ru-RU" sz="2000" i="1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1.2 </a:t>
            </a: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(Продолжение) 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756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79250315"/>
              </p:ext>
            </p:extLst>
          </p:nvPr>
        </p:nvGraphicFramePr>
        <p:xfrm>
          <a:off x="26712" y="1124744"/>
          <a:ext cx="8415316" cy="5491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7161"/>
                <a:gridCol w="1577513"/>
                <a:gridCol w="1577513"/>
                <a:gridCol w="960225"/>
                <a:gridCol w="1702904"/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Наименование показателя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Нормированные значения показателей,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Значения индексов,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2035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Инновационная активность организаций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0,135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73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088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организаций, осуществлявших технологические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инновации, в общем числе организаций (по организациям промышленного производства),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0,179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63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6105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организаций, осуществлявших нетехнологические (маркетинговые и/или организационные) инновации, в общем числе организаций (по организациям промышленного производства),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0,213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50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20978" y="472372"/>
            <a:ext cx="46832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Инновационная деятельность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89821" y="56873"/>
            <a:ext cx="15075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Таблица 1.3</a:t>
            </a:r>
            <a:endParaRPr lang="ru-RU" sz="105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098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69064206"/>
              </p:ext>
            </p:extLst>
          </p:nvPr>
        </p:nvGraphicFramePr>
        <p:xfrm>
          <a:off x="33050" y="1124744"/>
          <a:ext cx="8427383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4829"/>
                <a:gridCol w="1566151"/>
                <a:gridCol w="1616292"/>
                <a:gridCol w="993959"/>
                <a:gridCol w="1566152"/>
              </a:tblGrid>
              <a:tr h="1017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Наименование показателя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Нормированные значения показателей,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Значения индексов,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1017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Малый инновационный бизнес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0,224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45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5088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малых предприятий, осуществлявших технологические инновации, в общем числе малых предприятий (по предприятиям промышленного производства),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0,224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45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1017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Затраты на технологические инновации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0,488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22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3052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Интенсивность затрат на технологические инновации (по организациям промышленного производства),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0,488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22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932040" y="332656"/>
            <a:ext cx="3378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Таблица </a:t>
            </a:r>
            <a:r>
              <a:rPr lang="ru-RU" sz="2000" i="1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1.3 </a:t>
            </a: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(Продолжение) 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267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16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52228600"/>
              </p:ext>
            </p:extLst>
          </p:nvPr>
        </p:nvGraphicFramePr>
        <p:xfrm>
          <a:off x="48673" y="456786"/>
          <a:ext cx="8370080" cy="6400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9166"/>
                <a:gridCol w="1512168"/>
                <a:gridCol w="1152128"/>
                <a:gridCol w="942040"/>
                <a:gridCol w="1284578"/>
              </a:tblGrid>
              <a:tr h="2035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Наименование показателя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Нормированные значения показателей,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Значения индексов,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2035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Результативность инновационной деятельности 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0.176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39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5088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инновационных товаров, работ, услуг в общем объеме отгруженных товаров, выполненных работ, услуг (по организациям промышленного производства),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0,010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69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8141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вновь внедренных или подвергавшихся значительным технологическим изменениям инновационных товаров, работ, услуг, новых для рынка, в общем объеме отгруженных товаров, выполненных работ, услуг (по организациям промышленного производства), %*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0,000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66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  <a:tr h="8141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организаций, оценивших сокращение материальных и </a:t>
                      </a:r>
                      <a:r>
                        <a:rPr lang="ru-RU" sz="1400" dirty="0" err="1">
                          <a:effectLst/>
                          <a:latin typeface="+mj-lt"/>
                        </a:rPr>
                        <a:t>энергозатрат</a:t>
                      </a:r>
                      <a:r>
                        <a:rPr lang="ru-RU" sz="1400" dirty="0">
                          <a:effectLst/>
                          <a:latin typeface="+mj-lt"/>
                        </a:rPr>
                        <a:t> как основной результат инновационной деятельности, в общем числе организаций, осуществлявших технологические инновации (по организациям промышленного производства), %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0,519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4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8715" marR="38715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05415" y="72750"/>
            <a:ext cx="3378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Таблица 1.3 (Продолжение) 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359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17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86535444"/>
              </p:ext>
            </p:extLst>
          </p:nvPr>
        </p:nvGraphicFramePr>
        <p:xfrm>
          <a:off x="0" y="723221"/>
          <a:ext cx="8375343" cy="5974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1047"/>
                <a:gridCol w="1416081"/>
                <a:gridCol w="1416081"/>
                <a:gridCol w="952408"/>
                <a:gridCol w="1539726"/>
              </a:tblGrid>
              <a:tr h="309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Нормированные значения показателей, 2015 год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Значения индексов,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 год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</a:tr>
              <a:tr h="1548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Нормативная правовая база инновационной политики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0.750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871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стратегии (концепции) инновационного развития (инновационной стратегии) и/или профильного раздела по инновационному развитию (поддержке инноваций) в стратегии развития региона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1,000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</a:tr>
              <a:tr h="3871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в схеме территориального планирования, а также в материалах по ее обоснованию выделенных зон (территорий) приоритетного развития инновационной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деятельности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0,000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</a:tr>
              <a:tr h="4645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специализированного законодательного акта, определяющего основные принципы, направления и меры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государственной поддержки инновационной деятельности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регионе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1,000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91057" y="261556"/>
            <a:ext cx="55458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Качество инновационной политики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76256" y="0"/>
            <a:ext cx="15075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Таблица 1.4</a:t>
            </a:r>
            <a:endParaRPr lang="ru-RU" sz="105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879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18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1286574"/>
              </p:ext>
            </p:extLst>
          </p:nvPr>
        </p:nvGraphicFramePr>
        <p:xfrm>
          <a:off x="-5632" y="422601"/>
          <a:ext cx="8754095" cy="6435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5235"/>
                <a:gridCol w="1818921"/>
                <a:gridCol w="1715106"/>
                <a:gridCol w="995478"/>
                <a:gridCol w="1609355"/>
              </a:tblGrid>
              <a:tr h="887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Нормированные значения показателей, 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Значения индексов,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</a:tr>
              <a:tr h="1997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Наличие специализированной программы или комплекса мер государственной поддержки развития инноваций, инновационной деятельности либо субъектов инновационной деятельности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1,000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1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657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Организационное обеспечение инновационной политики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0,000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60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848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Наличие специализированных координационных (совещательных) органов по инновационной политике (поддержке инновационной деятельности) при высшем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должностном лице или высшем исполнительном органе государственной власти субъекта Российской Федерации</a:t>
                      </a:r>
                      <a:endParaRPr lang="ru-RU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0,000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50</a:t>
                      </a:r>
                      <a:endParaRPr lang="ru-RU" sz="14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220072" y="22491"/>
            <a:ext cx="3378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Таблица </a:t>
            </a:r>
            <a:r>
              <a:rPr lang="ru-RU" sz="2000" i="1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1.4 </a:t>
            </a: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(Продолжение) 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909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19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18615613"/>
              </p:ext>
            </p:extLst>
          </p:nvPr>
        </p:nvGraphicFramePr>
        <p:xfrm>
          <a:off x="0" y="228621"/>
          <a:ext cx="9036496" cy="661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7864"/>
                <a:gridCol w="1512168"/>
                <a:gridCol w="1584176"/>
                <a:gridCol w="931015"/>
                <a:gridCol w="1661273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Наименование показателя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Нормированные значения показателей, 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Значения индексов,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2015 год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  <a:cs typeface="Times New Roman" pitchFamily="18" charset="0"/>
                        </a:rPr>
                        <a:t>Место в рейтинге инновационного развития субъектов РФ</a:t>
                      </a:r>
                      <a:endParaRPr lang="ru-RU" sz="1400" b="1" i="1" dirty="0">
                        <a:effectLst/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8715" marR="38715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специализированных региональных институтов развития (фондов, агентств, корпораций развития и пр.) с функционалом по поддержке субъектов инновационной деятельности и/или реализации инновационных проектов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0,000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затраты на науку и инновации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0,128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Удельный вес ассигнований на гражданскую науку из средств консолидированного бюджета субъекта Российской Федерации в расходах консолидированного бюджета субъекта Российской Федерации, %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0,121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Удельный вес средств бюджета субъекта Российской Федерации и местных бюджетов в общих затратах на технологические инновации (по организациям промышленного производства), %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0,000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объема привлеченных субсидий из федерального бюджета на развитие инновационной инфраструктуры для субъектов малого и среднего предпринимательства к ВРП (в расчете на 1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руб.)</a:t>
                      </a:r>
                      <a:endParaRPr lang="ru-RU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0.264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81088" y="22177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40012" y="-111169"/>
            <a:ext cx="3378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Таблица </a:t>
            </a:r>
            <a:r>
              <a:rPr lang="ru-RU" sz="2000" i="1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1.4 </a:t>
            </a:r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(Продолжение) 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491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9512" y="4365104"/>
            <a:ext cx="8208912" cy="201622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Автор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: Удалова Яна Владимировна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студентка группы 4Э42</a:t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специальности «Экономическая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безопасность»</a:t>
            </a:r>
          </a:p>
          <a:p>
            <a:pPr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Югорского государственного университета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Научный руководитель:</a:t>
            </a:r>
            <a:r>
              <a:rPr lang="ru-RU" sz="2400" b="1" dirty="0" smtClean="0">
                <a:latin typeface="+mj-lt"/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Зелинская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А.Б.,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к.э.н., доцент </a:t>
            </a:r>
          </a:p>
        </p:txBody>
      </p:sp>
      <p:pic>
        <p:nvPicPr>
          <p:cNvPr id="1026" name="Picture 2" descr="C:\Users\Яна\Desktop\югорский государственный университет - Поиск в Google_files\270px-Ugra_state_university_emble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836711"/>
            <a:ext cx="2952328" cy="2919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ÐÐ°ÑÑÐ¸Ð½ÐºÐ¸ Ð¿Ð¾ Ð·Ð°Ð¿ÑÐ¾ÑÑ ÑÐ³ÑÐ° Ð¸Ð½Ð½Ð¾Ð²Ð°ÑÐ¸Ð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3118"/>
            <a:ext cx="2592288" cy="278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5754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20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2971623"/>
              </p:ext>
            </p:extLst>
          </p:nvPr>
        </p:nvGraphicFramePr>
        <p:xfrm>
          <a:off x="0" y="908720"/>
          <a:ext cx="8401039" cy="5608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6424"/>
                <a:gridCol w="2744555"/>
                <a:gridCol w="280006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Показатель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j-lt"/>
                        </a:rPr>
                        <a:t>Значения</a:t>
                      </a:r>
                      <a:endParaRPr lang="ru-RU" sz="16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Вывод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8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РРИИ (российского регионального инновационного индекса)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(0,5753 (Республика Татарстан) + 0,1637 (Еврейская автономная область)):2 = 0,37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ХМАО-Югра в 2015 году 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отстаёт 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от среднего значения на 0,0557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96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+mj-lt"/>
                        </a:rPr>
                        <a:t>Субиндекс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«Социально-экономические условия инновационной деятельности»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(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0,7752 (Москва) + 0,1911 (Еврейская автономная область)): 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2 = 0,48315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 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Показатель находится выше среднего значения и опережает его на 0,02505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+mj-lt"/>
                        </a:rPr>
                        <a:t>Субиндекс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«Научно-технический потенциал»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(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0,5482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(Санкт-Петербург)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+ 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0,1325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(Республика Ингушетия)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): 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2 = 0,34035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 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j-lt"/>
                        </a:rPr>
                        <a:t>ХМАО– 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Югра находится на 74 месте, а показатель ниже среднего значения на 0,12255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+mj-lt"/>
                        </a:rPr>
                        <a:t>Субиндекс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 «Инновационная деятельность»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(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0,6773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(Республика Мордовия)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 + 0,000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(Чеченская республика)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) 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: 2 = 0,33865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 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Среднее значение данного индекса превышает значение по ХМАО-Югре на 0,14065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+mj-lt"/>
                        </a:rPr>
                        <a:t>Субиндекс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«Качество инновационной политики»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(0,8108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(Республика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Татарстан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+ 0,000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(Ненецкий автономный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округ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r>
                        <a:rPr lang="ru-RU" sz="1600" dirty="0" smtClean="0">
                          <a:effectLst/>
                          <a:latin typeface="+mj-lt"/>
                        </a:rPr>
                        <a:t>) </a:t>
                      </a:r>
                      <a:r>
                        <a:rPr lang="ru-RU" sz="1600" dirty="0">
                          <a:effectLst/>
                          <a:latin typeface="+mj-lt"/>
                        </a:rPr>
                        <a:t>: 2 = 0,4054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</a:rPr>
                        <a:t>Значение индекса по Югре отстаёт от среднего на 0,0293</a:t>
                      </a:r>
                      <a:endParaRPr lang="ru-RU" sz="16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-468560" y="195216"/>
            <a:ext cx="928903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Расчёт средних значений регионального инновационного индекса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56906" y="0"/>
            <a:ext cx="15121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Таблица 2</a:t>
            </a:r>
            <a:endParaRPr lang="ru-R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8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80528" y="535203"/>
            <a:ext cx="871296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Выявление проблемных зон в реализации инновационной политики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ХМАО-Югры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пути их решения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20598" y="205815"/>
            <a:ext cx="17983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000" i="1" dirty="0">
                <a:latin typeface="+mj-lt"/>
                <a:ea typeface="Times New Roman" pitchFamily="18" charset="0"/>
                <a:cs typeface="Times New Roman" pitchFamily="18" charset="0"/>
              </a:rPr>
              <a:t>Таблица 3</a:t>
            </a:r>
            <a:endParaRPr lang="ru-RU" sz="2000" i="1" dirty="0">
              <a:latin typeface="+mj-lt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010672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1. Низкий </a:t>
            </a:r>
            <a:r>
              <a:rPr lang="ru-RU" sz="2000" b="1" dirty="0">
                <a:latin typeface="+mj-lt"/>
                <a:cs typeface="Times New Roman" pitchFamily="18" charset="0"/>
              </a:rPr>
              <a:t>коэффициент обновления основных фондов</a:t>
            </a:r>
            <a:endParaRPr lang="ru-RU" sz="2000" b="1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102583" y="2709025"/>
            <a:ext cx="720080" cy="10027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900711" y="3217810"/>
            <a:ext cx="1696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latin typeface="+mj-lt"/>
                <a:cs typeface="Times New Roman" pitchFamily="18" charset="0"/>
              </a:rPr>
              <a:t>Пути решения</a:t>
            </a:r>
            <a:endParaRPr lang="ru-RU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4077072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i="1" dirty="0">
                <a:latin typeface="+mj-lt"/>
                <a:cs typeface="Times New Roman" pitchFamily="18" charset="0"/>
              </a:rPr>
              <a:t>Увеличение новых машин и оборудования создает условия для увеличения выпуска более качественной и конкурентоспособной продукции, что повысит технический потенциал </a:t>
            </a:r>
            <a:r>
              <a:rPr lang="ru-RU" i="1" dirty="0" smtClean="0">
                <a:latin typeface="+mj-lt"/>
                <a:cs typeface="Times New Roman" pitchFamily="18" charset="0"/>
              </a:rPr>
              <a:t>округа.</a:t>
            </a:r>
            <a:endParaRPr lang="ru-RU" i="1" dirty="0">
              <a:latin typeface="+mj-lt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052736"/>
            <a:ext cx="7488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2. Низкая </a:t>
            </a:r>
            <a:r>
              <a:rPr lang="ru-RU" sz="2000" b="1" dirty="0">
                <a:latin typeface="+mj-lt"/>
                <a:cs typeface="Times New Roman" pitchFamily="18" charset="0"/>
              </a:rPr>
              <a:t>численность студентов, обучающихся в высших учебных заведений (по программам </a:t>
            </a:r>
            <a:r>
              <a:rPr lang="ru-RU" sz="2000" b="1" dirty="0" err="1">
                <a:latin typeface="+mj-lt"/>
                <a:cs typeface="Times New Roman" pitchFamily="18" charset="0"/>
              </a:rPr>
              <a:t>бакалавриата</a:t>
            </a:r>
            <a:r>
              <a:rPr lang="ru-RU" sz="2000" b="1" dirty="0">
                <a:latin typeface="+mj-lt"/>
                <a:cs typeface="Times New Roman" pitchFamily="18" charset="0"/>
              </a:rPr>
              <a:t>, магистратуры и </a:t>
            </a:r>
            <a:r>
              <a:rPr lang="ru-RU" sz="2000" b="1" dirty="0" err="1">
                <a:latin typeface="+mj-lt"/>
                <a:cs typeface="Times New Roman" pitchFamily="18" charset="0"/>
              </a:rPr>
              <a:t>специалитета</a:t>
            </a:r>
            <a:r>
              <a:rPr lang="ru-RU" sz="2000" b="1" dirty="0">
                <a:latin typeface="+mj-lt"/>
                <a:cs typeface="Times New Roman" pitchFamily="18" charset="0"/>
              </a:rPr>
              <a:t>);</a:t>
            </a: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2.1 Низкий </a:t>
            </a:r>
            <a:r>
              <a:rPr lang="ru-RU" sz="2000" b="1" dirty="0">
                <a:latin typeface="+mj-lt"/>
                <a:cs typeface="Times New Roman" pitchFamily="18" charset="0"/>
              </a:rPr>
              <a:t>показатель лиц, имеющих ученую степень</a:t>
            </a:r>
            <a:endParaRPr lang="ru-RU" sz="2000" b="1" i="1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120275" y="2575685"/>
            <a:ext cx="720080" cy="10027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840355" y="2986229"/>
            <a:ext cx="1696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latin typeface="+mj-lt"/>
                <a:cs typeface="Times New Roman" pitchFamily="18" charset="0"/>
              </a:rPr>
              <a:t>Пути решения</a:t>
            </a:r>
            <a:endParaRPr lang="ru-RU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9210" y="3861048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i="1" dirty="0" smtClean="0">
                <a:latin typeface="+mj-lt"/>
                <a:cs typeface="Times New Roman" pitchFamily="18" charset="0"/>
              </a:rPr>
              <a:t>- </a:t>
            </a:r>
            <a:r>
              <a:rPr lang="ru-RU" i="1" dirty="0" smtClean="0">
                <a:latin typeface="+mj-lt"/>
                <a:cs typeface="Times New Roman" pitchFamily="18" charset="0"/>
              </a:rPr>
              <a:t>Снижение </a:t>
            </a:r>
            <a:r>
              <a:rPr lang="ru-RU" i="1" dirty="0">
                <a:latin typeface="+mj-lt"/>
                <a:cs typeface="Times New Roman" pitchFamily="18" charset="0"/>
              </a:rPr>
              <a:t>цен на обучение в высших учебных заведениях путём уменьшения стоимости, предоставления льгот в виде скидок или других дотаций со стороны </a:t>
            </a:r>
            <a:r>
              <a:rPr lang="ru-RU" i="1" dirty="0" smtClean="0">
                <a:latin typeface="+mj-lt"/>
                <a:cs typeface="Times New Roman" pitchFamily="18" charset="0"/>
              </a:rPr>
              <a:t>государства;</a:t>
            </a:r>
          </a:p>
          <a:p>
            <a:pPr algn="ctr">
              <a:spcAft>
                <a:spcPts val="0"/>
              </a:spcAft>
            </a:pPr>
            <a:r>
              <a:rPr lang="ru-RU" i="1" dirty="0" smtClean="0">
                <a:latin typeface="+mj-lt"/>
                <a:cs typeface="Times New Roman" pitchFamily="18" charset="0"/>
              </a:rPr>
              <a:t>- Создание высших учебных заведений, так как большинство программ из них являются филиалами учебных заведений других </a:t>
            </a:r>
            <a:r>
              <a:rPr lang="ru-RU" i="1" dirty="0" smtClean="0">
                <a:latin typeface="+mj-lt"/>
                <a:cs typeface="Times New Roman" pitchFamily="18" charset="0"/>
              </a:rPr>
              <a:t>регионов.</a:t>
            </a:r>
            <a:endParaRPr lang="ru-RU" b="1" i="1" dirty="0">
              <a:latin typeface="+mj-lt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306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27276" y="40466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3. Недостаточное </a:t>
            </a:r>
            <a:r>
              <a:rPr lang="ru-RU" sz="2000" b="1" dirty="0">
                <a:latin typeface="+mj-lt"/>
                <a:cs typeface="Times New Roman" pitchFamily="18" charset="0"/>
              </a:rPr>
              <a:t>финансирование исследований и разработок </a:t>
            </a:r>
            <a:endParaRPr lang="ru-RU" sz="2000" b="1" i="1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087709"/>
            <a:ext cx="75741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i="1" dirty="0" smtClean="0">
                <a:latin typeface="+mj-lt"/>
                <a:cs typeface="Times New Roman" pitchFamily="18" charset="0"/>
              </a:rPr>
              <a:t>- Увеличение </a:t>
            </a:r>
            <a:r>
              <a:rPr lang="ru-RU" sz="2000" i="1" dirty="0">
                <a:latin typeface="+mj-lt"/>
                <a:cs typeface="Times New Roman" pitchFamily="18" charset="0"/>
              </a:rPr>
              <a:t>дотаций из бюджета Ханты-Мансийского автономного округа;</a:t>
            </a:r>
          </a:p>
          <a:p>
            <a:pPr algn="ctr">
              <a:spcAft>
                <a:spcPts val="0"/>
              </a:spcAft>
            </a:pPr>
            <a:r>
              <a:rPr lang="ru-RU" sz="2000" i="1" dirty="0" smtClean="0">
                <a:latin typeface="+mj-lt"/>
                <a:cs typeface="Times New Roman" pitchFamily="18" charset="0"/>
              </a:rPr>
              <a:t>- Партнёрство </a:t>
            </a:r>
            <a:r>
              <a:rPr lang="ru-RU" sz="2000" i="1" dirty="0">
                <a:latin typeface="+mj-lt"/>
                <a:cs typeface="Times New Roman" pitchFamily="18" charset="0"/>
              </a:rPr>
              <a:t>с крупными коммерческими организациями (ПАО «Лукойл», ПАО «Газпром», ПАО «СИБУР Холдинг» и </a:t>
            </a:r>
            <a:r>
              <a:rPr lang="ru-RU" sz="2000" i="1" dirty="0" err="1">
                <a:latin typeface="+mj-lt"/>
                <a:cs typeface="Times New Roman" pitchFamily="18" charset="0"/>
              </a:rPr>
              <a:t>тд</a:t>
            </a:r>
            <a:r>
              <a:rPr lang="ru-RU" sz="2000" i="1" dirty="0">
                <a:latin typeface="+mj-lt"/>
                <a:cs typeface="Times New Roman" pitchFamily="18" charset="0"/>
              </a:rPr>
              <a:t>.)</a:t>
            </a:r>
            <a:endParaRPr lang="ru-RU" sz="2000" b="1" i="1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024905" y="1112550"/>
            <a:ext cx="720080" cy="10027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673716" y="1587498"/>
            <a:ext cx="1696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latin typeface="+mj-lt"/>
                <a:cs typeface="Times New Roman" pitchFamily="18" charset="0"/>
              </a:rPr>
              <a:t>Пути решения</a:t>
            </a:r>
            <a:endParaRPr lang="ru-RU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8422" y="3435519"/>
            <a:ext cx="748883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4. Отсутствие </a:t>
            </a:r>
            <a:r>
              <a:rPr lang="ru-RU" sz="2000" b="1" dirty="0">
                <a:latin typeface="+mj-lt"/>
                <a:cs typeface="Times New Roman" pitchFamily="18" charset="0"/>
              </a:rPr>
              <a:t>создания производственных технологий и разработок и, как следствие, неимение поступлений от экспорта данных технологий</a:t>
            </a:r>
            <a:endParaRPr lang="ru-RU" sz="2000" b="1" i="1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072628" y="4517528"/>
            <a:ext cx="720080" cy="10027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44985" y="5018916"/>
            <a:ext cx="1696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latin typeface="+mj-lt"/>
                <a:cs typeface="Times New Roman" pitchFamily="18" charset="0"/>
              </a:rPr>
              <a:t>Пути решения</a:t>
            </a:r>
            <a:endParaRPr lang="ru-RU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5" y="5497125"/>
            <a:ext cx="79505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i="1" dirty="0" smtClean="0">
                <a:latin typeface="+mj-lt"/>
                <a:cs typeface="Times New Roman" pitchFamily="18" charset="0"/>
              </a:rPr>
              <a:t>- Повышение </a:t>
            </a:r>
            <a:r>
              <a:rPr lang="ru-RU" sz="2000" i="1" dirty="0">
                <a:latin typeface="+mj-lt"/>
                <a:cs typeface="Times New Roman" pitchFamily="18" charset="0"/>
              </a:rPr>
              <a:t>квалификации учёных и исследователей Югры в лучших инновационных центрах страны;</a:t>
            </a:r>
          </a:p>
          <a:p>
            <a:pPr algn="ctr">
              <a:spcAft>
                <a:spcPts val="0"/>
              </a:spcAft>
            </a:pPr>
            <a:r>
              <a:rPr lang="ru-RU" sz="2000" i="1" dirty="0" smtClean="0">
                <a:latin typeface="+mj-lt"/>
                <a:cs typeface="Times New Roman" pitchFamily="18" charset="0"/>
              </a:rPr>
              <a:t>- Синергия </a:t>
            </a:r>
            <a:r>
              <a:rPr lang="ru-RU" sz="2000" i="1" dirty="0">
                <a:latin typeface="+mj-lt"/>
                <a:cs typeface="Times New Roman" pitchFamily="18" charset="0"/>
              </a:rPr>
              <a:t>в результате привлечения учёных и исследователей с других регионов </a:t>
            </a:r>
            <a:r>
              <a:rPr lang="ru-RU" sz="2000" i="1" dirty="0" smtClean="0">
                <a:latin typeface="+mj-lt"/>
                <a:cs typeface="Times New Roman" pitchFamily="18" charset="0"/>
              </a:rPr>
              <a:t>России.</a:t>
            </a:r>
            <a:endParaRPr lang="ru-RU" sz="2000" b="1" i="1" dirty="0">
              <a:latin typeface="+mj-lt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14891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91580" y="620688"/>
            <a:ext cx="70567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+mj-lt"/>
                <a:cs typeface="Times New Roman" pitchFamily="18" charset="0"/>
              </a:rPr>
              <a:t>5. Отсутствие </a:t>
            </a:r>
            <a:r>
              <a:rPr lang="ru-RU" sz="2000" b="1" dirty="0">
                <a:latin typeface="+mj-lt"/>
                <a:cs typeface="Times New Roman" pitchFamily="18" charset="0"/>
              </a:rPr>
              <a:t>специализированных (совещательных) органов по инновационной политике (поддержке инновационной деятельности) при органах местного самоуправления ХМАО-Югры </a:t>
            </a:r>
            <a:endParaRPr lang="ru-RU" sz="2000" b="1" i="1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645024"/>
            <a:ext cx="7560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i="1" dirty="0">
                <a:latin typeface="+mj-lt"/>
                <a:cs typeface="Times New Roman" pitchFamily="18" charset="0"/>
              </a:rPr>
              <a:t>Создание таких органов как сертификационного центра (орган по сертификации), профессиональной ассоциации </a:t>
            </a:r>
            <a:r>
              <a:rPr lang="ru-RU" sz="2000" i="1" dirty="0" err="1">
                <a:latin typeface="+mj-lt"/>
                <a:cs typeface="Times New Roman" pitchFamily="18" charset="0"/>
              </a:rPr>
              <a:t>инноваторов</a:t>
            </a:r>
            <a:r>
              <a:rPr lang="ru-RU" sz="2000" i="1" dirty="0">
                <a:latin typeface="+mj-lt"/>
                <a:cs typeface="Times New Roman" pitchFamily="18" charset="0"/>
              </a:rPr>
              <a:t>, реестра </a:t>
            </a:r>
            <a:r>
              <a:rPr lang="ru-RU" sz="2000" i="1" dirty="0" err="1">
                <a:latin typeface="+mj-lt"/>
                <a:cs typeface="Times New Roman" pitchFamily="18" charset="0"/>
              </a:rPr>
              <a:t>инноваторов</a:t>
            </a:r>
            <a:r>
              <a:rPr lang="ru-RU" sz="2000" i="1" dirty="0">
                <a:latin typeface="+mj-lt"/>
                <a:cs typeface="Times New Roman" pitchFamily="18" charset="0"/>
              </a:rPr>
              <a:t> и конкурсов (премий) для </a:t>
            </a:r>
            <a:r>
              <a:rPr lang="ru-RU" sz="2000" i="1" dirty="0" err="1">
                <a:latin typeface="+mj-lt"/>
                <a:cs typeface="Times New Roman" pitchFamily="18" charset="0"/>
              </a:rPr>
              <a:t>инноваторов</a:t>
            </a:r>
            <a:r>
              <a:rPr lang="ru-RU" sz="2000" i="1" dirty="0">
                <a:latin typeface="+mj-lt"/>
                <a:cs typeface="Times New Roman" pitchFamily="18" charset="0"/>
              </a:rPr>
              <a:t> позволит закрепить инновационную деятельность на должном уровне, а также будет стимулировать исследователей к повышению качества продукции.</a:t>
            </a:r>
            <a:endParaRPr lang="ru-RU" sz="2000" b="1" i="1" dirty="0">
              <a:latin typeface="+mj-lt"/>
              <a:ea typeface="Times New Roman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977182" y="2317522"/>
            <a:ext cx="720080" cy="10027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714262" y="2818910"/>
            <a:ext cx="1696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latin typeface="+mj-lt"/>
                <a:cs typeface="Times New Roman" pitchFamily="18" charset="0"/>
              </a:rPr>
              <a:t>Пути решения</a:t>
            </a:r>
            <a:endParaRPr lang="ru-RU" dirty="0">
              <a:latin typeface="+mj-lt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3744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66188" y="2340366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i="1" dirty="0" smtClean="0">
                <a:ea typeface="Times New Roman"/>
                <a:cs typeface="Times New Roman" pitchFamily="18" charset="0"/>
              </a:rPr>
              <a:t>Спасибо за внимание!</a:t>
            </a:r>
            <a:endParaRPr lang="ru-RU" sz="5400" b="1" i="1" dirty="0">
              <a:ea typeface="Times New Roman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73990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Контактные данные: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Телефон: 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8(950)539-90-39 </a:t>
            </a:r>
            <a:endParaRPr lang="ru-RU" sz="2400" i="1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E-mail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: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uda_lova_yv@mail.ru</a:t>
            </a:r>
            <a:endParaRPr lang="ru-RU" sz="2400" i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0718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ÐÐ°ÑÑÐ¸Ð½ÐºÐ¸ Ð¿Ð¾ Ð·Ð°Ð¿ÑÐ¾ÑÑ ÑÐ°Ð½ÑÑ-Ð¼Ð°Ð½ÑÐ¸Ð¹ÑÐºÐ¸Ð¹ Ð°Ð²ÑÐ¾Ð½Ð¾Ð¼Ð½ÑÐ¹ Ð¾ÐºÑÑÐ³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4912" y="3608416"/>
            <a:ext cx="5374986" cy="3249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2994" y="116632"/>
            <a:ext cx="8136904" cy="36009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Ханты-Мансийский автономный округ – Югра:</a:t>
            </a:r>
          </a:p>
          <a:p>
            <a:pPr algn="ctr"/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1. 1 место по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добыче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нефти и производству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электроэнергии;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</a:p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   2 место —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объёму промышленного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производства,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добыче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газа и поступлению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налогов в бюджетную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систему;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    3 место —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объёму инвестиций в основной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капитал;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2. Население (на 2016 год):  1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 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626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 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755 человек;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3. Объем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производства составляет 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3606,41 млрд.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руб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.;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4. Доля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прибыльных предприятий -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74,5%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5. Численность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занятых 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876,68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из 1626,755 тыс.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человек;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6.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У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ровень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безработицы - 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4,5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%.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9117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Инновации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20506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веденный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в употребление новый или значительно улучшенный продукт (товар, услуга) или процесс, новый метод продаж или новый организационный метод в деловой практике, организации рабочих мест или во внешних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связях (Федеральный закон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от 21.07.2011 N 254-ФЗ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)</a:t>
            </a:r>
          </a:p>
          <a:p>
            <a:pPr algn="just"/>
            <a:endParaRPr lang="ru-RU" dirty="0" smtClean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Инновация — это не всякое новшество или нововведение, а только такое, которое серьёзно повышает эффективность действующей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системы. Вопреки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распространённому мнению, инновации отличаются от 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изобретений.</a:t>
            </a:r>
            <a:endParaRPr lang="ru-RU" dirty="0" smtClean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114300" indent="0" algn="just">
              <a:buNone/>
            </a:pPr>
            <a:endParaRPr lang="ru-RU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1238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7430"/>
            <a:ext cx="8532440" cy="757274"/>
          </a:xfrm>
        </p:spPr>
        <p:txBody>
          <a:bodyPr/>
          <a:lstStyle/>
          <a:p>
            <a:pPr algn="ctr"/>
            <a:r>
              <a:rPr lang="ru-RU" sz="3600" dirty="0" smtClean="0"/>
              <a:t>Инновационная политика в ХМАО-Югре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0401" y="889322"/>
            <a:ext cx="835292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Повышение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эффективности топливно-энергетического комплекса на основе внедрения новых инновационных технологий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Обеспечение экологически ориентированного роста экономики и внедрения экологически эффективных инновационных технологий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Обеспечение доступности и качества образования, соответствующего требованиям инновационного развития экономики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Организации инновационной инфраструктуры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Развитие научно-инновационного кластера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Создание инновационной продукции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Модернизация производства сельскохозяйственной продукции за счет использования современных технологий.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77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Инновационное развитие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556792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преодоление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низкой инновационной активности значительной части предприятий реального сектора экономики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завершение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формирования секторов науки и образования, включая кадровую составляющую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формирование системы управления инновационной сферой как на уровне автономного округа, так и на уровне отдельных субъектов инновационной деятельности.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754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251" y="620688"/>
            <a:ext cx="7931224" cy="850107"/>
          </a:xfrm>
        </p:spPr>
        <p:txBody>
          <a:bodyPr/>
          <a:lstStyle/>
          <a:p>
            <a:pPr lvl="0"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Arial" pitchFamily="34" charset="0"/>
              </a:rPr>
              <a:t>Значения российского регионального инновационного индекса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ea typeface="Calibri" pitchFamily="34" charset="0"/>
                <a:cs typeface="Arial" pitchFamily="34" charset="0"/>
              </a:rPr>
              <a:t>ХМАО-Югры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74101293"/>
              </p:ext>
            </p:extLst>
          </p:nvPr>
        </p:nvGraphicFramePr>
        <p:xfrm>
          <a:off x="179512" y="1556792"/>
          <a:ext cx="8208911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2197"/>
                <a:gridCol w="803897"/>
                <a:gridCol w="821391"/>
                <a:gridCol w="823890"/>
                <a:gridCol w="828056"/>
                <a:gridCol w="759745"/>
                <a:gridCol w="841384"/>
                <a:gridCol w="1273739"/>
                <a:gridCol w="577306"/>
                <a:gridCol w="577306"/>
              </a:tblGrid>
              <a:tr h="0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2015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Изменение ранга по РРИИ,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2015 к 2014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2014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Группа по РРИИ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Ранг по РРИИ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РРИИ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Ранг по ИСЭУ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Ранг по ИНТП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Ранг по ИИД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Ранг по ИКИП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Ранг по РРИИ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Группа по РРИИ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III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46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0,3143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74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60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43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50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III</a:t>
                      </a:r>
                      <a:endParaRPr lang="ru-RU" sz="1800" b="1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516216" y="142474"/>
            <a:ext cx="17740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Таблица 1</a:t>
            </a:r>
            <a:endParaRPr kumimoji="0" lang="ru-RU" sz="105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3766459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000" b="1" dirty="0">
                <a:latin typeface="+mj-lt"/>
              </a:rPr>
              <a:t>Российский региональный инновационный индекс </a:t>
            </a:r>
            <a:r>
              <a:rPr lang="ru-RU" sz="2000" b="1" dirty="0" smtClean="0">
                <a:latin typeface="+mj-lt"/>
              </a:rPr>
              <a:t>(РРИИ)</a:t>
            </a:r>
            <a:r>
              <a:rPr lang="ru-RU" sz="2000" dirty="0" smtClean="0">
                <a:latin typeface="+mj-lt"/>
              </a:rPr>
              <a:t>– </a:t>
            </a:r>
            <a:r>
              <a:rPr lang="ru-RU" sz="2000" dirty="0">
                <a:latin typeface="+mj-lt"/>
              </a:rPr>
              <a:t>это итоговый индекс, формирующийся как среднее арифметическое нормализованных значений всех включённых в </a:t>
            </a:r>
            <a:r>
              <a:rPr lang="ru-RU" sz="2000" dirty="0" smtClean="0">
                <a:latin typeface="+mj-lt"/>
              </a:rPr>
              <a:t>рейтинг;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err="1" smtClean="0">
                <a:latin typeface="+mj-lt"/>
              </a:rPr>
              <a:t>Субиндексы</a:t>
            </a:r>
            <a:r>
              <a:rPr lang="ru-RU" sz="2000" b="1" dirty="0" smtClean="0">
                <a:latin typeface="+mj-lt"/>
              </a:rPr>
              <a:t>: </a:t>
            </a:r>
          </a:p>
          <a:p>
            <a:pPr marL="342900" indent="-342900">
              <a:buFontTx/>
              <a:buChar char="-"/>
            </a:pPr>
            <a:r>
              <a:rPr lang="ru-RU" sz="2000" dirty="0" smtClean="0">
                <a:latin typeface="+mj-lt"/>
              </a:rPr>
              <a:t>Социально-экономические условия </a:t>
            </a:r>
            <a:r>
              <a:rPr lang="ru-RU" sz="2000" dirty="0">
                <a:latin typeface="+mj-lt"/>
              </a:rPr>
              <a:t>инновационной </a:t>
            </a:r>
            <a:r>
              <a:rPr lang="ru-RU" sz="2000" dirty="0" smtClean="0">
                <a:latin typeface="+mj-lt"/>
              </a:rPr>
              <a:t>деятельности (ИСЭУ), </a:t>
            </a:r>
          </a:p>
          <a:p>
            <a:pPr marL="342900" indent="-342900">
              <a:buFontTx/>
              <a:buChar char="-"/>
            </a:pPr>
            <a:r>
              <a:rPr lang="ru-RU" sz="2000" dirty="0" smtClean="0">
                <a:latin typeface="+mj-lt"/>
              </a:rPr>
              <a:t>Научно-технический потенциал (ИНТП), </a:t>
            </a:r>
            <a:endParaRPr lang="ru-RU" sz="2000" dirty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ru-RU" sz="2000" dirty="0" smtClean="0">
                <a:latin typeface="+mj-lt"/>
              </a:rPr>
              <a:t>Инновационная деятельность (ИИД),</a:t>
            </a:r>
          </a:p>
          <a:p>
            <a:pPr marL="342900" indent="-342900">
              <a:buFontTx/>
              <a:buChar char="-"/>
            </a:pPr>
            <a:r>
              <a:rPr lang="ru-RU" sz="2000" dirty="0" smtClean="0">
                <a:latin typeface="+mj-lt"/>
              </a:rPr>
              <a:t>Качество </a:t>
            </a:r>
            <a:r>
              <a:rPr lang="ru-RU" sz="2000" dirty="0">
                <a:latin typeface="+mj-lt"/>
              </a:rPr>
              <a:t>инновационной </a:t>
            </a:r>
            <a:r>
              <a:rPr lang="ru-RU" sz="2000" dirty="0" smtClean="0">
                <a:latin typeface="+mj-lt"/>
              </a:rPr>
              <a:t>политики (ИКИП).</a:t>
            </a:r>
            <a:endParaRPr lang="ru-RU" sz="20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901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8570"/>
            <a:ext cx="8550437" cy="360040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Система показателей российского регионального инновационного </a:t>
            </a:r>
            <a:r>
              <a:rPr lang="ru-RU" sz="2400" b="1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индекса</a:t>
            </a:r>
            <a:endParaRPr lang="ru-RU" sz="2000" dirty="0"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43239876"/>
              </p:ext>
            </p:extLst>
          </p:nvPr>
        </p:nvGraphicFramePr>
        <p:xfrm>
          <a:off x="179512" y="1339996"/>
          <a:ext cx="8276344" cy="533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79684"/>
                <a:gridCol w="1398505"/>
                <a:gridCol w="1438435"/>
                <a:gridCol w="1021943"/>
                <a:gridCol w="1637777"/>
              </a:tblGrid>
              <a:tr h="4465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Наименование показателя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Нормированные значения показателей, </a:t>
                      </a:r>
                      <a:endParaRPr lang="ru-RU" sz="2800" dirty="0"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</a:t>
                      </a:r>
                      <a:r>
                        <a:rPr lang="ru-RU" sz="1400" dirty="0" err="1" smtClean="0">
                          <a:effectLst/>
                          <a:latin typeface="+mj-lt"/>
                        </a:rPr>
                        <a:t>инновацион</a:t>
                      </a:r>
                      <a:endParaRPr lang="ru-RU" sz="1400" dirty="0" smtClean="0"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+mj-lt"/>
                        </a:rPr>
                        <a:t>ного</a:t>
                      </a:r>
                      <a:r>
                        <a:rPr lang="ru-RU" sz="140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+mj-lt"/>
                        </a:rPr>
                        <a:t>развития субъектов РФ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Значения </a:t>
                      </a:r>
                      <a:r>
                        <a:rPr lang="ru-RU" sz="1400" dirty="0" smtClean="0">
                          <a:effectLst/>
                          <a:latin typeface="+mj-lt"/>
                        </a:rPr>
                        <a:t>индексов, </a:t>
                      </a:r>
                      <a:endParaRPr lang="ru-RU" sz="2800" dirty="0"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2232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Основные макроэкономические показатели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0,366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25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2232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ВРП в расчёте на одного занятого в экономике региона, тыс. руб.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0,821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3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2232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Коэффициент обновления основных фондов, %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0,231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51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6698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всех занятых в высокотехнологичных и </a:t>
                      </a:r>
                      <a:r>
                        <a:rPr lang="ru-RU" sz="1400" dirty="0" err="1">
                          <a:effectLst/>
                          <a:latin typeface="+mj-lt"/>
                        </a:rPr>
                        <a:t>среднетехнологичных</a:t>
                      </a:r>
                      <a:r>
                        <a:rPr lang="ru-RU" sz="1400" dirty="0">
                          <a:effectLst/>
                          <a:latin typeface="+mj-lt"/>
                        </a:rPr>
                        <a:t> высокого уровня отраслях промышленного производства в общей численности занятых в экономике региона, %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0,159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j-lt"/>
                        </a:rPr>
                        <a:t>60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4465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занятых в наукоёмких отраслях сферы услуг в общей численности занятых в экономике региона, %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0,254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40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-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948264" y="564649"/>
            <a:ext cx="15075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Таблица 1.1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562" y="827420"/>
            <a:ext cx="8532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Социально-экономические условия инновационной деятельности</a:t>
            </a:r>
            <a:endParaRPr lang="ru-RU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881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5772390"/>
              </p:ext>
            </p:extLst>
          </p:nvPr>
        </p:nvGraphicFramePr>
        <p:xfrm>
          <a:off x="17171" y="908720"/>
          <a:ext cx="8443260" cy="5564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6009"/>
                <a:gridCol w="1688652"/>
                <a:gridCol w="1688652"/>
                <a:gridCol w="1101295"/>
                <a:gridCol w="1688652"/>
              </a:tblGrid>
              <a:tr h="4442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Наименование показателя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Нормированные значения показателей, </a:t>
                      </a:r>
                      <a:endParaRPr lang="ru-RU" sz="2800" dirty="0"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Значения </a:t>
                      </a:r>
                      <a:r>
                        <a:rPr lang="ru-RU" sz="1400" dirty="0" smtClean="0">
                          <a:effectLst/>
                          <a:latin typeface="+mj-lt"/>
                        </a:rPr>
                        <a:t>индексов, </a:t>
                      </a:r>
                      <a:endParaRPr lang="ru-RU" sz="2800" dirty="0">
                        <a:effectLst/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2015 год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Место в рейтинге инновационного развития субъектов РФ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4442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Образовательный потенциал населения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0,431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26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13326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Удельный вес населения в возрасте 25–64 лет, имеющего высшее образование, в общей численности населения соответствующей возрастной группы, %</a:t>
                      </a:r>
                      <a:endParaRPr lang="ru-RU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j-lt"/>
                        </a:rPr>
                        <a:t>0,589</a:t>
                      </a:r>
                      <a:endParaRPr lang="ru-RU" sz="2800" b="1" i="1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6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  <a:tr h="19989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Численность студентов, обучающихся по образовательным программам высшего образования – программам </a:t>
                      </a:r>
                      <a:r>
                        <a:rPr lang="ru-RU" sz="1400" dirty="0" err="1">
                          <a:effectLst/>
                          <a:latin typeface="+mj-lt"/>
                        </a:rPr>
                        <a:t>бакалавриата</a:t>
                      </a:r>
                      <a:r>
                        <a:rPr lang="ru-RU" sz="1400" dirty="0">
                          <a:effectLst/>
                          <a:latin typeface="+mj-lt"/>
                        </a:rPr>
                        <a:t>, программам </a:t>
                      </a:r>
                      <a:r>
                        <a:rPr lang="ru-RU" sz="1400" dirty="0" err="1">
                          <a:effectLst/>
                          <a:latin typeface="+mj-lt"/>
                        </a:rPr>
                        <a:t>специалитета</a:t>
                      </a:r>
                      <a:r>
                        <a:rPr lang="ru-RU" sz="1400" dirty="0">
                          <a:effectLst/>
                          <a:latin typeface="+mj-lt"/>
                        </a:rPr>
                        <a:t>, программам магистратуры, в расчете на 10 000 человек населения, чел.</a:t>
                      </a:r>
                      <a:endParaRPr lang="ru-RU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0,272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77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j-lt"/>
                        </a:rPr>
                        <a:t>-</a:t>
                      </a:r>
                      <a:endParaRPr lang="ru-RU" sz="2800" b="1" i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5821" marR="55821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148064" y="302722"/>
            <a:ext cx="3378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Таблица 1.1 (Продолжение) 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115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305</TotalTime>
  <Words>2122</Words>
  <Application>Microsoft Office PowerPoint</Application>
  <PresentationFormat>Экран (4:3)</PresentationFormat>
  <Paragraphs>483</Paragraphs>
  <Slides>25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Соседство</vt:lpstr>
      <vt:lpstr>Определение проблемных зон в реализации инновационной политики Югры </vt:lpstr>
      <vt:lpstr>Слайд 2</vt:lpstr>
      <vt:lpstr>Слайд 3</vt:lpstr>
      <vt:lpstr>Инновации </vt:lpstr>
      <vt:lpstr>Инновационная политика в ХМАО-Югре</vt:lpstr>
      <vt:lpstr>Инновационное развитие </vt:lpstr>
      <vt:lpstr>Значения российского регионального инновационного индекса ХМАО-Югры</vt:lpstr>
      <vt:lpstr>Система показателей российского регионального инновационного индекса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Расчёт средних значений регионального инновационного индекса 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проблемных зон в реализации инновационной политики Югры</dc:title>
  <dc:creator>Yana Vladimirovna</dc:creator>
  <cp:lastModifiedBy>Наила Гусейнова</cp:lastModifiedBy>
  <cp:revision>21</cp:revision>
  <dcterms:created xsi:type="dcterms:W3CDTF">2018-04-15T06:51:19Z</dcterms:created>
  <dcterms:modified xsi:type="dcterms:W3CDTF">2018-04-15T18:40:41Z</dcterms:modified>
</cp:coreProperties>
</file>