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5" r:id="rId3"/>
    <p:sldId id="268" r:id="rId4"/>
    <p:sldId id="267" r:id="rId5"/>
    <p:sldId id="263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EEFE"/>
    <a:srgbClr val="96EAFE"/>
    <a:srgbClr val="7C5989"/>
    <a:srgbClr val="000066"/>
    <a:srgbClr val="333399"/>
    <a:srgbClr val="FFFFFF"/>
    <a:srgbClr val="336699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93617" autoAdjust="0"/>
  </p:normalViewPr>
  <p:slideViewPr>
    <p:cSldViewPr>
      <p:cViewPr varScale="1">
        <p:scale>
          <a:sx n="63" d="100"/>
          <a:sy n="63" d="100"/>
        </p:scale>
        <p:origin x="160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FA943-18A8-44D2-9BC3-EA0B99B17706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0BF56-0EAB-4EB7-BB1A-960332CD8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77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88" y="4038600"/>
            <a:ext cx="9104312" cy="304800"/>
          </a:xfrm>
        </p:spPr>
        <p:txBody>
          <a:bodyPr/>
          <a:lstStyle>
            <a:lvl1pPr marL="0" indent="0">
              <a:buFontTx/>
              <a:buNone/>
              <a:defRPr sz="1400"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solidFill>
                  <a:srgbClr val="5F5F5F"/>
                </a:solidFill>
              </a:defRPr>
            </a:lvl1pPr>
          </a:lstStyle>
          <a:p>
            <a:fld id="{43DD8C0B-0495-494A-AEAA-A0E71D6DE2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7DD87-F4C8-4D37-92E0-BEE8A7816F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00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00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41B39-8DED-4D1C-B1EA-9868DC11EE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CD1F9D-C076-40E7-8CBD-0D93862A9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23106-9978-498D-AAF5-3A7BECB843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457200"/>
            <a:ext cx="44958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457200"/>
            <a:ext cx="449580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13436-1AA5-4B2A-A7D8-D4B86DDBB8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146C6-89FF-4C28-8C37-25AC3AF372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B1BD2-682A-4B6D-B170-83B26D62E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FDDC5-EDB3-4E28-9367-D8F3313E12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0B6DF-DE78-433C-B686-27860D4BB2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86D6C-48F8-4CC5-8030-5004DD9FD0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98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45720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j-lt"/>
              </a:defRPr>
            </a:lvl1pPr>
          </a:lstStyle>
          <a:p>
            <a:fld id="{49949244-7F47-4BD5-9CE3-88DAEF952C6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Eurostil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i="1">
          <a:solidFill>
            <a:srgbClr val="5F5F5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rgbClr val="5F5F5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1">
          <a:solidFill>
            <a:srgbClr val="5F5F5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 i="1">
          <a:solidFill>
            <a:srgbClr val="5F5F5F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3138" y="2567465"/>
            <a:ext cx="9144000" cy="1077559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Бренд как комплексный знак: концептуализация и проблема декодирования (на примере ХМАО-Югры)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5AA542-EA5C-4C46-95CD-A62206DF40D0}"/>
              </a:ext>
            </a:extLst>
          </p:cNvPr>
          <p:cNvSpPr txBox="1"/>
          <p:nvPr/>
        </p:nvSpPr>
        <p:spPr>
          <a:xfrm>
            <a:off x="1257680" y="325498"/>
            <a:ext cx="6630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ФГБОУ ВО «Югорский государственный университет»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4B913C4-CEA3-49DD-82F3-00A2CEFFCBCD}"/>
              </a:ext>
            </a:extLst>
          </p:cNvPr>
          <p:cNvSpPr/>
          <p:nvPr/>
        </p:nvSpPr>
        <p:spPr>
          <a:xfrm>
            <a:off x="4788024" y="1184871"/>
            <a:ext cx="42194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Валиева Лиана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Фанзиловна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Поляруш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Дарья Николаевна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16288D9-BDFE-4EB4-BA4A-0E7B567C3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DD8C0B-0495-494A-AEAA-A0E71D6DE26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Актуальность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b="0" i="0" dirty="0">
                <a:solidFill>
                  <a:srgbClr val="262626"/>
                </a:solidFill>
                <a:effectLst/>
                <a:latin typeface="PT Serif" panose="020B0604020202020204" pitchFamily="18" charset="-52"/>
              </a:rPr>
              <a:t>Потребность бизнеса в использовании знаковых систем трудно недооценить. В современных условиях конкурентной борьбы за права быть представленными на рынке товаров и услуг компании нуждаются в собственном бренд-дизайне, включающем в себя уникальную совокупность элементов, обеспечивающих единство продукции и выгодное ее отличие от продукции конкурентов.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Одной из основных функций бренда наряду с узнаваемостью является формирование у потребителя положительных эмоций, связанных с компанией. Для этого необходимо закладывать в структуру бренда позитивные ключевые послания, которые бы декодировались целевой аудиторией через систему иконических, </a:t>
            </a:r>
            <a:r>
              <a:rPr lang="ru-RU" b="0" i="0" dirty="0" err="1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индексальных</a:t>
            </a: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 и символических знаков. </a:t>
            </a:r>
            <a:endParaRPr lang="en-US" dirty="0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A017D0D-8E66-4EE7-9B6F-012A5240A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260648"/>
            <a:ext cx="8280920" cy="1728192"/>
          </a:xfrm>
        </p:spPr>
        <p:txBody>
          <a:bodyPr/>
          <a:lstStyle/>
          <a:p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Объектом исследования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бренд как декодируемый комплексный знак 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EA1671F-2CF6-4F74-AB21-64663CFEB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DD8C0B-0495-494A-AEAA-A0E71D6DE26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E19A41D-446D-47C4-942B-3F8ED314FEEC}"/>
              </a:ext>
            </a:extLst>
          </p:cNvPr>
          <p:cNvSpPr/>
          <p:nvPr/>
        </p:nvSpPr>
        <p:spPr>
          <a:xfrm>
            <a:off x="107504" y="3573016"/>
            <a:ext cx="83296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Предмет исследования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– особенности процесса </a:t>
            </a:r>
            <a:r>
              <a:rPr lang="ru-RU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концептуализации и декодирования знаковых систем на примере бренда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21216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PT Serif" panose="020A0603040505020204" pitchFamily="18" charset="-52"/>
              </a:rPr>
              <a:t>В сентябре 2012 года в рамках проведения 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latin typeface="PT Serif" panose="020A0603040505020204" pitchFamily="18" charset="-52"/>
              </a:rPr>
              <a:t>III Слёта молодых предпринимателей</a:t>
            </a:r>
            <a:r>
              <a:rPr lang="ru-RU" b="0" i="0" dirty="0">
                <a:solidFill>
                  <a:schemeClr val="tx1"/>
                </a:solidFill>
                <a:effectLst/>
                <a:latin typeface="PT Serif" panose="020A0603040505020204" pitchFamily="18" charset="-52"/>
              </a:rPr>
              <a:t> организованного Фондом поддержки предпринимательства Югры, был проведён конкурс на лучший логотип «Сделано в Югре».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PT Serif" panose="020A0603040505020204" pitchFamily="18" charset="-52"/>
              </a:rPr>
              <a:t>Товарный знак «</a:t>
            </a:r>
            <a:r>
              <a:rPr lang="ru-RU" b="0" i="0" dirty="0">
                <a:solidFill>
                  <a:srgbClr val="202020"/>
                </a:solidFill>
                <a:effectLst/>
                <a:latin typeface="PT Serif" panose="020A0603040505020204" pitchFamily="18" charset="-52"/>
              </a:rPr>
              <a:t>Сделано в Югре» развивается, участниками проекта становится все больше предприятий. Он открыл для </a:t>
            </a:r>
            <a:r>
              <a:rPr lang="ru-RU" b="0" i="0" dirty="0" err="1">
                <a:solidFill>
                  <a:srgbClr val="202020"/>
                </a:solidFill>
                <a:effectLst/>
                <a:latin typeface="PT Serif" panose="020A0603040505020204" pitchFamily="18" charset="-52"/>
              </a:rPr>
              <a:t>югорчан</a:t>
            </a:r>
            <a:r>
              <a:rPr lang="ru-RU" b="0" i="0" dirty="0">
                <a:solidFill>
                  <a:srgbClr val="202020"/>
                </a:solidFill>
                <a:effectLst/>
                <a:latin typeface="PT Serif" panose="020A0603040505020204" pitchFamily="18" charset="-52"/>
              </a:rPr>
              <a:t> и жителей других регионов России нашу уникальную продукцию. Ее отличают качество, ассортимент и эксклюзивность, – сказала губернатор Наталья Комарова, вручая знак новым обладателям. – Необходимо сделать так, чтобы бренд «Сделано в Югре» стал талисманом для каждого продукта, каждой услуги, произведенных в автономном округ</a:t>
            </a:r>
            <a:endParaRPr lang="en-US" i="0" dirty="0">
              <a:solidFill>
                <a:schemeClr val="tx1"/>
              </a:solidFill>
              <a:latin typeface="PT Serif" panose="020A0603040505020204" pitchFamily="18" charset="-52"/>
              <a:cs typeface="Arial" panose="020B06040202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B541A23-EBDB-47B1-95BC-459A715D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47" name="Picture 191" descr="Z:\newtek\_backgrounds_1.02\Tim\powerpoint templates\101-120\technological_awakening\technological_awakening_p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5162550"/>
            <a:ext cx="2057400" cy="1543050"/>
          </a:xfrm>
          <a:prstGeom prst="rect">
            <a:avLst/>
          </a:prstGeom>
          <a:noFill/>
        </p:spPr>
      </p:pic>
      <p:pic>
        <p:nvPicPr>
          <p:cNvPr id="19648" name="Picture 192" descr="Z:\newtek\_backgrounds_1.02\Tim\powerpoint templates\101-120\technological_awakening\technological_awakening_q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33350"/>
            <a:ext cx="2057400" cy="1543050"/>
          </a:xfrm>
          <a:prstGeom prst="rect">
            <a:avLst/>
          </a:prstGeom>
          <a:noFill/>
        </p:spPr>
      </p:pic>
      <p:pic>
        <p:nvPicPr>
          <p:cNvPr id="19649" name="Picture 193" descr="Z:\newtek\_backgrounds_1.02\Tim\powerpoint templates\101-120\technological_awakening\technological_awakening_sl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1828800"/>
            <a:ext cx="2057400" cy="1543050"/>
          </a:xfrm>
          <a:prstGeom prst="rect">
            <a:avLst/>
          </a:prstGeom>
          <a:noFill/>
        </p:spPr>
      </p:pic>
      <p:pic>
        <p:nvPicPr>
          <p:cNvPr id="19650" name="Picture 194" descr="Z:\newtek\_backgrounds_1.02\Tim\powerpoint templates\101-120\technological_awakening\technological_awakening_tr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3486150"/>
            <a:ext cx="2057400" cy="1543050"/>
          </a:xfrm>
          <a:prstGeom prst="rect">
            <a:avLst/>
          </a:prstGeom>
          <a:noFill/>
        </p:spPr>
      </p:pic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9DD87DD-5425-46A6-83CA-79F52FA77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DD8C0B-0495-494A-AEAA-A0E71D6DE26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D0DDFAF-D3B5-42BE-8A1C-CC4190E9FC6D}"/>
              </a:ext>
            </a:extLst>
          </p:cNvPr>
          <p:cNvSpPr txBox="1"/>
          <p:nvPr/>
        </p:nvSpPr>
        <p:spPr>
          <a:xfrm>
            <a:off x="395536" y="133350"/>
            <a:ext cx="6462464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262626"/>
                </a:solidFill>
                <a:latin typeface="PT Serif" panose="020A0603040505020204" pitchFamily="18" charset="-52"/>
              </a:rPr>
              <a:t>М</a:t>
            </a: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ы отмечаем, что при формировании бренда </a:t>
            </a:r>
            <a:r>
              <a:rPr lang="ru-RU" dirty="0">
                <a:solidFill>
                  <a:srgbClr val="262626"/>
                </a:solidFill>
                <a:latin typeface="PT Serif" panose="020A0603040505020204" pitchFamily="18" charset="-52"/>
              </a:rPr>
              <a:t>«Сделано в Югре»</a:t>
            </a: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 в нем был заложен ряд концептов:</a:t>
            </a:r>
          </a:p>
          <a:p>
            <a:pPr algn="just"/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- «производство». Данный концепт заложен в </a:t>
            </a:r>
            <a:r>
              <a:rPr lang="ru-RU" b="0" i="0" dirty="0" err="1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индексальных</a:t>
            </a: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 знаках (название);</a:t>
            </a:r>
          </a:p>
          <a:p>
            <a:pPr algn="just"/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- «</a:t>
            </a:r>
            <a:r>
              <a:rPr lang="ru-RU" b="0" i="0" dirty="0">
                <a:solidFill>
                  <a:srgbClr val="202020"/>
                </a:solidFill>
                <a:effectLst/>
                <a:latin typeface="PT Serif" panose="020A0603040505020204" pitchFamily="18" charset="-52"/>
              </a:rPr>
              <a:t>эксклюзивность</a:t>
            </a: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». Декодируется путем анализа </a:t>
            </a:r>
            <a:r>
              <a:rPr lang="ru-RU" b="0" i="0" dirty="0" err="1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индексальных</a:t>
            </a: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 знаков (название) и символов (логотип);</a:t>
            </a:r>
          </a:p>
          <a:p>
            <a:pPr algn="just"/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- «солидная компания». Отображен в знаке-символе (фирменный цвет);</a:t>
            </a:r>
          </a:p>
          <a:p>
            <a:pPr algn="just"/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- «российская специфика» («отечественный производитель»). Заложен в знаке-символе (дизайн);</a:t>
            </a:r>
          </a:p>
          <a:p>
            <a:pPr algn="just"/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- «местный производитель» («местная компания»). Встречается в </a:t>
            </a:r>
            <a:r>
              <a:rPr lang="ru-RU" b="0" i="0" dirty="0" err="1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индексальных</a:t>
            </a: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 знаках (название) и символах (логотип).</a:t>
            </a:r>
          </a:p>
          <a:p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21216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0" i="0" dirty="0">
                <a:solidFill>
                  <a:srgbClr val="262626"/>
                </a:solidFill>
                <a:effectLst/>
                <a:latin typeface="PT Serif" panose="020A0603040505020204" pitchFamily="18" charset="-52"/>
              </a:rPr>
              <a:t>При создании бренда для трансляции основных концептов обычно используются знаки-индексы и знаки-символы, однако форма их выражения не всегда позволяет донести смысл, заложенный при брендинге. В связи с этим рекомендуется искать комплексное решение, при котором для трансляции одних и тех же концептов будут использованы различные знаки - тогда их трактовка интерпретаторами будет более точной. Учитывая, что в большинстве случаев бизнес закладывает типичные концепты (связанные с видом деятельности, спецификой, зональным и региональным расположением и т.д.) это особенно важно при продвижении продукции в условиях активной конкуренции.</a:t>
            </a:r>
            <a:endParaRPr lang="ru-RU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buNone/>
            </a:pPr>
            <a:endParaRPr lang="en-US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B541A23-EBDB-47B1-95BC-459A715D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D1F9D-C076-40E7-8CBD-0D93862A9CA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9257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156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Eurostile"/>
        <a:ea typeface=""/>
        <a:cs typeface=""/>
      </a:majorFont>
      <a:minorFont>
        <a:latin typeface="Franklin Gothic Boo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156</Template>
  <TotalTime>456</TotalTime>
  <Words>441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Eurostile</vt:lpstr>
      <vt:lpstr>Franklin Gothic Book</vt:lpstr>
      <vt:lpstr>Open Sans</vt:lpstr>
      <vt:lpstr>PT Serif</vt:lpstr>
      <vt:lpstr>Times New Roman</vt:lpstr>
      <vt:lpstr>156</vt:lpstr>
      <vt:lpstr>Бренд как комплексный знак: концептуализация и проблема декодирования (на примере ХМАО-Югры)</vt:lpstr>
      <vt:lpstr>Актуальность</vt:lpstr>
      <vt:lpstr>Объектом исследования является бренд как декодируемый комплексный знак </vt:lpstr>
      <vt:lpstr>Презентация PowerPoint</vt:lpstr>
      <vt:lpstr>Презентация PowerPoint</vt:lpstr>
      <vt:lpstr>Презентация PowerPoint</vt:lpstr>
    </vt:vector>
  </TitlesOfParts>
  <Company>ARSAGERA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Technological Awakening</dc:title>
  <dc:creator>Борис</dc:creator>
  <cp:lastModifiedBy>Лиана Шкирта</cp:lastModifiedBy>
  <cp:revision>20</cp:revision>
  <dcterms:created xsi:type="dcterms:W3CDTF">2013-02-15T12:37:59Z</dcterms:created>
  <dcterms:modified xsi:type="dcterms:W3CDTF">2021-10-27T11:41:57Z</dcterms:modified>
</cp:coreProperties>
</file>