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3.xml" ContentType="application/vnd.openxmlformats-officedocument.drawingml.chartshapes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rawings/drawing4.xml" ContentType="application/vnd.openxmlformats-officedocument.drawingml.chartshapes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5.xml" ContentType="application/vnd.openxmlformats-officedocument.drawingml.chartshapes+xml"/>
  <Override PartName="/ppt/charts/chart11.xml" ContentType="application/vnd.openxmlformats-officedocument.drawingml.chart+xml"/>
  <Override PartName="/ppt/drawings/drawing6.xml" ContentType="application/vnd.openxmlformats-officedocument.drawingml.chartshapes+xml"/>
  <Override PartName="/ppt/charts/chart1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drawings/drawing7.xml" ContentType="application/vnd.openxmlformats-officedocument.drawingml.chartshapes+xml"/>
  <Override PartName="/ppt/charts/chart13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drawings/drawing8.xml" ContentType="application/vnd.openxmlformats-officedocument.drawingml.chartshapes+xml"/>
  <Override PartName="/ppt/charts/chart14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5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drawings/drawing9.xml" ContentType="application/vnd.openxmlformats-officedocument.drawingml.chartshapes+xml"/>
  <Override PartName="/ppt/charts/chart16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drawings/drawing10.xml" ContentType="application/vnd.openxmlformats-officedocument.drawingml.chartshapes+xml"/>
  <Override PartName="/ppt/charts/chart17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8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drawings/drawing1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</p:sldMasterIdLst>
  <p:sldIdLst>
    <p:sldId id="257" r:id="rId3"/>
    <p:sldId id="258" r:id="rId4"/>
    <p:sldId id="280" r:id="rId5"/>
    <p:sldId id="262" r:id="rId6"/>
    <p:sldId id="283" r:id="rId7"/>
    <p:sldId id="263" r:id="rId8"/>
    <p:sldId id="281" r:id="rId9"/>
    <p:sldId id="264" r:id="rId10"/>
    <p:sldId id="270" r:id="rId11"/>
    <p:sldId id="286" r:id="rId12"/>
    <p:sldId id="271" r:id="rId13"/>
    <p:sldId id="275" r:id="rId14"/>
    <p:sldId id="282" r:id="rId15"/>
    <p:sldId id="287" r:id="rId16"/>
    <p:sldId id="277" r:id="rId17"/>
    <p:sldId id="288" r:id="rId18"/>
    <p:sldId id="289" r:id="rId19"/>
    <p:sldId id="298" r:id="rId20"/>
    <p:sldId id="272" r:id="rId21"/>
    <p:sldId id="278" r:id="rId22"/>
    <p:sldId id="290" r:id="rId23"/>
    <p:sldId id="279" r:id="rId24"/>
    <p:sldId id="291" r:id="rId25"/>
    <p:sldId id="276" r:id="rId26"/>
    <p:sldId id="292" r:id="rId27"/>
    <p:sldId id="273" r:id="rId28"/>
    <p:sldId id="293" r:id="rId29"/>
    <p:sldId id="297" r:id="rId30"/>
    <p:sldId id="294" r:id="rId31"/>
    <p:sldId id="296" r:id="rId32"/>
    <p:sldId id="295" r:id="rId33"/>
    <p:sldId id="284" r:id="rId34"/>
    <p:sldId id="285" r:id="rId35"/>
    <p:sldId id="274" r:id="rId36"/>
    <p:sldId id="261" r:id="rId37"/>
    <p:sldId id="259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4C1A8A3-306A-4EB7-A6B1-4F7E0EB9C5D6}" styleName="Средний стиль 3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5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Microsoft_Excel_Worksheet71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8.xlsx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chartUserShapes" Target="../drawings/drawing7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chartUserShapes" Target="../drawings/drawing8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chartUserShapes" Target="../drawings/drawing9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chartUserShapes" Target="../drawings/drawing10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7.xml"/><Relationship Id="rId1" Type="http://schemas.microsoft.com/office/2011/relationships/chartStyle" Target="style17.xml"/><Relationship Id="rId4" Type="http://schemas.openxmlformats.org/officeDocument/2006/relationships/chartUserShapes" Target="../drawings/drawing1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6.xlsx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3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chartUserShapes" Target="../drawings/drawing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069230666164468"/>
          <c:y val="2.6879458855114953E-2"/>
          <c:w val="0.69149381207096505"/>
          <c:h val="0.8412889652942797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мужской пол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детский</c:v>
                </c:pt>
                <c:pt idx="1">
                  <c:v>подростковый</c:v>
                </c:pt>
                <c:pt idx="2">
                  <c:v>юношеский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9.1999999999999993</c:v>
                </c:pt>
                <c:pt idx="1">
                  <c:v>42</c:v>
                </c:pt>
                <c:pt idx="2">
                  <c:v>42.4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05B-4CAC-A963-343C4AA66BB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женский пол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детский</c:v>
                </c:pt>
                <c:pt idx="1">
                  <c:v>подростковый</c:v>
                </c:pt>
                <c:pt idx="2">
                  <c:v>юношеский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4</c:v>
                </c:pt>
                <c:pt idx="1">
                  <c:v>23.6</c:v>
                </c:pt>
                <c:pt idx="2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05B-4CAC-A963-343C4AA66BBB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оба пола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детский</c:v>
                </c:pt>
                <c:pt idx="1">
                  <c:v>подростковый</c:v>
                </c:pt>
                <c:pt idx="2">
                  <c:v>юношеский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5.8</c:v>
                </c:pt>
                <c:pt idx="1">
                  <c:v>31.1</c:v>
                </c:pt>
                <c:pt idx="2">
                  <c:v>32.1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538-4AB0-A7B8-1853B63AE60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311084952"/>
        <c:axId val="311084296"/>
      </c:barChart>
      <c:catAx>
        <c:axId val="3110849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11084296"/>
        <c:crosses val="autoZero"/>
        <c:auto val="1"/>
        <c:lblAlgn val="ctr"/>
        <c:lblOffset val="100"/>
        <c:noMultiLvlLbl val="0"/>
      </c:catAx>
      <c:valAx>
        <c:axId val="311084296"/>
        <c:scaling>
          <c:orientation val="minMax"/>
        </c:scaling>
        <c:delete val="1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110849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1270308212907037E-2"/>
          <c:y val="3.6959255925783065E-2"/>
          <c:w val="0.9480059132573383"/>
          <c:h val="0.785906168465421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Лица без потребления алкоголя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lt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юноши</c:v>
                </c:pt>
                <c:pt idx="1">
                  <c:v>девушки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18.7</c:v>
                </c:pt>
                <c:pt idx="1">
                  <c:v>20.3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FAA-46C3-A50C-1193A142C5F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Лица с потреблением алкоголя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lt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юноши</c:v>
                </c:pt>
                <c:pt idx="1">
                  <c:v>девушки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17.7</c:v>
                </c:pt>
                <c:pt idx="1">
                  <c:v>24.3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FAA-46C3-A50C-1193A142C5F6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56908064"/>
        <c:axId val="156906096"/>
      </c:barChart>
      <c:catAx>
        <c:axId val="156908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6906096"/>
        <c:crosses val="autoZero"/>
        <c:auto val="1"/>
        <c:lblAlgn val="ctr"/>
        <c:lblOffset val="100"/>
        <c:noMultiLvlLbl val="0"/>
      </c:catAx>
      <c:valAx>
        <c:axId val="156906096"/>
        <c:scaling>
          <c:orientation val="minMax"/>
          <c:min val="15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569080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5"/>
    </mc:Choice>
    <mc:Fallback>
      <c:style val="25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потребление алкоголя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Лист1!$A$2:$A$12</c:f>
              <c:strCache>
                <c:ptCount val="11"/>
                <c:pt idx="0">
                  <c:v>Х1</c:v>
                </c:pt>
                <c:pt idx="1">
                  <c:v>Х2</c:v>
                </c:pt>
                <c:pt idx="2">
                  <c:v>Х3</c:v>
                </c:pt>
                <c:pt idx="3">
                  <c:v>Х4</c:v>
                </c:pt>
                <c:pt idx="4">
                  <c:v>Х5</c:v>
                </c:pt>
                <c:pt idx="6">
                  <c:v>Х1</c:v>
                </c:pt>
                <c:pt idx="7">
                  <c:v>Х2</c:v>
                </c:pt>
                <c:pt idx="8">
                  <c:v>Х3</c:v>
                </c:pt>
                <c:pt idx="9">
                  <c:v>Х4</c:v>
                </c:pt>
                <c:pt idx="10">
                  <c:v>Х5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3.5</c:v>
                </c:pt>
                <c:pt idx="1">
                  <c:v>17.2</c:v>
                </c:pt>
                <c:pt idx="2">
                  <c:v>31</c:v>
                </c:pt>
                <c:pt idx="3">
                  <c:v>44.8</c:v>
                </c:pt>
                <c:pt idx="4">
                  <c:v>3.5</c:v>
                </c:pt>
                <c:pt idx="6">
                  <c:v>0</c:v>
                </c:pt>
                <c:pt idx="7">
                  <c:v>35.700000000000003</c:v>
                </c:pt>
                <c:pt idx="8">
                  <c:v>53.6</c:v>
                </c:pt>
                <c:pt idx="9">
                  <c:v>10.7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1BC-412D-A486-AEC645041FA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без потребления алкоголя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Лист1!$A$2:$A$12</c:f>
              <c:strCache>
                <c:ptCount val="11"/>
                <c:pt idx="0">
                  <c:v>Х1</c:v>
                </c:pt>
                <c:pt idx="1">
                  <c:v>Х2</c:v>
                </c:pt>
                <c:pt idx="2">
                  <c:v>Х3</c:v>
                </c:pt>
                <c:pt idx="3">
                  <c:v>Х4</c:v>
                </c:pt>
                <c:pt idx="4">
                  <c:v>Х5</c:v>
                </c:pt>
                <c:pt idx="6">
                  <c:v>Х1</c:v>
                </c:pt>
                <c:pt idx="7">
                  <c:v>Х2</c:v>
                </c:pt>
                <c:pt idx="8">
                  <c:v>Х3</c:v>
                </c:pt>
                <c:pt idx="9">
                  <c:v>Х4</c:v>
                </c:pt>
                <c:pt idx="10">
                  <c:v>Х5</c:v>
                </c:pt>
              </c:strCache>
            </c:strRef>
          </c:cat>
          <c:val>
            <c:numRef>
              <c:f>Лист1!$C$2:$C$12</c:f>
              <c:numCache>
                <c:formatCode>General</c:formatCode>
                <c:ptCount val="11"/>
                <c:pt idx="0">
                  <c:v>0</c:v>
                </c:pt>
                <c:pt idx="1">
                  <c:v>11.8</c:v>
                </c:pt>
                <c:pt idx="2">
                  <c:v>61.8</c:v>
                </c:pt>
                <c:pt idx="3">
                  <c:v>17.600000000000001</c:v>
                </c:pt>
                <c:pt idx="4">
                  <c:v>8.8000000000000007</c:v>
                </c:pt>
                <c:pt idx="6">
                  <c:v>0</c:v>
                </c:pt>
                <c:pt idx="7">
                  <c:v>28.6</c:v>
                </c:pt>
                <c:pt idx="8">
                  <c:v>37.1</c:v>
                </c:pt>
                <c:pt idx="9">
                  <c:v>34.299999999999997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1BC-412D-A486-AEC645041FA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56925952"/>
        <c:axId val="156927488"/>
      </c:barChart>
      <c:catAx>
        <c:axId val="1569259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endParaRPr lang="ru-RU"/>
          </a:p>
        </c:txPr>
        <c:crossAx val="156927488"/>
        <c:crosses val="autoZero"/>
        <c:auto val="1"/>
        <c:lblAlgn val="ctr"/>
        <c:lblOffset val="100"/>
        <c:noMultiLvlLbl val="0"/>
      </c:catAx>
      <c:valAx>
        <c:axId val="1569274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156925952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Лица без потребления алкоголя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lt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юноши</c:v>
                </c:pt>
                <c:pt idx="1">
                  <c:v>девушки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38.200000000000003</c:v>
                </c:pt>
                <c:pt idx="1">
                  <c:v>45.7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5D-47D0-8469-072AD691BDB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Лица с потреблением алкоголя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lt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юноши</c:v>
                </c:pt>
                <c:pt idx="1">
                  <c:v>девушки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41.2</c:v>
                </c:pt>
                <c:pt idx="1">
                  <c:v>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65D-47D0-8469-072AD691BDB7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62679424"/>
        <c:axId val="162685984"/>
      </c:barChart>
      <c:catAx>
        <c:axId val="162679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2685984"/>
        <c:crosses val="autoZero"/>
        <c:auto val="1"/>
        <c:lblAlgn val="ctr"/>
        <c:lblOffset val="100"/>
        <c:noMultiLvlLbl val="0"/>
      </c:catAx>
      <c:valAx>
        <c:axId val="162685984"/>
        <c:scaling>
          <c:orientation val="minMax"/>
          <c:min val="35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62679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потребление алкоголя</c:v>
                </c:pt>
              </c:strCache>
            </c:strRef>
          </c:tx>
          <c:spPr>
            <a:gradFill rotWithShape="1">
              <a:gsLst>
                <a:gs pos="0">
                  <a:schemeClr val="dk1">
                    <a:tint val="88500"/>
                    <a:tint val="100000"/>
                    <a:shade val="100000"/>
                    <a:satMod val="130000"/>
                  </a:schemeClr>
                </a:gs>
                <a:gs pos="100000">
                  <a:schemeClr val="dk1">
                    <a:tint val="88500"/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19,2*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3B9F-4BF9-B18D-B45594682443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63*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3B9F-4BF9-B18D-B4559468244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accent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высокий</c:v>
                </c:pt>
                <c:pt idx="1">
                  <c:v>умеренный</c:v>
                </c:pt>
                <c:pt idx="2">
                  <c:v>низкий</c:v>
                </c:pt>
                <c:pt idx="4">
                  <c:v>высокий</c:v>
                </c:pt>
                <c:pt idx="5">
                  <c:v>умеренный</c:v>
                </c:pt>
                <c:pt idx="6">
                  <c:v>низкий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42.3</c:v>
                </c:pt>
                <c:pt idx="1">
                  <c:v>38.5</c:v>
                </c:pt>
                <c:pt idx="2">
                  <c:v>19.2</c:v>
                </c:pt>
                <c:pt idx="4">
                  <c:v>63</c:v>
                </c:pt>
                <c:pt idx="5">
                  <c:v>29.6</c:v>
                </c:pt>
                <c:pt idx="6">
                  <c:v>7.4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B9F-4BF9-B18D-B4559468244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без потребления алкоголя</c:v>
                </c:pt>
              </c:strCache>
            </c:strRef>
          </c:tx>
          <c:spPr>
            <a:gradFill rotWithShape="1">
              <a:gsLst>
                <a:gs pos="0">
                  <a:schemeClr val="dk1">
                    <a:tint val="55000"/>
                    <a:tint val="100000"/>
                    <a:shade val="100000"/>
                    <a:satMod val="130000"/>
                  </a:schemeClr>
                </a:gs>
                <a:gs pos="100000">
                  <a:schemeClr val="dk1">
                    <a:tint val="55000"/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accent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высокий</c:v>
                </c:pt>
                <c:pt idx="1">
                  <c:v>умеренный</c:v>
                </c:pt>
                <c:pt idx="2">
                  <c:v>низкий</c:v>
                </c:pt>
                <c:pt idx="4">
                  <c:v>высокий</c:v>
                </c:pt>
                <c:pt idx="5">
                  <c:v>умеренный</c:v>
                </c:pt>
                <c:pt idx="6">
                  <c:v>низкий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31.8</c:v>
                </c:pt>
                <c:pt idx="1">
                  <c:v>40.9</c:v>
                </c:pt>
                <c:pt idx="2">
                  <c:v>27.3</c:v>
                </c:pt>
                <c:pt idx="4">
                  <c:v>68.3</c:v>
                </c:pt>
                <c:pt idx="5">
                  <c:v>24.4</c:v>
                </c:pt>
                <c:pt idx="6">
                  <c:v>7.3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B9F-4BF9-B18D-B4559468244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57749248"/>
        <c:axId val="157750784"/>
      </c:barChart>
      <c:catAx>
        <c:axId val="15774924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7750784"/>
        <c:crosses val="autoZero"/>
        <c:auto val="1"/>
        <c:lblAlgn val="ctr"/>
        <c:lblOffset val="100"/>
        <c:noMultiLvlLbl val="0"/>
      </c:catAx>
      <c:valAx>
        <c:axId val="1577507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77492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9230492668724828"/>
          <c:y val="0.93858828871302491"/>
          <c:w val="0.54971816312984711"/>
          <c:h val="6.141171128697506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Лица без потребления алкоголя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lt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юноши</c:v>
                </c:pt>
                <c:pt idx="1">
                  <c:v>девушки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38.799999999999997</c:v>
                </c:pt>
                <c:pt idx="1">
                  <c:v>45.6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403-491D-9EFA-4C545D7AEEE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Лица с потреблением алкоголя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lt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юноши</c:v>
                </c:pt>
                <c:pt idx="1">
                  <c:v>девушки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40.1</c:v>
                </c:pt>
                <c:pt idx="1">
                  <c:v>45.1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403-491D-9EFA-4C545D7AEEEF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468723312"/>
        <c:axId val="468725608"/>
      </c:barChart>
      <c:catAx>
        <c:axId val="468723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68725608"/>
        <c:crosses val="autoZero"/>
        <c:auto val="1"/>
        <c:lblAlgn val="ctr"/>
        <c:lblOffset val="100"/>
        <c:noMultiLvlLbl val="0"/>
      </c:catAx>
      <c:valAx>
        <c:axId val="468725608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468723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потребление алкоголя</c:v>
                </c:pt>
              </c:strCache>
            </c:strRef>
          </c:tx>
          <c:spPr>
            <a:gradFill rotWithShape="1">
              <a:gsLst>
                <a:gs pos="0">
                  <a:schemeClr val="dk1">
                    <a:tint val="88500"/>
                    <a:tint val="100000"/>
                    <a:shade val="100000"/>
                    <a:satMod val="130000"/>
                  </a:schemeClr>
                </a:gs>
                <a:gs pos="100000">
                  <a:schemeClr val="dk1">
                    <a:tint val="88500"/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-3.4806294293521752E-3"/>
                  <c:y val="-1.288389513108619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23,1*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B509-4510-B4A4-8467AE524062}"/>
                </c:ext>
              </c:extLst>
            </c:dLbl>
            <c:dLbl>
              <c:idx val="6"/>
              <c:layout>
                <c:manualLayout>
                  <c:x val="-4.6408392391364042E-3"/>
                  <c:y val="-3.797788197823586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509-4510-B4A4-8467AE52406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accent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высокий</c:v>
                </c:pt>
                <c:pt idx="1">
                  <c:v>умеренный</c:v>
                </c:pt>
                <c:pt idx="2">
                  <c:v>низкий</c:v>
                </c:pt>
                <c:pt idx="4">
                  <c:v>высокий</c:v>
                </c:pt>
                <c:pt idx="5">
                  <c:v>умеренный</c:v>
                </c:pt>
                <c:pt idx="6">
                  <c:v>низкий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23.1</c:v>
                </c:pt>
                <c:pt idx="1">
                  <c:v>57.7</c:v>
                </c:pt>
                <c:pt idx="2">
                  <c:v>19.2</c:v>
                </c:pt>
                <c:pt idx="4">
                  <c:v>44.4</c:v>
                </c:pt>
                <c:pt idx="5">
                  <c:v>51.9</c:v>
                </c:pt>
                <c:pt idx="6">
                  <c:v>3.7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509-4510-B4A4-8467AE52406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без потребления алкоголя</c:v>
                </c:pt>
              </c:strCache>
            </c:strRef>
          </c:tx>
          <c:spPr>
            <a:gradFill rotWithShape="1">
              <a:gsLst>
                <a:gs pos="0">
                  <a:schemeClr val="dk1">
                    <a:tint val="55000"/>
                    <a:tint val="100000"/>
                    <a:shade val="100000"/>
                    <a:satMod val="130000"/>
                  </a:schemeClr>
                </a:gs>
                <a:gs pos="100000">
                  <a:schemeClr val="dk1">
                    <a:tint val="55000"/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2.3204196195681171E-3"/>
                  <c:y val="-1.288389513108619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509-4510-B4A4-8467AE524062}"/>
                </c:ext>
              </c:extLst>
            </c:dLbl>
            <c:dLbl>
              <c:idx val="6"/>
              <c:layout>
                <c:manualLayout>
                  <c:x val="1.1602098097840585E-3"/>
                  <c:y val="-1.903683387891120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509-4510-B4A4-8467AE52406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accent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высокий</c:v>
                </c:pt>
                <c:pt idx="1">
                  <c:v>умеренный</c:v>
                </c:pt>
                <c:pt idx="2">
                  <c:v>низкий</c:v>
                </c:pt>
                <c:pt idx="4">
                  <c:v>высокий</c:v>
                </c:pt>
                <c:pt idx="5">
                  <c:v>умеренный</c:v>
                </c:pt>
                <c:pt idx="6">
                  <c:v>низкий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22.7</c:v>
                </c:pt>
                <c:pt idx="1">
                  <c:v>50</c:v>
                </c:pt>
                <c:pt idx="2">
                  <c:v>27.3</c:v>
                </c:pt>
                <c:pt idx="4">
                  <c:v>51.2</c:v>
                </c:pt>
                <c:pt idx="5">
                  <c:v>43.9</c:v>
                </c:pt>
                <c:pt idx="6">
                  <c:v>4.9000000000000004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509-4510-B4A4-8467AE52406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50523904"/>
        <c:axId val="150525440"/>
      </c:barChart>
      <c:catAx>
        <c:axId val="15052390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0525440"/>
        <c:crosses val="autoZero"/>
        <c:auto val="1"/>
        <c:lblAlgn val="ctr"/>
        <c:lblOffset val="100"/>
        <c:noMultiLvlLbl val="0"/>
      </c:catAx>
      <c:valAx>
        <c:axId val="150525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05239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 потреблением алкоголя</c:v>
                </c:pt>
              </c:strCache>
            </c:strRef>
          </c:tx>
          <c:spPr>
            <a:gradFill rotWithShape="1">
              <a:gsLst>
                <a:gs pos="0">
                  <a:schemeClr val="dk1">
                    <a:tint val="88500"/>
                    <a:tint val="100000"/>
                    <a:shade val="100000"/>
                    <a:satMod val="130000"/>
                  </a:schemeClr>
                </a:gs>
                <a:gs pos="100000">
                  <a:schemeClr val="dk1">
                    <a:tint val="88500"/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60***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884D-4901-B0EB-6C2E6E8D522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accent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нейротизм</c:v>
                </c:pt>
                <c:pt idx="1">
                  <c:v>стабильность</c:v>
                </c:pt>
                <c:pt idx="3">
                  <c:v>нейротизм</c:v>
                </c:pt>
                <c:pt idx="4">
                  <c:v>стабильность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25</c:v>
                </c:pt>
                <c:pt idx="1">
                  <c:v>75</c:v>
                </c:pt>
                <c:pt idx="3">
                  <c:v>60</c:v>
                </c:pt>
                <c:pt idx="4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84D-4901-B0EB-6C2E6E8D522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без потребления алкоголя</c:v>
                </c:pt>
              </c:strCache>
            </c:strRef>
          </c:tx>
          <c:spPr>
            <a:gradFill rotWithShape="1">
              <a:gsLst>
                <a:gs pos="0">
                  <a:schemeClr val="dk1">
                    <a:tint val="55000"/>
                    <a:tint val="100000"/>
                    <a:shade val="100000"/>
                    <a:satMod val="130000"/>
                  </a:schemeClr>
                </a:gs>
                <a:gs pos="100000">
                  <a:schemeClr val="dk1">
                    <a:tint val="55000"/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accent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нейротизм</c:v>
                </c:pt>
                <c:pt idx="1">
                  <c:v>стабильность</c:v>
                </c:pt>
                <c:pt idx="3">
                  <c:v>нейротизм</c:v>
                </c:pt>
                <c:pt idx="4">
                  <c:v>стабильность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27.6</c:v>
                </c:pt>
                <c:pt idx="1">
                  <c:v>72.400000000000006</c:v>
                </c:pt>
                <c:pt idx="3">
                  <c:v>57.6</c:v>
                </c:pt>
                <c:pt idx="4">
                  <c:v>42.4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84D-4901-B0EB-6C2E6E8D522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60027008"/>
        <c:axId val="160028544"/>
      </c:barChart>
      <c:catAx>
        <c:axId val="16002700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0028544"/>
        <c:crosses val="autoZero"/>
        <c:auto val="1"/>
        <c:lblAlgn val="ctr"/>
        <c:lblOffset val="100"/>
        <c:noMultiLvlLbl val="0"/>
      </c:catAx>
      <c:valAx>
        <c:axId val="1600285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00270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юноши</c:v>
                </c:pt>
              </c:strCache>
            </c:strRef>
          </c:tx>
          <c:spPr>
            <a:pattFill prst="narHorz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dLbls>
            <c:dLbl>
              <c:idx val="0"/>
              <c:layout>
                <c:manualLayout>
                  <c:x val="-2.2733814598044676E-3"/>
                  <c:y val="0.12252055872386615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267-44CB-B961-DBDA3FC0FC9B}"/>
                </c:ext>
              </c:extLst>
            </c:dLbl>
            <c:dLbl>
              <c:idx val="1"/>
              <c:layout>
                <c:manualLayout>
                  <c:x val="-3.4100721897067851E-3"/>
                  <c:y val="0.13746209027555711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267-44CB-B961-DBDA3FC0FC9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accent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агрессивность</c:v>
                </c:pt>
                <c:pt idx="1">
                  <c:v>враждебность</c:v>
                </c:pt>
                <c:pt idx="3">
                  <c:v>агрессивность/враждебность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32.1</c:v>
                </c:pt>
                <c:pt idx="1">
                  <c:v>75</c:v>
                </c:pt>
                <c:pt idx="3">
                  <c:v>20.7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267-44CB-B961-DBDA3FC0FC9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девушки</c:v>
                </c:pt>
              </c:strCache>
            </c:strRef>
          </c:tx>
          <c:spPr>
            <a:pattFill prst="narHorz">
              <a:fgClr>
                <a:schemeClr val="accent2"/>
              </a:fgClr>
              <a:bgClr>
                <a:schemeClr val="accent2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2"/>
              </a:innerShdw>
            </a:effectLst>
          </c:spPr>
          <c:invertIfNegative val="0"/>
          <c:dLbls>
            <c:dLbl>
              <c:idx val="0"/>
              <c:layout>
                <c:manualLayout>
                  <c:x val="-2.2733814598044676E-3"/>
                  <c:y val="0.12849717134454255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267-44CB-B961-DBDA3FC0FC9B}"/>
                </c:ext>
              </c:extLst>
            </c:dLbl>
            <c:dLbl>
              <c:idx val="1"/>
              <c:layout>
                <c:manualLayout>
                  <c:x val="-1.1366907299023173E-3"/>
                  <c:y val="0.1165439461031897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267-44CB-B961-DBDA3FC0FC9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accent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агрессивность</c:v>
                </c:pt>
                <c:pt idx="1">
                  <c:v>враждебность</c:v>
                </c:pt>
                <c:pt idx="3">
                  <c:v>агрессивность/враждебность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26.9</c:v>
                </c:pt>
                <c:pt idx="1">
                  <c:v>69.2</c:v>
                </c:pt>
                <c:pt idx="3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267-44CB-B961-DBDA3FC0FC9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64"/>
        <c:overlap val="-22"/>
        <c:axId val="324027216"/>
        <c:axId val="324027544"/>
      </c:barChart>
      <c:catAx>
        <c:axId val="324027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solidFill>
            <a:schemeClr val="accent6">
              <a:lumMod val="10000"/>
              <a:lumOff val="90000"/>
            </a:schemeClr>
          </a:solidFill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24027544"/>
        <c:crosses val="autoZero"/>
        <c:auto val="1"/>
        <c:lblAlgn val="ctr"/>
        <c:lblOffset val="100"/>
        <c:noMultiLvlLbl val="0"/>
      </c:catAx>
      <c:valAx>
        <c:axId val="3240275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240272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2.7643334015944463E-2"/>
          <c:y val="0.15602935505055535"/>
          <c:w val="0.22533506420602062"/>
          <c:h val="7.7423722304930068E-2"/>
        </c:manualLayout>
      </c:layout>
      <c:overlay val="0"/>
      <c:spPr>
        <a:solidFill>
          <a:schemeClr val="accent6">
            <a:lumMod val="10000"/>
            <a:lumOff val="9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accent6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422423049391554"/>
          <c:y val="3.4377651005685288E-2"/>
          <c:w val="0.86062425435456935"/>
          <c:h val="0.57495370368225418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юноши потребляющие алкоголь</c:v>
                </c:pt>
              </c:strCache>
            </c:strRef>
          </c:tx>
          <c:spPr>
            <a:ln w="34925" cap="rnd">
              <a:solidFill>
                <a:schemeClr val="accent2">
                  <a:shade val="76000"/>
                </a:schemeClr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2.6652499403483656E-2"/>
                  <c:y val="-8.237663542871756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C8D8-4893-A768-C365CBCEDAE3}"/>
                </c:ext>
              </c:extLst>
            </c:dLbl>
            <c:dLbl>
              <c:idx val="1"/>
              <c:layout>
                <c:manualLayout>
                  <c:x val="-0.10051613576712001"/>
                  <c:y val="-9.7048132052704947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8D8-4893-A768-C365CBCEDAE3}"/>
                </c:ext>
              </c:extLst>
            </c:dLbl>
            <c:dLbl>
              <c:idx val="2"/>
              <c:layout>
                <c:manualLayout>
                  <c:x val="-6.0743408494392748E-2"/>
                  <c:y val="7.116863017198395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C8D8-4893-A768-C365CBCEDAE3}"/>
                </c:ext>
              </c:extLst>
            </c:dLbl>
            <c:dLbl>
              <c:idx val="3"/>
              <c:layout>
                <c:manualLayout>
                  <c:x val="3.0165682414698164E-2"/>
                  <c:y val="-9.7048132052705537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C8D8-4893-A768-C365CBCEDAE3}"/>
                </c:ext>
              </c:extLst>
            </c:dLbl>
            <c:dLbl>
              <c:idx val="4"/>
              <c:layout>
                <c:manualLayout>
                  <c:x val="1.2353107850155094E-2"/>
                  <c:y val="6.469875470180369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8D8-4893-A768-C365CBCEDAE3}"/>
                </c:ext>
              </c:extLst>
            </c:dLbl>
            <c:dLbl>
              <c:idx val="5"/>
              <c:layout>
                <c:manualLayout>
                  <c:x val="-7.0213105464089862E-2"/>
                  <c:y val="-0.1067529452579761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C8D8-4893-A768-C365CBCEDAE3}"/>
                </c:ext>
              </c:extLst>
            </c:dLbl>
            <c:dLbl>
              <c:idx val="6"/>
              <c:layout>
                <c:manualLayout>
                  <c:x val="-0.14407674182772609"/>
                  <c:y val="-6.4698754701803694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C8D8-4893-A768-C365CBCEDAE3}"/>
                </c:ext>
              </c:extLst>
            </c:dLbl>
            <c:dLbl>
              <c:idx val="7"/>
              <c:layout>
                <c:manualLayout>
                  <c:x val="-2.3906287282271534E-2"/>
                  <c:y val="-0.11645775846324669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C8D8-4893-A768-C365CBCEDAE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accent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Лист1!$A$2:$A$9</c:f>
              <c:strCache>
                <c:ptCount val="8"/>
                <c:pt idx="0">
                  <c:v>физическая агрессия</c:v>
                </c:pt>
                <c:pt idx="1">
                  <c:v>косвенная агрессия</c:v>
                </c:pt>
                <c:pt idx="2">
                  <c:v>раздражение</c:v>
                </c:pt>
                <c:pt idx="3">
                  <c:v>негативизм</c:v>
                </c:pt>
                <c:pt idx="4">
                  <c:v>обида</c:v>
                </c:pt>
                <c:pt idx="5">
                  <c:v>подозрительность</c:v>
                </c:pt>
                <c:pt idx="6">
                  <c:v>вербальная агрессия</c:v>
                </c:pt>
                <c:pt idx="7">
                  <c:v>чувство вины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6.86</c:v>
                </c:pt>
                <c:pt idx="1">
                  <c:v>3.93</c:v>
                </c:pt>
                <c:pt idx="2">
                  <c:v>4.54</c:v>
                </c:pt>
                <c:pt idx="3">
                  <c:v>2.82</c:v>
                </c:pt>
                <c:pt idx="4">
                  <c:v>4.1100000000000003</c:v>
                </c:pt>
                <c:pt idx="5">
                  <c:v>5.43</c:v>
                </c:pt>
                <c:pt idx="6">
                  <c:v>8.07</c:v>
                </c:pt>
                <c:pt idx="7">
                  <c:v>5.5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8D8-4893-A768-C365CBCEDAE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девушки потребляющие алкоголь</c:v>
                </c:pt>
              </c:strCache>
            </c:strRef>
          </c:tx>
          <c:spPr>
            <a:ln w="34925" cap="rnd">
              <a:solidFill>
                <a:schemeClr val="accent2">
                  <a:tint val="77000"/>
                </a:schemeClr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6.4531287282271546E-2"/>
                  <c:y val="0.11645775846324664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8D8-4893-A768-C365CBCEDAE3}"/>
                </c:ext>
              </c:extLst>
            </c:dLbl>
            <c:dLbl>
              <c:idx val="1"/>
              <c:layout>
                <c:manualLayout>
                  <c:x val="-5.1273711524695814E-2"/>
                  <c:y val="-0.1002830697877957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8D8-4893-A768-C365CBCEDAE3}"/>
                </c:ext>
              </c:extLst>
            </c:dLbl>
            <c:dLbl>
              <c:idx val="3"/>
              <c:layout>
                <c:manualLayout>
                  <c:x val="-0.14407674182772609"/>
                  <c:y val="-2.264456414563135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8D8-4893-A768-C365CBCEDAE3}"/>
                </c:ext>
              </c:extLst>
            </c:dLbl>
            <c:dLbl>
              <c:idx val="4"/>
              <c:layout>
                <c:manualLayout>
                  <c:x val="-7.5894923645907969E-2"/>
                  <c:y val="-8.734331884743498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8D8-4893-A768-C365CBCEDAE3}"/>
                </c:ext>
              </c:extLst>
            </c:dLbl>
            <c:dLbl>
              <c:idx val="5"/>
              <c:layout>
                <c:manualLayout>
                  <c:x val="-5.1273711524695779E-2"/>
                  <c:y val="9.704813205270554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8D8-4893-A768-C365CBCEDAE3}"/>
                </c:ext>
              </c:extLst>
            </c:dLbl>
            <c:dLbl>
              <c:idx val="6"/>
              <c:layout>
                <c:manualLayout>
                  <c:x val="-4.5591893342877596E-2"/>
                  <c:y val="0.16174688675450921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8D8-4893-A768-C365CBCEDAE3}"/>
                </c:ext>
              </c:extLst>
            </c:dLbl>
            <c:dLbl>
              <c:idx val="7"/>
              <c:layout>
                <c:manualLayout>
                  <c:x val="-2.9977630637079457E-2"/>
                  <c:y val="9.381319431761535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8D8-4893-A768-C365CBCEDAE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accent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Лист1!$A$2:$A$9</c:f>
              <c:strCache>
                <c:ptCount val="8"/>
                <c:pt idx="0">
                  <c:v>физическая агрессия</c:v>
                </c:pt>
                <c:pt idx="1">
                  <c:v>косвенная агрессия</c:v>
                </c:pt>
                <c:pt idx="2">
                  <c:v>раздражение</c:v>
                </c:pt>
                <c:pt idx="3">
                  <c:v>негативизм</c:v>
                </c:pt>
                <c:pt idx="4">
                  <c:v>обида</c:v>
                </c:pt>
                <c:pt idx="5">
                  <c:v>подозрительность</c:v>
                </c:pt>
                <c:pt idx="6">
                  <c:v>вербальная агрессия</c:v>
                </c:pt>
                <c:pt idx="7">
                  <c:v>чувство вины</c:v>
                </c:pt>
              </c:strCache>
            </c:strRef>
          </c:cat>
          <c:val>
            <c:numRef>
              <c:f>Лист1!$C$2:$C$9</c:f>
              <c:numCache>
                <c:formatCode>General</c:formatCode>
                <c:ptCount val="8"/>
                <c:pt idx="0">
                  <c:v>5.62</c:v>
                </c:pt>
                <c:pt idx="1">
                  <c:v>4.3099999999999996</c:v>
                </c:pt>
                <c:pt idx="2">
                  <c:v>6.08</c:v>
                </c:pt>
                <c:pt idx="3">
                  <c:v>2.69</c:v>
                </c:pt>
                <c:pt idx="4">
                  <c:v>4.1900000000000004</c:v>
                </c:pt>
                <c:pt idx="5">
                  <c:v>5.12</c:v>
                </c:pt>
                <c:pt idx="6">
                  <c:v>7.69</c:v>
                </c:pt>
                <c:pt idx="7">
                  <c:v>5.12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8D8-4893-A768-C365CBCEDAE3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60341376"/>
        <c:axId val="160633984"/>
      </c:lineChart>
      <c:catAx>
        <c:axId val="16034137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95000"/>
                <a:alpha val="1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0633984"/>
        <c:crosses val="autoZero"/>
        <c:auto val="1"/>
        <c:lblAlgn val="ctr"/>
        <c:lblOffset val="100"/>
        <c:noMultiLvlLbl val="0"/>
      </c:catAx>
      <c:valAx>
        <c:axId val="160633984"/>
        <c:scaling>
          <c:orientation val="minMax"/>
          <c:min val="2.6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cap="all" baseline="0">
                    <a:solidFill>
                      <a:schemeClr val="accent6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>
                    <a:solidFill>
                      <a:schemeClr val="accent6"/>
                    </a:solidFill>
                  </a:rPr>
                  <a:t>баллы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cap="all" baseline="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03413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accent6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юноши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100000"/>
                    <a:shade val="100000"/>
                    <a:satMod val="13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accent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раз в месяц и реже</c:v>
                </c:pt>
                <c:pt idx="1">
                  <c:v>раз в две недели</c:v>
                </c:pt>
                <c:pt idx="2">
                  <c:v>раз в неделю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40.9</c:v>
                </c:pt>
                <c:pt idx="1">
                  <c:v>13.6</c:v>
                </c:pt>
                <c:pt idx="2">
                  <c:v>45.5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D60-4840-AA7F-CCAFFE79BB2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девушки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1"/>
              <c:layout>
                <c:manualLayout>
                  <c:x val="1.4180205475271273E-2"/>
                  <c:y val="-0.1108777677773492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D60-4840-AA7F-CCAFFE79BB2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accent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раз в месяц и реже</c:v>
                </c:pt>
                <c:pt idx="1">
                  <c:v>раз в две недели</c:v>
                </c:pt>
                <c:pt idx="2">
                  <c:v>раз в неделю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79.3</c:v>
                </c:pt>
                <c:pt idx="1">
                  <c:v>13.8</c:v>
                </c:pt>
                <c:pt idx="2">
                  <c:v>6.9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D60-4840-AA7F-CCAFFE79BB28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оба пола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100000"/>
                    <a:shade val="100000"/>
                    <a:satMod val="130000"/>
                  </a:schemeClr>
                </a:gs>
                <a:gs pos="100000">
                  <a:schemeClr val="accent3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accent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раз в месяц и реже</c:v>
                </c:pt>
                <c:pt idx="1">
                  <c:v>раз в две недели</c:v>
                </c:pt>
                <c:pt idx="2">
                  <c:v>раз в неделю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62.7</c:v>
                </c:pt>
                <c:pt idx="1">
                  <c:v>13.8</c:v>
                </c:pt>
                <c:pt idx="2">
                  <c:v>23.5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D60-4840-AA7F-CCAFFE79BB2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488638480"/>
        <c:axId val="488639136"/>
      </c:barChart>
      <c:catAx>
        <c:axId val="488638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88639136"/>
        <c:crosses val="autoZero"/>
        <c:auto val="1"/>
        <c:lblAlgn val="ctr"/>
        <c:lblOffset val="100"/>
        <c:noMultiLvlLbl val="0"/>
      </c:catAx>
      <c:valAx>
        <c:axId val="4886391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886384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6497351539575797"/>
          <c:y val="0.93536707128718211"/>
          <c:w val="0.48895972375024377"/>
          <c:h val="6.463292871281785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6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юноши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100000"/>
                    <a:shade val="100000"/>
                    <a:satMod val="13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1"/>
              <c:layout>
                <c:manualLayout>
                  <c:x val="-0.12289511411901845"/>
                  <c:y val="1.679966178444684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09D-4CF1-9906-138E700DE8B7}"/>
                </c:ext>
              </c:extLst>
            </c:dLbl>
            <c:dLbl>
              <c:idx val="2"/>
              <c:layout>
                <c:manualLayout>
                  <c:x val="-2.3633675792119799E-3"/>
                  <c:y val="-2.351952649822558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09D-4CF1-9906-138E700DE8B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accent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традиционная</c:v>
                </c:pt>
                <c:pt idx="1">
                  <c:v>субмиссивная</c:v>
                </c:pt>
                <c:pt idx="2">
                  <c:v>атарактическая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0</c:v>
                </c:pt>
                <c:pt idx="1">
                  <c:v>72.7</c:v>
                </c:pt>
                <c:pt idx="2">
                  <c:v>27.3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A57-4077-A46A-182931AA7EB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девушки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-2.3633675792119366E-3"/>
                  <c:y val="-6.615257055990242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09D-4CF1-9906-138E700DE8B7}"/>
                </c:ext>
              </c:extLst>
            </c:dLbl>
            <c:dLbl>
              <c:idx val="1"/>
              <c:layout>
                <c:manualLayout>
                  <c:x val="2.3633675792118932E-3"/>
                  <c:y val="-1.679966178444684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09D-4CF1-9906-138E700DE8B7}"/>
                </c:ext>
              </c:extLst>
            </c:dLbl>
            <c:dLbl>
              <c:idx val="2"/>
              <c:layout>
                <c:manualLayout>
                  <c:x val="-7.09010273763568E-3"/>
                  <c:y val="-6.047878242400864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09D-4CF1-9906-138E700DE8B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accent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традиционная</c:v>
                </c:pt>
                <c:pt idx="1">
                  <c:v>субмиссивная</c:v>
                </c:pt>
                <c:pt idx="2">
                  <c:v>атарактическая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6.9</c:v>
                </c:pt>
                <c:pt idx="1">
                  <c:v>62.1</c:v>
                </c:pt>
                <c:pt idx="2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A57-4077-A46A-182931AA7EBC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423367328"/>
        <c:axId val="423359784"/>
      </c:barChart>
      <c:catAx>
        <c:axId val="423367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23359784"/>
        <c:crosses val="autoZero"/>
        <c:auto val="1"/>
        <c:lblAlgn val="ctr"/>
        <c:lblOffset val="100"/>
        <c:noMultiLvlLbl val="0"/>
      </c:catAx>
      <c:valAx>
        <c:axId val="4233597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233673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6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Оба пола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100000"/>
                    <a:shade val="100000"/>
                    <a:satMod val="13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-7.909858521713501E-3"/>
                  <c:y val="-6.59032234847891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8CD-4856-B686-B7CF2817F5B0}"/>
                </c:ext>
              </c:extLst>
            </c:dLbl>
            <c:dLbl>
              <c:idx val="1"/>
              <c:layout>
                <c:manualLayout>
                  <c:x val="-8.1190145239922636E-3"/>
                  <c:y val="-2.053595409623615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8CD-4856-B686-B7CF2817F5B0}"/>
                </c:ext>
              </c:extLst>
            </c:dLbl>
            <c:dLbl>
              <c:idx val="2"/>
              <c:layout>
                <c:manualLayout>
                  <c:x val="-2.8778778211700318E-3"/>
                  <c:y val="-5.478464277257062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8CD-4856-B686-B7CF2817F5B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accent6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традиционная </c:v>
                </c:pt>
                <c:pt idx="1">
                  <c:v>субмиссивная</c:v>
                </c:pt>
                <c:pt idx="2">
                  <c:v>атарактическая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3.9</c:v>
                </c:pt>
                <c:pt idx="1">
                  <c:v>66.7</c:v>
                </c:pt>
                <c:pt idx="2">
                  <c:v>29.4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8CD-4856-B686-B7CF2817F5B0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289083784"/>
        <c:axId val="289084112"/>
      </c:barChart>
      <c:catAx>
        <c:axId val="289083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89084112"/>
        <c:crosses val="autoZero"/>
        <c:auto val="1"/>
        <c:lblAlgn val="ctr"/>
        <c:lblOffset val="100"/>
        <c:noMultiLvlLbl val="0"/>
      </c:catAx>
      <c:valAx>
        <c:axId val="2890841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890837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юноши</c:v>
                </c:pt>
              </c:strCache>
            </c:strRef>
          </c:tx>
          <c:spPr>
            <a:solidFill>
              <a:schemeClr val="accent1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5997048209171841E-2"/>
                  <c:y val="-6.047878242400871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C7F-4B8D-8BCF-468C8DC2605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вино</c:v>
                </c:pt>
                <c:pt idx="1">
                  <c:v>пиво</c:v>
                </c:pt>
                <c:pt idx="2">
                  <c:v>водка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22.7</c:v>
                </c:pt>
                <c:pt idx="1">
                  <c:v>86.4</c:v>
                </c:pt>
                <c:pt idx="2">
                  <c:v>9.1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C7F-4B8D-8BCF-468C8DC2605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девушки</c:v>
                </c:pt>
              </c:strCache>
            </c:strRef>
          </c:tx>
          <c:spPr>
            <a:solidFill>
              <a:schemeClr val="accent2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0.12095756484801735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C7F-4B8D-8BCF-468C8DC26057}"/>
                </c:ext>
              </c:extLst>
            </c:dLbl>
            <c:dLbl>
              <c:idx val="1"/>
              <c:layout>
                <c:manualLayout>
                  <c:x val="4.7267360380311568E-3"/>
                  <c:y val="-0.15455688841691098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C7F-4B8D-8BCF-468C8DC2605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вино</c:v>
                </c:pt>
                <c:pt idx="1">
                  <c:v>пиво</c:v>
                </c:pt>
                <c:pt idx="2">
                  <c:v>водка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31.6</c:v>
                </c:pt>
                <c:pt idx="1">
                  <c:v>72.400000000000006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C7F-4B8D-8BCF-468C8DC26057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оба пола</c:v>
                </c:pt>
              </c:strCache>
            </c:strRef>
          </c:tx>
          <c:spPr>
            <a:solidFill>
              <a:schemeClr val="accent3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7.0901040570468653E-3"/>
                  <c:y val="-6.047878242400871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C7F-4B8D-8BCF-468C8DC26057}"/>
                </c:ext>
              </c:extLst>
            </c:dLbl>
            <c:dLbl>
              <c:idx val="1"/>
              <c:layout>
                <c:manualLayout>
                  <c:x val="3.0723784247203085E-2"/>
                  <c:y val="-4.031918828267244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C7F-4B8D-8BCF-468C8DC26057}"/>
                </c:ext>
              </c:extLst>
            </c:dLbl>
            <c:dLbl>
              <c:idx val="2"/>
              <c:layout>
                <c:manualLayout>
                  <c:x val="-1.7331165261681198E-16"/>
                  <c:y val="-6.047878242400877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C7F-4B8D-8BCF-468C8DC2605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вино</c:v>
                </c:pt>
                <c:pt idx="1">
                  <c:v>пиво</c:v>
                </c:pt>
                <c:pt idx="2">
                  <c:v>водка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27.5</c:v>
                </c:pt>
                <c:pt idx="1">
                  <c:v>78.400000000000006</c:v>
                </c:pt>
                <c:pt idx="2">
                  <c:v>3.9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C7F-4B8D-8BCF-468C8DC2605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80"/>
        <c:overlap val="25"/>
        <c:axId val="290731088"/>
        <c:axId val="290731416"/>
      </c:barChart>
      <c:catAx>
        <c:axId val="290731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90731416"/>
        <c:crosses val="autoZero"/>
        <c:auto val="1"/>
        <c:lblAlgn val="ctr"/>
        <c:lblOffset val="100"/>
        <c:noMultiLvlLbl val="0"/>
      </c:catAx>
      <c:valAx>
        <c:axId val="290731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907310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Лица с потреблением алкоголя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100000"/>
                    <a:shade val="100000"/>
                    <a:satMod val="13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accent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юноши</c:v>
                </c:pt>
                <c:pt idx="1">
                  <c:v>девушки</c:v>
                </c:pt>
                <c:pt idx="2">
                  <c:v>оба пола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6.7</c:v>
                </c:pt>
                <c:pt idx="1">
                  <c:v>4.4000000000000004</c:v>
                </c:pt>
                <c:pt idx="2">
                  <c:v>5.6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EB1-4F26-A193-C2DE4ED9292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Лица без потребления алкоголя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accent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юноши</c:v>
                </c:pt>
                <c:pt idx="1">
                  <c:v>девушки</c:v>
                </c:pt>
                <c:pt idx="2">
                  <c:v>оба пола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0</c:v>
                </c:pt>
                <c:pt idx="1">
                  <c:v>3.6</c:v>
                </c:pt>
                <c:pt idx="2">
                  <c:v>2.2999999999999998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EB1-4F26-A193-C2DE4ED92923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516751616"/>
        <c:axId val="516751944"/>
      </c:barChart>
      <c:catAx>
        <c:axId val="516751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16751944"/>
        <c:crosses val="autoZero"/>
        <c:auto val="1"/>
        <c:lblAlgn val="ctr"/>
        <c:lblOffset val="100"/>
        <c:noMultiLvlLbl val="0"/>
      </c:catAx>
      <c:valAx>
        <c:axId val="5167519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167516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Лица с потреблением алкоголя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lt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утрата национальных традиций</c:v>
                </c:pt>
                <c:pt idx="1">
                  <c:v>утрата родного языка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70</c:v>
                </c:pt>
                <c:pt idx="1">
                  <c:v>66.7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15-4E83-805D-EB89CA13006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Лица без потребления алкоголя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lt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утрата национальных традиций</c:v>
                </c:pt>
                <c:pt idx="1">
                  <c:v>утрата родного языка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50</c:v>
                </c:pt>
                <c:pt idx="1">
                  <c:v>52.3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B15-4E83-805D-EB89CA13006F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479712000"/>
        <c:axId val="479705112"/>
      </c:barChart>
      <c:catAx>
        <c:axId val="4797120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79705112"/>
        <c:crosses val="autoZero"/>
        <c:auto val="1"/>
        <c:lblAlgn val="ctr"/>
        <c:lblOffset val="100"/>
        <c:noMultiLvlLbl val="0"/>
      </c:catAx>
      <c:valAx>
        <c:axId val="479705112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797120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Лица без потребления алкоголя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lt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Юноши</c:v>
                </c:pt>
                <c:pt idx="1">
                  <c:v>Девушки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32.6</c:v>
                </c:pt>
                <c:pt idx="1">
                  <c:v>39.9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ED-4383-BD99-794494EEB97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Лица с потреблением алкоголя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lt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Юноши</c:v>
                </c:pt>
                <c:pt idx="1">
                  <c:v>Девушки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34.799999999999997</c:v>
                </c:pt>
                <c:pt idx="1">
                  <c:v>42.8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1ED-4383-BD99-794494EEB973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469458512"/>
        <c:axId val="469459824"/>
      </c:barChart>
      <c:catAx>
        <c:axId val="469458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69459824"/>
        <c:crosses val="autoZero"/>
        <c:auto val="1"/>
        <c:lblAlgn val="ctr"/>
        <c:lblOffset val="100"/>
        <c:noMultiLvlLbl val="0"/>
      </c:catAx>
      <c:valAx>
        <c:axId val="469459824"/>
        <c:scaling>
          <c:orientation val="minMax"/>
          <c:min val="30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4694585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2154952456293048E-2"/>
          <c:y val="3.926094187105373E-2"/>
          <c:w val="0.88712126329650387"/>
          <c:h val="0.776053894373250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 депрессии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100000"/>
                    <a:shade val="100000"/>
                    <a:satMod val="13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accent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юноши</c:v>
                </c:pt>
                <c:pt idx="1">
                  <c:v>девушки</c:v>
                </c:pt>
                <c:pt idx="3">
                  <c:v>юноши</c:v>
                </c:pt>
                <c:pt idx="4">
                  <c:v>девушки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100</c:v>
                </c:pt>
                <c:pt idx="1">
                  <c:v>76</c:v>
                </c:pt>
                <c:pt idx="3">
                  <c:v>97.3</c:v>
                </c:pt>
                <c:pt idx="4">
                  <c:v>86.2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E4B-469D-8CFB-0CD93C1C45A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 депрессией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accent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юноши</c:v>
                </c:pt>
                <c:pt idx="1">
                  <c:v>девушки</c:v>
                </c:pt>
                <c:pt idx="3">
                  <c:v>юноши</c:v>
                </c:pt>
                <c:pt idx="4">
                  <c:v>девушки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0</c:v>
                </c:pt>
                <c:pt idx="1">
                  <c:v>24</c:v>
                </c:pt>
                <c:pt idx="3">
                  <c:v>6.3</c:v>
                </c:pt>
                <c:pt idx="4">
                  <c:v>13.8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E4B-469D-8CFB-0CD93C1C45AA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505717376"/>
        <c:axId val="505716392"/>
      </c:barChart>
      <c:catAx>
        <c:axId val="505717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05716392"/>
        <c:crosses val="autoZero"/>
        <c:auto val="1"/>
        <c:lblAlgn val="ctr"/>
        <c:lblOffset val="100"/>
        <c:noMultiLvlLbl val="0"/>
      </c:catAx>
      <c:valAx>
        <c:axId val="505716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057173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6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6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7.xml><?xml version="1.0" encoding="utf-8"?>
<cs:chartStyle xmlns:cs="http://schemas.microsoft.com/office/drawing/2012/chartStyle" xmlns:a="http://schemas.openxmlformats.org/drawingml/2006/main" id="233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0.87399</cdr:x>
      <cdr:y>0.21719</cdr:y>
    </cdr:from>
    <cdr:to>
      <cdr:x>1</cdr:x>
      <cdr:y>0.45911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2FD554C9-ED4D-49AA-90D5-C7FBB89CC6EB}"/>
            </a:ext>
          </a:extLst>
        </cdr:cNvPr>
        <cdr:cNvSpPr txBox="1"/>
      </cdr:nvSpPr>
      <cdr:spPr>
        <a:xfrm xmlns:a="http://schemas.openxmlformats.org/drawingml/2006/main">
          <a:off x="4696528" y="820945"/>
          <a:ext cx="677159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0.87399</cdr:x>
      <cdr:y>0.18335</cdr:y>
    </cdr:from>
    <cdr:to>
      <cdr:x>1</cdr:x>
      <cdr:y>0.28106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972FA2FD-50C5-463B-8594-1CD7A8B35502}"/>
            </a:ext>
          </a:extLst>
        </cdr:cNvPr>
        <cdr:cNvSpPr txBox="1"/>
      </cdr:nvSpPr>
      <cdr:spPr>
        <a:xfrm xmlns:a="http://schemas.openxmlformats.org/drawingml/2006/main">
          <a:off x="4696528" y="693016"/>
          <a:ext cx="677159" cy="3693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 dirty="0"/>
            <a:t>*</a:t>
          </a: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0.06434</cdr:x>
      <cdr:y>0.23455</cdr:y>
    </cdr:from>
    <cdr:to>
      <cdr:x>0.23101</cdr:x>
      <cdr:y>0.29767</cdr:y>
    </cdr:to>
    <cdr:sp macro="" textlink="">
      <cdr:nvSpPr>
        <cdr:cNvPr id="2" name="Поле 1"/>
        <cdr:cNvSpPr txBox="1"/>
      </cdr:nvSpPr>
      <cdr:spPr>
        <a:xfrm xmlns:a="http://schemas.openxmlformats.org/drawingml/2006/main">
          <a:off x="665711" y="958355"/>
          <a:ext cx="1724402" cy="2578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юноши АС</a:t>
          </a:r>
        </a:p>
      </cdr:txBody>
    </cdr:sp>
  </cdr:relSizeAnchor>
  <cdr:relSizeAnchor xmlns:cdr="http://schemas.openxmlformats.org/drawingml/2006/chartDrawing">
    <cdr:from>
      <cdr:x>0.83333</cdr:x>
      <cdr:y>0.25299</cdr:y>
    </cdr:from>
    <cdr:to>
      <cdr:x>1</cdr:x>
      <cdr:y>0.3393</cdr:y>
    </cdr:to>
    <cdr:sp macro="" textlink="">
      <cdr:nvSpPr>
        <cdr:cNvPr id="3" name="Поле 2"/>
        <cdr:cNvSpPr txBox="1"/>
      </cdr:nvSpPr>
      <cdr:spPr>
        <a:xfrm xmlns:a="http://schemas.openxmlformats.org/drawingml/2006/main">
          <a:off x="8621804" y="1033670"/>
          <a:ext cx="1724402" cy="3526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 dirty="0">
              <a:solidFill>
                <a:srgbClr val="FF0000"/>
              </a:solidFill>
            </a:rPr>
            <a:t>девушки АС</a:t>
          </a:r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0.32016</cdr:x>
      <cdr:y>0.36839</cdr:y>
    </cdr:from>
    <cdr:to>
      <cdr:x>0.45652</cdr:x>
      <cdr:y>0.42979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C3CF6AE2-FB5D-471A-9402-C9F4DE67F579}"/>
            </a:ext>
          </a:extLst>
        </cdr:cNvPr>
        <cdr:cNvSpPr txBox="1"/>
      </cdr:nvSpPr>
      <cdr:spPr>
        <a:xfrm xmlns:a="http://schemas.openxmlformats.org/drawingml/2006/main">
          <a:off x="2146852" y="1590259"/>
          <a:ext cx="914400" cy="2650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 dirty="0">
              <a:solidFill>
                <a:schemeClr val="accent5"/>
              </a:solidFill>
            </a:rPr>
            <a:t>р </a:t>
          </a:r>
          <a:r>
            <a:rPr lang="en-US" sz="1100" dirty="0">
              <a:solidFill>
                <a:schemeClr val="accent5"/>
              </a:solidFill>
            </a:rPr>
            <a:t>&lt; 0</a:t>
          </a:r>
          <a:r>
            <a:rPr lang="ru-RU" sz="1100" dirty="0">
              <a:solidFill>
                <a:schemeClr val="accent5"/>
              </a:solidFill>
            </a:rPr>
            <a:t>.05</a:t>
          </a:r>
        </a:p>
      </cdr:txBody>
    </cdr:sp>
  </cdr:relSizeAnchor>
  <cdr:relSizeAnchor xmlns:cdr="http://schemas.openxmlformats.org/drawingml/2006/chartDrawing">
    <cdr:from>
      <cdr:x>0.14427</cdr:x>
      <cdr:y>0.2855</cdr:y>
    </cdr:from>
    <cdr:to>
      <cdr:x>0.28063</cdr:x>
      <cdr:y>0.49733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:a16="http://schemas.microsoft.com/office/drawing/2014/main" id="{10CB5DE9-987E-44B2-8D83-51905AA7EDD2}"/>
            </a:ext>
          </a:extLst>
        </cdr:cNvPr>
        <cdr:cNvSpPr txBox="1"/>
      </cdr:nvSpPr>
      <cdr:spPr>
        <a:xfrm xmlns:a="http://schemas.openxmlformats.org/drawingml/2006/main">
          <a:off x="967409" y="123245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0.09486</cdr:x>
      <cdr:y>0.26708</cdr:y>
    </cdr:from>
    <cdr:to>
      <cdr:x>0.23123</cdr:x>
      <cdr:y>0.3162</cdr:y>
    </cdr:to>
    <cdr:sp macro="" textlink="">
      <cdr:nvSpPr>
        <cdr:cNvPr id="7" name="TextBox 6">
          <a:extLst xmlns:a="http://schemas.openxmlformats.org/drawingml/2006/main">
            <a:ext uri="{FF2B5EF4-FFF2-40B4-BE49-F238E27FC236}">
              <a16:creationId xmlns:a16="http://schemas.microsoft.com/office/drawing/2014/main" id="{A0C96D27-9FB6-4052-BCEF-72A7FA263067}"/>
            </a:ext>
          </a:extLst>
        </cdr:cNvPr>
        <cdr:cNvSpPr txBox="1"/>
      </cdr:nvSpPr>
      <cdr:spPr>
        <a:xfrm xmlns:a="http://schemas.openxmlformats.org/drawingml/2006/main">
          <a:off x="636105" y="1152939"/>
          <a:ext cx="914400" cy="2120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dirty="0">
              <a:solidFill>
                <a:schemeClr val="accent5"/>
              </a:solidFill>
            </a:rPr>
            <a:t>р </a:t>
          </a:r>
          <a:r>
            <a:rPr lang="en-US" dirty="0">
              <a:solidFill>
                <a:schemeClr val="accent5"/>
              </a:solidFill>
            </a:rPr>
            <a:t>&lt; 0</a:t>
          </a:r>
          <a:r>
            <a:rPr lang="ru-RU" dirty="0">
              <a:solidFill>
                <a:schemeClr val="accent5"/>
              </a:solidFill>
            </a:rPr>
            <a:t>.05</a:t>
          </a:r>
        </a:p>
        <a:p xmlns:a="http://schemas.openxmlformats.org/drawingml/2006/main">
          <a:endParaRPr lang="ru-RU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0.07357</cdr:x>
      <cdr:y>0.16132</cdr:y>
    </cdr:from>
    <cdr:to>
      <cdr:x>0.15948</cdr:x>
      <cdr:y>0.25903</cdr:y>
    </cdr:to>
    <cdr:sp macro="" textlink="">
      <cdr:nvSpPr>
        <cdr:cNvPr id="2" name="TextBox 9">
          <a:extLst xmlns:a="http://schemas.openxmlformats.org/drawingml/2006/main">
            <a:ext uri="{FF2B5EF4-FFF2-40B4-BE49-F238E27FC236}">
              <a16:creationId xmlns:a16="http://schemas.microsoft.com/office/drawing/2014/main" id="{9F3D5153-40CF-4194-826E-6BF87B0CE211}"/>
            </a:ext>
          </a:extLst>
        </cdr:cNvPr>
        <cdr:cNvSpPr txBox="1"/>
      </cdr:nvSpPr>
      <cdr:spPr>
        <a:xfrm xmlns:a="http://schemas.openxmlformats.org/drawingml/2006/main">
          <a:off x="395357" y="609774"/>
          <a:ext cx="461665" cy="369332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2">
            <a:lumMod val="20000"/>
            <a:lumOff val="80000"/>
          </a:schemeClr>
        </a:solidFill>
      </cdr:spPr>
      <cdr:txBody>
        <a:bodyPr xmlns:a="http://schemas.openxmlformats.org/drawingml/2006/main" vert="horz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dirty="0"/>
            <a:t>***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0.61282</cdr:x>
      <cdr:y>0.18213</cdr:y>
    </cdr:from>
    <cdr:to>
      <cdr:x>0.69913</cdr:x>
      <cdr:y>0.24874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C50D649B-26DE-46CA-8108-B2C0751F3E0E}"/>
            </a:ext>
          </a:extLst>
        </cdr:cNvPr>
        <cdr:cNvSpPr txBox="1"/>
      </cdr:nvSpPr>
      <cdr:spPr>
        <a:xfrm xmlns:a="http://schemas.openxmlformats.org/drawingml/2006/main">
          <a:off x="3293096" y="688422"/>
          <a:ext cx="463826" cy="25179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000" dirty="0"/>
            <a:t>**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0.09</cdr:x>
      <cdr:y>0.05241</cdr:y>
    </cdr:from>
    <cdr:to>
      <cdr:x>0.40073</cdr:x>
      <cdr:y>0.12253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1CF268BB-E192-4429-A414-B6D998FEB2C6}"/>
            </a:ext>
          </a:extLst>
        </cdr:cNvPr>
        <cdr:cNvSpPr txBox="1"/>
      </cdr:nvSpPr>
      <cdr:spPr>
        <a:xfrm xmlns:a="http://schemas.openxmlformats.org/drawingml/2006/main">
          <a:off x="483633" y="198093"/>
          <a:ext cx="1669775" cy="2650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dirty="0">
              <a:solidFill>
                <a:srgbClr val="FF0000"/>
              </a:solidFill>
            </a:rPr>
            <a:t>Потребление алкоголя</a:t>
          </a:r>
        </a:p>
      </cdr:txBody>
    </cdr:sp>
  </cdr:relSizeAnchor>
  <cdr:relSizeAnchor xmlns:cdr="http://schemas.openxmlformats.org/drawingml/2006/chartDrawing">
    <cdr:from>
      <cdr:x>0.5265</cdr:x>
      <cdr:y>0.04803</cdr:y>
    </cdr:from>
    <cdr:to>
      <cdr:x>0.91468</cdr:x>
      <cdr:y>0.13655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1CB99703-49C3-41CE-A839-B6C5EBEB56A2}"/>
            </a:ext>
          </a:extLst>
        </cdr:cNvPr>
        <cdr:cNvSpPr txBox="1"/>
      </cdr:nvSpPr>
      <cdr:spPr>
        <a:xfrm xmlns:a="http://schemas.openxmlformats.org/drawingml/2006/main">
          <a:off x="2829270" y="181527"/>
          <a:ext cx="2085917" cy="3346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dirty="0">
              <a:solidFill>
                <a:srgbClr val="FF0000"/>
              </a:solidFill>
            </a:rPr>
            <a:t>Без потребления алкоголя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0.54255</cdr:x>
      <cdr:y>0.25926</cdr:y>
    </cdr:from>
    <cdr:to>
      <cdr:x>0.73737</cdr:x>
      <cdr:y>0.36795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485D6C7E-6786-4EDA-9CC5-AFA7651908BE}"/>
            </a:ext>
          </a:extLst>
        </cdr:cNvPr>
        <cdr:cNvSpPr txBox="1"/>
      </cdr:nvSpPr>
      <cdr:spPr>
        <a:xfrm xmlns:a="http://schemas.openxmlformats.org/drawingml/2006/main" flipH="1">
          <a:off x="2915478" y="979970"/>
          <a:ext cx="1046922" cy="4108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/>
            <a:t> </a:t>
          </a:r>
          <a:r>
            <a: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</a:t>
          </a:r>
          <a:r>
            <a:rPr lang="ru-RU" sz="1600" dirty="0"/>
            <a:t> </a:t>
          </a:r>
          <a:r>
            <a: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&lt; </a:t>
          </a:r>
          <a:r>
            <a: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0,</a:t>
          </a:r>
          <a:r>
            <a: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05</a:t>
          </a:r>
          <a:endParaRPr lang="ru-RU" sz="1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cdr:txBody>
    </cdr:sp>
  </cdr:relSizeAnchor>
  <cdr:relSizeAnchor xmlns:cdr="http://schemas.openxmlformats.org/drawingml/2006/chartDrawing">
    <cdr:from>
      <cdr:x>0.77929</cdr:x>
      <cdr:y>0.03137</cdr:y>
    </cdr:from>
    <cdr:to>
      <cdr:x>0.84588</cdr:x>
      <cdr:y>0.09799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D151BE26-8738-4048-8BCB-A376C4052E84}"/>
            </a:ext>
          </a:extLst>
        </cdr:cNvPr>
        <cdr:cNvSpPr txBox="1"/>
      </cdr:nvSpPr>
      <cdr:spPr>
        <a:xfrm xmlns:a="http://schemas.openxmlformats.org/drawingml/2006/main">
          <a:off x="4187687" y="118579"/>
          <a:ext cx="357808" cy="25179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*</a:t>
          </a:r>
          <a:r>
            <a: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*</a:t>
          </a: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0.0663</cdr:x>
      <cdr:y>0.23451</cdr:y>
    </cdr:from>
    <cdr:to>
      <cdr:x>0.23297</cdr:x>
      <cdr:y>0.31487</cdr:y>
    </cdr:to>
    <cdr:sp macro="" textlink="">
      <cdr:nvSpPr>
        <cdr:cNvPr id="2" name="Поле 1"/>
        <cdr:cNvSpPr txBox="1"/>
      </cdr:nvSpPr>
      <cdr:spPr>
        <a:xfrm xmlns:a="http://schemas.openxmlformats.org/drawingml/2006/main">
          <a:off x="673870" y="1090804"/>
          <a:ext cx="1694104" cy="37379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юноши АС</a:t>
          </a:r>
        </a:p>
      </cdr:txBody>
    </cdr:sp>
  </cdr:relSizeAnchor>
  <cdr:relSizeAnchor xmlns:cdr="http://schemas.openxmlformats.org/drawingml/2006/chartDrawing">
    <cdr:from>
      <cdr:x>0.83334</cdr:x>
      <cdr:y>0.23723</cdr:y>
    </cdr:from>
    <cdr:to>
      <cdr:x>1</cdr:x>
      <cdr:y>0.32056</cdr:y>
    </cdr:to>
    <cdr:sp macro="" textlink="">
      <cdr:nvSpPr>
        <cdr:cNvPr id="3" name="Поле 2"/>
        <cdr:cNvSpPr txBox="1"/>
      </cdr:nvSpPr>
      <cdr:spPr>
        <a:xfrm xmlns:a="http://schemas.openxmlformats.org/drawingml/2006/main">
          <a:off x="8470415" y="1103493"/>
          <a:ext cx="1694002" cy="38761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девушки АС</a:t>
          </a: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0.63873</cdr:x>
      <cdr:y>0.0454</cdr:y>
    </cdr:from>
    <cdr:to>
      <cdr:x>0.70778</cdr:x>
      <cdr:y>0.15759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5D254EE3-F6F3-4374-81FC-EFCEE0C50F4D}"/>
            </a:ext>
          </a:extLst>
        </cdr:cNvPr>
        <cdr:cNvSpPr txBox="1"/>
      </cdr:nvSpPr>
      <cdr:spPr>
        <a:xfrm xmlns:a="http://schemas.openxmlformats.org/drawingml/2006/main">
          <a:off x="3432313" y="171588"/>
          <a:ext cx="371061" cy="42407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**</a:t>
          </a: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0.28555</cdr:x>
      <cdr:y>0.25299</cdr:y>
    </cdr:from>
    <cdr:to>
      <cdr:x>0.45222</cdr:x>
      <cdr:y>0.33632</cdr:y>
    </cdr:to>
    <cdr:sp macro="" textlink="">
      <cdr:nvSpPr>
        <cdr:cNvPr id="2" name="Поле 1"/>
        <cdr:cNvSpPr txBox="1"/>
      </cdr:nvSpPr>
      <cdr:spPr>
        <a:xfrm xmlns:a="http://schemas.openxmlformats.org/drawingml/2006/main">
          <a:off x="3118144" y="1163358"/>
          <a:ext cx="1820002" cy="38319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юноши АС</a:t>
          </a:r>
        </a:p>
      </cdr:txBody>
    </cdr:sp>
  </cdr:relSizeAnchor>
  <cdr:relSizeAnchor xmlns:cdr="http://schemas.openxmlformats.org/drawingml/2006/chartDrawing">
    <cdr:from>
      <cdr:x>0.81043</cdr:x>
      <cdr:y>0.25346</cdr:y>
    </cdr:from>
    <cdr:to>
      <cdr:x>0.9771</cdr:x>
      <cdr:y>0.33679</cdr:y>
    </cdr:to>
    <cdr:sp macro="" textlink="">
      <cdr:nvSpPr>
        <cdr:cNvPr id="3" name="Поле 2"/>
        <cdr:cNvSpPr txBox="1"/>
      </cdr:nvSpPr>
      <cdr:spPr>
        <a:xfrm xmlns:a="http://schemas.openxmlformats.org/drawingml/2006/main">
          <a:off x="8849710" y="1165523"/>
          <a:ext cx="1820002" cy="38319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девушки АС</a:t>
          </a: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0.05168</cdr:x>
      <cdr:y>0.24001</cdr:y>
    </cdr:from>
    <cdr:to>
      <cdr:x>0.21835</cdr:x>
      <cdr:y>0.31144</cdr:y>
    </cdr:to>
    <cdr:sp macro="" textlink="">
      <cdr:nvSpPr>
        <cdr:cNvPr id="2" name="Поле 1"/>
        <cdr:cNvSpPr txBox="1"/>
      </cdr:nvSpPr>
      <cdr:spPr>
        <a:xfrm xmlns:a="http://schemas.openxmlformats.org/drawingml/2006/main">
          <a:off x="565706" y="1017300"/>
          <a:ext cx="1824419" cy="3027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юноши АС</a:t>
          </a:r>
        </a:p>
      </cdr:txBody>
    </cdr:sp>
  </cdr:relSizeAnchor>
  <cdr:relSizeAnchor xmlns:cdr="http://schemas.openxmlformats.org/drawingml/2006/chartDrawing">
    <cdr:from>
      <cdr:x>0.83334</cdr:x>
      <cdr:y>0.2614</cdr:y>
    </cdr:from>
    <cdr:to>
      <cdr:x>1</cdr:x>
      <cdr:y>0.32985</cdr:y>
    </cdr:to>
    <cdr:sp macro="" textlink="">
      <cdr:nvSpPr>
        <cdr:cNvPr id="3" name="Поле 2"/>
        <cdr:cNvSpPr txBox="1"/>
      </cdr:nvSpPr>
      <cdr:spPr>
        <a:xfrm xmlns:a="http://schemas.openxmlformats.org/drawingml/2006/main">
          <a:off x="9121986" y="1107996"/>
          <a:ext cx="1824310" cy="2901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девушки АС</a:t>
          </a: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6132447"/>
            <a:ext cx="8534400" cy="304798"/>
          </a:xfrm>
          <a:solidFill>
            <a:schemeClr val="accent4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b" anchorCtr="0">
            <a:noAutofit/>
          </a:bodyPr>
          <a:lstStyle>
            <a:lvl1pPr marL="0" indent="0" algn="ctr">
              <a:buNone/>
              <a:defRPr lang="en-US" sz="1400" dirty="0"/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Город, год</a:t>
            </a:r>
            <a:endParaRPr lang="en-US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5E9FA6B-73BE-49D4-AFA8-D0AF0C8591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147" y="1629000"/>
            <a:ext cx="7099706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372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236510"/>
            <a:ext cx="10972800" cy="827311"/>
          </a:xfrm>
        </p:spPr>
        <p:txBody>
          <a:bodyPr>
            <a:normAutofit/>
          </a:bodyPr>
          <a:lstStyle>
            <a:lvl1pPr>
              <a:defRPr lang="en-US" dirty="0"/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609601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368198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9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8130557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17"/>
          </p:nvPr>
        </p:nvSpPr>
        <p:spPr>
          <a:xfrm>
            <a:off x="609601" y="443211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1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4368198" y="443211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2" name="Picture Placeholder 10"/>
          <p:cNvSpPr>
            <a:spLocks noGrp="1"/>
          </p:cNvSpPr>
          <p:nvPr>
            <p:ph type="pic" sz="quarter" idx="19"/>
          </p:nvPr>
        </p:nvSpPr>
        <p:spPr>
          <a:xfrm>
            <a:off x="8130557" y="443211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609601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4367758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7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8114274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8" name="Text Placeholder 24"/>
          <p:cNvSpPr>
            <a:spLocks noGrp="1"/>
          </p:cNvSpPr>
          <p:nvPr>
            <p:ph type="body" sz="quarter" idx="23" hasCustomPrompt="1"/>
          </p:nvPr>
        </p:nvSpPr>
        <p:spPr>
          <a:xfrm>
            <a:off x="609601" y="5963684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9" name="Text Placeholder 24"/>
          <p:cNvSpPr>
            <a:spLocks noGrp="1"/>
          </p:cNvSpPr>
          <p:nvPr>
            <p:ph type="body" sz="quarter" idx="24" hasCustomPrompt="1"/>
          </p:nvPr>
        </p:nvSpPr>
        <p:spPr>
          <a:xfrm>
            <a:off x="4367758" y="5963684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30" name="Text Placeholder 24"/>
          <p:cNvSpPr>
            <a:spLocks noGrp="1"/>
          </p:cNvSpPr>
          <p:nvPr>
            <p:ph type="body" sz="quarter" idx="25" hasCustomPrompt="1"/>
          </p:nvPr>
        </p:nvSpPr>
        <p:spPr>
          <a:xfrm>
            <a:off x="8114274" y="5963684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B2748EE8-DF71-465A-8F06-9B05A0B7A891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ru-RU"/>
              <a:t>Название раздела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9986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236510"/>
            <a:ext cx="10972800" cy="827311"/>
          </a:xfrm>
        </p:spPr>
        <p:txBody>
          <a:bodyPr>
            <a:normAutofit/>
          </a:bodyPr>
          <a:lstStyle>
            <a:lvl1pPr>
              <a:defRPr lang="en-US" dirty="0"/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609601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368198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9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8130557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3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609601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14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4367758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15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8114274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C360FB18-3D53-4F80-8F0E-D7BB0AB67B17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ru-RU"/>
              <a:t>Название раздела</a:t>
            </a:r>
            <a:endParaRPr lang="ru-RU" dirty="0"/>
          </a:p>
        </p:txBody>
      </p:sp>
      <p:sp>
        <p:nvSpPr>
          <p:cNvPr id="17" name="Объект 6">
            <a:extLst>
              <a:ext uri="{FF2B5EF4-FFF2-40B4-BE49-F238E27FC236}">
                <a16:creationId xmlns:a16="http://schemas.microsoft.com/office/drawing/2014/main" id="{122D94C1-29FE-4630-90C2-5AB106F4826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09599" y="4426297"/>
            <a:ext cx="5374357" cy="169986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8" name="Объект 6">
            <a:extLst>
              <a:ext uri="{FF2B5EF4-FFF2-40B4-BE49-F238E27FC236}">
                <a16:creationId xmlns:a16="http://schemas.microsoft.com/office/drawing/2014/main" id="{0E03509B-601B-49BB-A89B-23423356545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08046" y="4426297"/>
            <a:ext cx="5374357" cy="169986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2163031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236510"/>
            <a:ext cx="10972800" cy="827311"/>
          </a:xfrm>
        </p:spPr>
        <p:txBody>
          <a:bodyPr>
            <a:normAutofit/>
          </a:bodyPr>
          <a:lstStyle>
            <a:lvl1pPr>
              <a:defRPr lang="en-US" dirty="0"/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7545918" y="2360173"/>
            <a:ext cx="4048753" cy="3892048"/>
          </a:xfrm>
          <a:custGeom>
            <a:avLst/>
            <a:gdLst>
              <a:gd name="connsiteX0" fmla="*/ 0 w 3027362"/>
              <a:gd name="connsiteY0" fmla="*/ 0 h 1885950"/>
              <a:gd name="connsiteX1" fmla="*/ 2528981 w 3027362"/>
              <a:gd name="connsiteY1" fmla="*/ 0 h 1885950"/>
              <a:gd name="connsiteX2" fmla="*/ 3027362 w 3027362"/>
              <a:gd name="connsiteY2" fmla="*/ 498381 h 1885950"/>
              <a:gd name="connsiteX3" fmla="*/ 3027362 w 3027362"/>
              <a:gd name="connsiteY3" fmla="*/ 1885950 h 1885950"/>
              <a:gd name="connsiteX4" fmla="*/ 0 w 3027362"/>
              <a:gd name="connsiteY4" fmla="*/ 1885950 h 1885950"/>
              <a:gd name="connsiteX5" fmla="*/ 0 w 3027362"/>
              <a:gd name="connsiteY5" fmla="*/ 0 h 1885950"/>
              <a:gd name="connsiteX0" fmla="*/ 0 w 3036565"/>
              <a:gd name="connsiteY0" fmla="*/ 0 h 3892048"/>
              <a:gd name="connsiteX1" fmla="*/ 2528981 w 3036565"/>
              <a:gd name="connsiteY1" fmla="*/ 0 h 3892048"/>
              <a:gd name="connsiteX2" fmla="*/ 3027362 w 3036565"/>
              <a:gd name="connsiteY2" fmla="*/ 498381 h 3892048"/>
              <a:gd name="connsiteX3" fmla="*/ 3036565 w 3036565"/>
              <a:gd name="connsiteY3" fmla="*/ 3892048 h 3892048"/>
              <a:gd name="connsiteX4" fmla="*/ 0 w 3036565"/>
              <a:gd name="connsiteY4" fmla="*/ 1885950 h 3892048"/>
              <a:gd name="connsiteX5" fmla="*/ 0 w 3036565"/>
              <a:gd name="connsiteY5" fmla="*/ 0 h 3892048"/>
              <a:gd name="connsiteX0" fmla="*/ 0 w 3036565"/>
              <a:gd name="connsiteY0" fmla="*/ 0 h 3892048"/>
              <a:gd name="connsiteX1" fmla="*/ 2528981 w 3036565"/>
              <a:gd name="connsiteY1" fmla="*/ 0 h 3892048"/>
              <a:gd name="connsiteX2" fmla="*/ 3027362 w 3036565"/>
              <a:gd name="connsiteY2" fmla="*/ 498381 h 3892048"/>
              <a:gd name="connsiteX3" fmla="*/ 3036565 w 3036565"/>
              <a:gd name="connsiteY3" fmla="*/ 3892048 h 3892048"/>
              <a:gd name="connsiteX4" fmla="*/ 9203 w 3036565"/>
              <a:gd name="connsiteY4" fmla="*/ 3892047 h 3892048"/>
              <a:gd name="connsiteX5" fmla="*/ 0 w 3036565"/>
              <a:gd name="connsiteY5" fmla="*/ 0 h 3892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36565" h="3892048">
                <a:moveTo>
                  <a:pt x="0" y="0"/>
                </a:moveTo>
                <a:lnTo>
                  <a:pt x="2528981" y="0"/>
                </a:lnTo>
                <a:cubicBezTo>
                  <a:pt x="2804229" y="0"/>
                  <a:pt x="3027362" y="223133"/>
                  <a:pt x="3027362" y="498381"/>
                </a:cubicBezTo>
                <a:cubicBezTo>
                  <a:pt x="3030430" y="1629603"/>
                  <a:pt x="3033497" y="2760826"/>
                  <a:pt x="3036565" y="3892048"/>
                </a:cubicBezTo>
                <a:lnTo>
                  <a:pt x="9203" y="3892047"/>
                </a:lnTo>
                <a:cubicBezTo>
                  <a:pt x="6135" y="2594698"/>
                  <a:pt x="3068" y="1297349"/>
                  <a:pt x="0" y="0"/>
                </a:cubicBezTo>
                <a:close/>
              </a:path>
            </a:pathLst>
          </a:cu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3EF96E6-8A7C-4C39-B7DA-6C320FCA51A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09600" y="2325688"/>
            <a:ext cx="6705600" cy="39258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422534-EE83-44A0-B23D-637EBC4355C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ru-RU"/>
              <a:t>Название раздела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37959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53DFB209-2F6E-43A7-9BE1-C549DB29D8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/>
              <a:t>Название раздела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4605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 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6132447"/>
            <a:ext cx="8534400" cy="304798"/>
          </a:xfrm>
          <a:solidFill>
            <a:schemeClr val="accent4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b" anchorCtr="0">
            <a:noAutofit/>
          </a:bodyPr>
          <a:lstStyle>
            <a:lvl1pPr marL="0" indent="0" algn="ctr">
              <a:buNone/>
              <a:defRPr lang="en-US" sz="1400" dirty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Город, год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828800" y="3428463"/>
            <a:ext cx="8534400" cy="1104339"/>
          </a:xfrm>
          <a:solidFill>
            <a:schemeClr val="accent4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algn="ctr">
              <a:defRPr lang="en-US" dirty="0"/>
            </a:lvl1pPr>
          </a:lstStyle>
          <a:p>
            <a:r>
              <a:rPr lang="ru-RU" dirty="0"/>
              <a:t>Основной вариант титульного слайда</a:t>
            </a:r>
            <a:endParaRPr lang="en-US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828800" y="4849607"/>
            <a:ext cx="8534400" cy="769441"/>
          </a:xfrm>
          <a:solidFill>
            <a:schemeClr val="accent4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 algn="ctr">
              <a:buFontTx/>
              <a:buNone/>
              <a:defRPr lang="en-US" sz="1800" dirty="0">
                <a:solidFill>
                  <a:schemeClr val="bg1"/>
                </a:solidFill>
              </a:defRPr>
            </a:lvl1pPr>
            <a:lvl2pPr marL="457200" indent="0" algn="l">
              <a:buFontTx/>
              <a:buNone/>
              <a:defRPr/>
            </a:lvl2pPr>
            <a:lvl3pPr marL="914400" indent="0" algn="l">
              <a:buFontTx/>
              <a:buNone/>
              <a:defRPr/>
            </a:lvl3pPr>
            <a:lvl4pPr marL="1371600" indent="0" algn="l">
              <a:buFontTx/>
              <a:buNone/>
              <a:defRPr/>
            </a:lvl4pPr>
            <a:lvl5pPr marL="1828800" indent="0" algn="l">
              <a:buFontTx/>
              <a:buNone/>
              <a:defRPr/>
            </a:lvl5pPr>
          </a:lstStyle>
          <a:p>
            <a:pPr lvl="0"/>
            <a:r>
              <a:rPr lang="ru-RU" dirty="0"/>
              <a:t>Имя и контактные данные автора</a:t>
            </a:r>
            <a:endParaRPr lang="en-US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154438E-BF6A-4B33-B345-32B2271A5F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147" y="0"/>
            <a:ext cx="7099706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948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19591" y="1329895"/>
            <a:ext cx="7953917" cy="1985292"/>
          </a:xfrm>
        </p:spPr>
        <p:txBody>
          <a:bodyPr anchor="b">
            <a:normAutofit/>
          </a:bodyPr>
          <a:lstStyle>
            <a:lvl1pPr>
              <a:defRPr lang="en-US" dirty="0"/>
            </a:lvl1pPr>
          </a:lstStyle>
          <a:p>
            <a:r>
              <a:rPr lang="ru-RU" dirty="0"/>
              <a:t>Второй вариант титульного слайда 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020929" y="3429000"/>
            <a:ext cx="7954433" cy="2203450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lang="en-US" dirty="0"/>
            </a:lvl1pPr>
            <a:lvl2pPr marL="457200" indent="0" algn="l">
              <a:buFontTx/>
              <a:buNone/>
              <a:defRPr/>
            </a:lvl2pPr>
            <a:lvl3pPr marL="914400" indent="0" algn="l">
              <a:buFontTx/>
              <a:buNone/>
              <a:defRPr/>
            </a:lvl3pPr>
            <a:lvl4pPr marL="1371600" indent="0" algn="l">
              <a:buFontTx/>
              <a:buNone/>
              <a:defRPr/>
            </a:lvl4pPr>
            <a:lvl5pPr marL="1828800" indent="0" algn="l">
              <a:buFontTx/>
              <a:buNone/>
              <a:defRPr/>
            </a:lvl5pPr>
          </a:lstStyle>
          <a:p>
            <a:pPr lvl="0"/>
            <a:r>
              <a:rPr lang="ru-RU" dirty="0"/>
              <a:t>Имя и контактные данные автора</a:t>
            </a:r>
            <a:endParaRPr lang="en-US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E3A9EDA-9A7F-4B84-AC2A-94D137604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6921" y="1621969"/>
            <a:ext cx="3005079" cy="523603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6862BA5-0080-4D31-B646-B2A85E5945F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622740" cy="1329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280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791396"/>
            <a:ext cx="12192000" cy="6066604"/>
          </a:xfrm>
        </p:spPr>
        <p:txBody>
          <a:bodyPr anchor="ctr"/>
          <a:lstStyle>
            <a:lvl1pPr algn="ctr">
              <a:defRPr lang="en-US" dirty="0"/>
            </a:lvl1pPr>
          </a:lstStyle>
          <a:p>
            <a:r>
              <a:rPr lang="ru-RU" dirty="0"/>
              <a:t>Добавьте свой готовый фон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90853" y="1236510"/>
            <a:ext cx="3617659" cy="2192491"/>
          </a:xfrm>
        </p:spPr>
        <p:txBody>
          <a:bodyPr anchor="t" anchorCtr="0">
            <a:normAutofit/>
          </a:bodyPr>
          <a:lstStyle>
            <a:lvl1pPr>
              <a:defRPr lang="en-US" dirty="0"/>
            </a:lvl1pPr>
          </a:lstStyle>
          <a:p>
            <a:r>
              <a:rPr lang="ru-RU" dirty="0"/>
              <a:t>Третий вариант титульного слайда</a:t>
            </a:r>
            <a:endParaRPr lang="en-US" dirty="0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EBEC25B7-C3B9-437E-A4F9-DF0A8A8B6DB9}"/>
              </a:ext>
            </a:extLst>
          </p:cNvPr>
          <p:cNvSpPr/>
          <p:nvPr/>
        </p:nvSpPr>
        <p:spPr bwMode="auto">
          <a:xfrm>
            <a:off x="0" y="0"/>
            <a:ext cx="12192000" cy="791396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183B911A-2292-447A-BAB1-5860E09C012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83288" y="614363"/>
            <a:ext cx="6208712" cy="360362"/>
          </a:xfr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 algn="r">
              <a:buNone/>
              <a:defRPr sz="1600"/>
            </a:lvl1pPr>
            <a:lvl5pPr marL="1828800" indent="0">
              <a:buNone/>
              <a:defRPr/>
            </a:lvl5pPr>
          </a:lstStyle>
          <a:p>
            <a:r>
              <a:rPr lang="ru-RU" dirty="0"/>
              <a:t>Имя и контактные данные автора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FCB8DE0-37F1-4C91-B9FC-2D49FF647A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570"/>
            <a:ext cx="1845924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506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Финал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609600" y="2680372"/>
            <a:ext cx="10972800" cy="827311"/>
          </a:xfrm>
          <a:solidFill>
            <a:schemeClr val="accent4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algn="ctr">
              <a:defRPr lang="en-US" dirty="0"/>
            </a:lvl1pPr>
          </a:lstStyle>
          <a:p>
            <a:r>
              <a:rPr lang="ru-RU" dirty="0"/>
              <a:t>Спасибо за внимание!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3716939"/>
            <a:ext cx="10972800" cy="792162"/>
          </a:xfrm>
          <a:solidFill>
            <a:schemeClr val="accent4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>
            <a:lvl1pPr marL="0" indent="0" algn="ctr">
              <a:buFontTx/>
              <a:buNone/>
              <a:defRPr lang="en-US" dirty="0"/>
            </a:lvl1pPr>
            <a:lvl2pPr marL="457200" indent="0" algn="ctr">
              <a:buFontTx/>
              <a:buNone/>
              <a:defRPr>
                <a:solidFill>
                  <a:srgbClr val="FFFFFF"/>
                </a:solidFill>
              </a:defRPr>
            </a:lvl2pPr>
            <a:lvl3pPr marL="914400" indent="0" algn="ctr">
              <a:buFontTx/>
              <a:buNone/>
              <a:defRPr>
                <a:solidFill>
                  <a:srgbClr val="FFFFFF"/>
                </a:solidFill>
              </a:defRPr>
            </a:lvl3pPr>
            <a:lvl4pPr marL="1371600" indent="0" algn="ctr">
              <a:buFontTx/>
              <a:buNone/>
              <a:defRPr>
                <a:solidFill>
                  <a:srgbClr val="FFFFFF"/>
                </a:solidFill>
              </a:defRPr>
            </a:lvl4pPr>
            <a:lvl5pPr marL="1828800" indent="0" algn="ctr">
              <a:buFontTx/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dirty="0"/>
              <a:t>Имя и контактные данные автора</a:t>
            </a:r>
            <a:endParaRPr lang="en-US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199DC81-E16D-4205-B54F-2508AE5B4B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965" y="0"/>
            <a:ext cx="5286070" cy="268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328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2328177"/>
            <a:ext cx="8365245" cy="3797986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ru-RU" dirty="0">
                <a:solidFill>
                  <a:schemeClr val="tx1"/>
                </a:solidFill>
              </a:defRPr>
            </a:lvl1pPr>
            <a:lvl3pPr>
              <a:defRPr lang="ru-RU" sz="2000" dirty="0">
                <a:solidFill>
                  <a:schemeClr val="tx1"/>
                </a:solidFill>
              </a:defRPr>
            </a:lvl3pPr>
            <a:lvl4pPr>
              <a:defRPr lang="ru-RU" sz="1800" dirty="0">
                <a:solidFill>
                  <a:schemeClr val="tx1"/>
                </a:solidFill>
              </a:defRPr>
            </a:lvl4pPr>
            <a:lvl5pPr>
              <a:defRPr lang="ru-RU" sz="1600" dirty="0">
                <a:solidFill>
                  <a:schemeClr val="tx1"/>
                </a:solidFill>
              </a:defRPr>
            </a:lvl5pPr>
            <a:lvl6pPr>
              <a:defRPr lang="en-US" sz="1400" dirty="0">
                <a:solidFill>
                  <a:schemeClr val="tx1"/>
                </a:solidFill>
              </a:defRPr>
            </a:lvl6pPr>
          </a:lstStyle>
          <a:p>
            <a:pPr lvl="0"/>
            <a:r>
              <a:rPr lang="ru-RU" dirty="0"/>
              <a:t>Изложите здесь основные тезисы раздела</a:t>
            </a:r>
          </a:p>
          <a:p>
            <a:pPr lvl="2"/>
            <a:r>
              <a:rPr lang="ru-RU" dirty="0"/>
              <a:t>Второй уровень</a:t>
            </a:r>
          </a:p>
          <a:p>
            <a:pPr lvl="3"/>
            <a:r>
              <a:rPr lang="ru-RU" dirty="0"/>
              <a:t>Третий уровень</a:t>
            </a:r>
          </a:p>
          <a:p>
            <a:pPr lvl="4"/>
            <a:r>
              <a:rPr lang="ru-RU" dirty="0"/>
              <a:t>Четвертый уровень</a:t>
            </a:r>
          </a:p>
          <a:p>
            <a:pPr lvl="5"/>
            <a:r>
              <a:rPr lang="ru-RU" dirty="0"/>
              <a:t>Пятый уровень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" y="1236510"/>
            <a:ext cx="10972800" cy="827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ru-RU" dirty="0"/>
              <a:t>Название раздела</a:t>
            </a:r>
            <a:endParaRPr lang="en-US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C200185-F38A-4129-A0B9-00F7318796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6" t="21630" r="73503" b="27206"/>
          <a:stretch/>
        </p:blipFill>
        <p:spPr>
          <a:xfrm>
            <a:off x="11133796" y="2583543"/>
            <a:ext cx="1058204" cy="3528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086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609600" y="1236510"/>
            <a:ext cx="10972800" cy="827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D5ECA55-9769-4968-A783-C9E70872DAE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599" y="2346583"/>
            <a:ext cx="10972800" cy="3897137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261B5029-6DCA-46C8-85EA-2A387651C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раздела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2341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609600" y="1236510"/>
            <a:ext cx="10972800" cy="827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BDA6476B-5762-49D8-AB5F-107D3C25E7A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09599" y="2346583"/>
            <a:ext cx="5374357" cy="377958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Объект 6">
            <a:extLst>
              <a:ext uri="{FF2B5EF4-FFF2-40B4-BE49-F238E27FC236}">
                <a16:creationId xmlns:a16="http://schemas.microsoft.com/office/drawing/2014/main" id="{B693B51F-5ADA-47B3-92A7-688B695B071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08046" y="2346583"/>
            <a:ext cx="5374357" cy="377958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F975E9B-033B-4283-9AA8-CE90532FBE7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ru-RU"/>
              <a:t>Название раздела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7416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7545917" y="2346325"/>
            <a:ext cx="4036483" cy="1885950"/>
          </a:xfrm>
          <a:custGeom>
            <a:avLst/>
            <a:gdLst/>
            <a:ahLst/>
            <a:cxnLst/>
            <a:rect l="l" t="t" r="r" b="b"/>
            <a:pathLst>
              <a:path w="3027362" h="1885950">
                <a:moveTo>
                  <a:pt x="0" y="0"/>
                </a:moveTo>
                <a:lnTo>
                  <a:pt x="3027362" y="0"/>
                </a:lnTo>
                <a:lnTo>
                  <a:pt x="3027362" y="1063625"/>
                </a:lnTo>
                <a:lnTo>
                  <a:pt x="3026362" y="1063625"/>
                </a:lnTo>
                <a:lnTo>
                  <a:pt x="3023015" y="1129917"/>
                </a:lnTo>
                <a:cubicBezTo>
                  <a:pt x="2982765" y="1526260"/>
                  <a:pt x="2667672" y="1841353"/>
                  <a:pt x="2271329" y="1881603"/>
                </a:cubicBezTo>
                <a:lnTo>
                  <a:pt x="2205037" y="1884951"/>
                </a:lnTo>
                <a:lnTo>
                  <a:pt x="2205037" y="1885950"/>
                </a:lnTo>
                <a:lnTo>
                  <a:pt x="0" y="1885950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7545917" y="4384675"/>
            <a:ext cx="4036483" cy="1885950"/>
          </a:xfrm>
          <a:custGeom>
            <a:avLst/>
            <a:gdLst/>
            <a:ahLst/>
            <a:cxnLst/>
            <a:rect l="l" t="t" r="r" b="b"/>
            <a:pathLst>
              <a:path w="3027362" h="1885950">
                <a:moveTo>
                  <a:pt x="0" y="0"/>
                </a:moveTo>
                <a:lnTo>
                  <a:pt x="3027362" y="0"/>
                </a:lnTo>
                <a:lnTo>
                  <a:pt x="3027362" y="1063625"/>
                </a:lnTo>
                <a:lnTo>
                  <a:pt x="3026362" y="1063625"/>
                </a:lnTo>
                <a:lnTo>
                  <a:pt x="3023015" y="1129917"/>
                </a:lnTo>
                <a:cubicBezTo>
                  <a:pt x="2982765" y="1526260"/>
                  <a:pt x="2667672" y="1841353"/>
                  <a:pt x="2271329" y="1881603"/>
                </a:cubicBezTo>
                <a:lnTo>
                  <a:pt x="2205037" y="1884951"/>
                </a:lnTo>
                <a:lnTo>
                  <a:pt x="2205037" y="1885950"/>
                </a:lnTo>
                <a:lnTo>
                  <a:pt x="0" y="1885950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236664"/>
            <a:ext cx="10972800" cy="827087"/>
          </a:xfrm>
        </p:spPr>
        <p:txBody>
          <a:bodyPr/>
          <a:lstStyle/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5BA8D95-7735-46FC-9C16-677F9F41E39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/>
              <a:t>Название раздела</a:t>
            </a:r>
            <a:endParaRPr lang="ru-RU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776F01B-CEB5-4099-86FB-0DB6522A8EB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2346325"/>
            <a:ext cx="6691313" cy="39243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092281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9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236510"/>
            <a:ext cx="10972800" cy="82731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259931"/>
            <a:ext cx="10972800" cy="3866233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Первый уровень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374357" y="439284"/>
            <a:ext cx="620804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lang="ru-RU" smtClean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0875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algn="l" defTabSz="457200" rtl="0" eaLnBrk="1" latinLnBrk="0" hangingPunct="1">
        <a:spcBef>
          <a:spcPct val="0"/>
        </a:spcBef>
        <a:buNone/>
        <a:defRPr lang="en-US" sz="3600" b="1" i="0" kern="1200" baseline="0" dirty="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SzPct val="100000"/>
        <a:buFont typeface="Wingdings" panose="05000000000000000000" pitchFamily="2" charset="2"/>
        <a:buChar char="§"/>
        <a:defRPr lang="ru-RU" sz="24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lang="ru-RU" sz="20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lang="ru-RU" sz="18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lang="ru-RU" sz="16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lang="en-US" sz="14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0"/>
            <a:ext cx="12192000" cy="791396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236510"/>
            <a:ext cx="10972800" cy="82731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259931"/>
            <a:ext cx="10972800" cy="38662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Первый уровень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C66355F7-4A85-495B-983E-B57FC436A0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83957" y="614279"/>
            <a:ext cx="6208043" cy="3600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/>
          <a:lstStyle>
            <a:lvl1pPr algn="r">
              <a:defRPr lang="ru-RU" dirty="0" smtClean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Название раздела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093C3B8-058B-487A-9D89-BD65020C578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570"/>
            <a:ext cx="1845924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754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lang="en-US" sz="3200" b="1" i="0" kern="1200" baseline="0" dirty="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SzPct val="100000"/>
        <a:buFont typeface="Wingdings" panose="05000000000000000000" pitchFamily="2" charset="2"/>
        <a:buChar char="§"/>
        <a:defRPr lang="ru-RU" sz="24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lang="ru-RU" sz="20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lang="ru-RU" sz="18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lang="ru-RU" sz="16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lang="en-US" sz="14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4D10E8C-D5E0-4D9E-9096-AC36CE74534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Ханты-Мансийск, 2019</a:t>
            </a:r>
          </a:p>
        </p:txBody>
      </p:sp>
    </p:spTree>
    <p:extLst>
      <p:ext uri="{BB962C8B-B14F-4D97-AF65-F5344CB8AC3E}">
        <p14:creationId xmlns:p14="http://schemas.microsoft.com/office/powerpoint/2010/main" val="1208289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C5AA4C-AC99-4614-8ABA-06812F215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22853"/>
            <a:ext cx="10972800" cy="936296"/>
          </a:xfrm>
        </p:spPr>
        <p:txBody>
          <a:bodyPr/>
          <a:lstStyle/>
          <a:p>
            <a:pPr algn="ctr"/>
            <a:r>
              <a:rPr lang="ru-RU" b="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Мотивация к употреблению алкоголя (%)</a:t>
            </a:r>
          </a:p>
        </p:txBody>
      </p:sp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A81C6289-86D0-40C4-BF75-E1ED735EDD31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1320508047"/>
              </p:ext>
            </p:extLst>
          </p:nvPr>
        </p:nvGraphicFramePr>
        <p:xfrm>
          <a:off x="609600" y="1559148"/>
          <a:ext cx="4625009" cy="45670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" name="Объект 9">
            <a:extLst>
              <a:ext uri="{FF2B5EF4-FFF2-40B4-BE49-F238E27FC236}">
                <a16:creationId xmlns:a16="http://schemas.microsoft.com/office/drawing/2014/main" id="{D65521FF-1CB2-4A80-9312-86F1E308AFED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095" y="1559148"/>
            <a:ext cx="6089353" cy="4567015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71F5200-4F67-41D3-9BE7-C3F3ED7E456D}"/>
              </a:ext>
            </a:extLst>
          </p:cNvPr>
          <p:cNvSpPr txBox="1"/>
          <p:nvPr/>
        </p:nvSpPr>
        <p:spPr>
          <a:xfrm>
            <a:off x="5326095" y="4698687"/>
            <a:ext cx="6089353" cy="2031325"/>
          </a:xfrm>
          <a:prstGeom prst="rect">
            <a:avLst/>
          </a:prstGeom>
          <a:solidFill>
            <a:schemeClr val="accent6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6"/>
                </a:solidFill>
              </a:rPr>
              <a:t>У москвичей </a:t>
            </a:r>
            <a:r>
              <a:rPr lang="ru-RU" dirty="0" err="1">
                <a:solidFill>
                  <a:schemeClr val="accent6"/>
                </a:solidFill>
              </a:rPr>
              <a:t>субмиссивная</a:t>
            </a:r>
            <a:r>
              <a:rPr lang="ru-RU" dirty="0">
                <a:solidFill>
                  <a:schemeClr val="accent6"/>
                </a:solidFill>
              </a:rPr>
              <a:t> мотивация обнаруживается в 9 раз реже у юношей и в 4 раза реже у девушек, чем в аналогичных группах у коренной молодежи Севера, у юношей-рижан и девушек-рижан в 3,5-4 раза реже. </a:t>
            </a:r>
          </a:p>
          <a:p>
            <a:r>
              <a:rPr lang="ru-RU" dirty="0" err="1">
                <a:solidFill>
                  <a:schemeClr val="accent6"/>
                </a:solidFill>
              </a:rPr>
              <a:t>Атарактическая</a:t>
            </a:r>
            <a:r>
              <a:rPr lang="ru-RU" dirty="0">
                <a:solidFill>
                  <a:schemeClr val="accent6"/>
                </a:solidFill>
              </a:rPr>
              <a:t> мотивация (снять стресс) больше выражена у юношей, в среде аборигенов Севера - у девушек. </a:t>
            </a:r>
          </a:p>
        </p:txBody>
      </p:sp>
    </p:spTree>
    <p:extLst>
      <p:ext uri="{BB962C8B-B14F-4D97-AF65-F5344CB8AC3E}">
        <p14:creationId xmlns:p14="http://schemas.microsoft.com/office/powerpoint/2010/main" val="16865265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2CF6C4-E8A4-4A26-9B77-30A495593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13" y="731837"/>
            <a:ext cx="10972800" cy="827311"/>
          </a:xfrm>
        </p:spPr>
        <p:txBody>
          <a:bodyPr/>
          <a:lstStyle/>
          <a:p>
            <a:pPr algn="ctr"/>
            <a:r>
              <a:rPr lang="ru-RU" b="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Мотивация к употреблению алкоголя (%)</a:t>
            </a:r>
          </a:p>
        </p:txBody>
      </p:sp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FF6C56D2-171B-4703-A6FB-CCC47E5C80CE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52" y="1721644"/>
            <a:ext cx="5872692" cy="4404519"/>
          </a:xfrm>
        </p:spPr>
      </p:pic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3754C5CD-7095-4F01-8C73-D6B58BE7D58C}"/>
              </a:ext>
            </a:extLst>
          </p:cNvPr>
          <p:cNvGraphicFramePr>
            <a:graphicFrameLocks noGrp="1"/>
          </p:cNvGraphicFramePr>
          <p:nvPr>
            <p:ph sz="quarter" idx="12"/>
            <p:extLst>
              <p:ext uri="{D42A27DB-BD31-4B8C-83A1-F6EECF244321}">
                <p14:modId xmlns:p14="http://schemas.microsoft.com/office/powerpoint/2010/main" val="1153728067"/>
              </p:ext>
            </p:extLst>
          </p:nvPr>
        </p:nvGraphicFramePr>
        <p:xfrm>
          <a:off x="7169426" y="1721644"/>
          <a:ext cx="4412974" cy="44045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8B64A95-1668-44DB-AEA7-8B8E3346D1A3}"/>
              </a:ext>
            </a:extLst>
          </p:cNvPr>
          <p:cNvSpPr txBox="1"/>
          <p:nvPr/>
        </p:nvSpPr>
        <p:spPr>
          <a:xfrm>
            <a:off x="360098" y="3923903"/>
            <a:ext cx="6705600" cy="2031325"/>
          </a:xfrm>
          <a:prstGeom prst="rect">
            <a:avLst/>
          </a:prstGeom>
          <a:solidFill>
            <a:schemeClr val="accent6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6"/>
                </a:solidFill>
              </a:rPr>
              <a:t>Мотив, относящийся к </a:t>
            </a:r>
            <a:r>
              <a:rPr lang="ru-RU" dirty="0" err="1">
                <a:solidFill>
                  <a:schemeClr val="accent6"/>
                </a:solidFill>
              </a:rPr>
              <a:t>атарактическому</a:t>
            </a:r>
            <a:r>
              <a:rPr lang="ru-RU" dirty="0">
                <a:solidFill>
                  <a:schemeClr val="accent6"/>
                </a:solidFill>
              </a:rPr>
              <a:t> разряду феноменов (желание снять напряжение, стресс), также является одним из доминирующих мотивов употребления алкоголя ненцами и </a:t>
            </a:r>
            <a:r>
              <a:rPr lang="ru-RU" dirty="0" err="1">
                <a:solidFill>
                  <a:schemeClr val="accent6"/>
                </a:solidFill>
              </a:rPr>
              <a:t>хантами</a:t>
            </a:r>
            <a:r>
              <a:rPr lang="ru-RU" dirty="0">
                <a:solidFill>
                  <a:schemeClr val="accent6"/>
                </a:solidFill>
              </a:rPr>
              <a:t>. Вместе с тем он не является основным и обнаруживается у юношей и девушек из числа коренной молодежи в 1,5-2 раза реже по сравнению с представителями других регионов. </a:t>
            </a:r>
          </a:p>
        </p:txBody>
      </p:sp>
    </p:spTree>
    <p:extLst>
      <p:ext uri="{BB962C8B-B14F-4D97-AF65-F5344CB8AC3E}">
        <p14:creationId xmlns:p14="http://schemas.microsoft.com/office/powerpoint/2010/main" val="11515066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F05F1A-977D-4F78-A089-D347422A4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48748"/>
            <a:ext cx="10972800" cy="827311"/>
          </a:xfrm>
        </p:spPr>
        <p:txBody>
          <a:bodyPr/>
          <a:lstStyle/>
          <a:p>
            <a:pPr algn="ctr"/>
            <a:r>
              <a:rPr lang="ru-RU" b="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 потребляемой алкогольной продукции (%)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39C34615-0A3B-469D-9260-D6E9FD8EB75A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21" y="1736035"/>
            <a:ext cx="5814392" cy="4651513"/>
          </a:xfrm>
        </p:spPr>
      </p:pic>
      <p:graphicFrame>
        <p:nvGraphicFramePr>
          <p:cNvPr id="10" name="Объект 9">
            <a:extLst>
              <a:ext uri="{FF2B5EF4-FFF2-40B4-BE49-F238E27FC236}">
                <a16:creationId xmlns:a16="http://schemas.microsoft.com/office/drawing/2014/main" id="{3EDBF0FC-2959-4141-8337-C164FA03FBD4}"/>
              </a:ext>
            </a:extLst>
          </p:cNvPr>
          <p:cNvGraphicFramePr>
            <a:graphicFrameLocks noGrp="1"/>
          </p:cNvGraphicFramePr>
          <p:nvPr>
            <p:ph sz="quarter" idx="12"/>
            <p:extLst>
              <p:ext uri="{D42A27DB-BD31-4B8C-83A1-F6EECF244321}">
                <p14:modId xmlns:p14="http://schemas.microsoft.com/office/powerpoint/2010/main" val="203948847"/>
              </p:ext>
            </p:extLst>
          </p:nvPr>
        </p:nvGraphicFramePr>
        <p:xfrm>
          <a:off x="6208713" y="1620252"/>
          <a:ext cx="5744748" cy="32872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8A859C1-68BA-49A9-9B3C-842EADC4F654}"/>
              </a:ext>
            </a:extLst>
          </p:cNvPr>
          <p:cNvSpPr txBox="1"/>
          <p:nvPr/>
        </p:nvSpPr>
        <p:spPr>
          <a:xfrm>
            <a:off x="394321" y="4907484"/>
            <a:ext cx="11559140" cy="1815882"/>
          </a:xfrm>
          <a:prstGeom prst="rect">
            <a:avLst/>
          </a:prstGeom>
          <a:solidFill>
            <a:schemeClr val="accent6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dirty="0"/>
              <a:t>Численность лиц, потребляющих </a:t>
            </a:r>
            <a:r>
              <a:rPr lang="ru-RU" sz="1600" dirty="0">
                <a:solidFill>
                  <a:srgbClr val="FF0000"/>
                </a:solidFill>
              </a:rPr>
              <a:t>пиво</a:t>
            </a:r>
            <a:r>
              <a:rPr lang="ru-RU" sz="1600" dirty="0"/>
              <a:t>, как одного из самых доступных видов спиртного, среди коренных народов увеличилась более чем в 40 раз (Дмитриева и </a:t>
            </a:r>
            <a:r>
              <a:rPr lang="ru-RU" sz="1600" dirty="0" err="1"/>
              <a:t>соавт</a:t>
            </a:r>
            <a:r>
              <a:rPr lang="ru-RU" sz="1600" dirty="0"/>
              <a:t>., 2003 - 1,9%).</a:t>
            </a:r>
          </a:p>
          <a:p>
            <a:r>
              <a:rPr lang="ru-RU" sz="1600" dirty="0"/>
              <a:t>Пива аборигены подростково-юношеского возраста потребляют в </a:t>
            </a:r>
            <a:r>
              <a:rPr lang="ru-RU" sz="1600" dirty="0">
                <a:solidFill>
                  <a:srgbClr val="FF0000"/>
                </a:solidFill>
              </a:rPr>
              <a:t>3 раза больше</a:t>
            </a:r>
            <a:r>
              <a:rPr lang="ru-RU" sz="1600" dirty="0"/>
              <a:t>, чем взрослые (Филиппов и </a:t>
            </a:r>
            <a:r>
              <a:rPr lang="ru-RU" sz="1600" dirty="0" err="1"/>
              <a:t>соавт</a:t>
            </a:r>
            <a:r>
              <a:rPr lang="ru-RU" sz="1600" dirty="0"/>
              <a:t>., 2012). Доля юношей из числа ненцев и ханты, потребляющих пиво, в 1,5 раза больше, по сравнению с юношами-москвичами и юношами-латышами. </a:t>
            </a:r>
          </a:p>
          <a:p>
            <a:r>
              <a:rPr lang="ru-RU" sz="1600" dirty="0"/>
              <a:t>У девушек разброс оказался еще значительнее: доля молодых ненок, потребляющих пиво, в 2 раза больше по сравнению с латышками и в 1,5 больше, по сравнению с москвичками (Адамчук и </a:t>
            </a:r>
            <a:r>
              <a:rPr lang="ru-RU" sz="1600" dirty="0" err="1"/>
              <a:t>соавт</a:t>
            </a:r>
            <a:r>
              <a:rPr lang="ru-RU" sz="1600" dirty="0"/>
              <a:t>., 2013).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192A4C-9B7F-4F09-A659-D7479239A812}"/>
              </a:ext>
            </a:extLst>
          </p:cNvPr>
          <p:cNvSpPr txBox="1"/>
          <p:nvPr/>
        </p:nvSpPr>
        <p:spPr>
          <a:xfrm>
            <a:off x="6735451" y="1738195"/>
            <a:ext cx="15637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7,7% - данные Дмитриевой и </a:t>
            </a:r>
            <a:r>
              <a:rPr lang="ru-RU" sz="1400" dirty="0" err="1"/>
              <a:t>соавт</a:t>
            </a:r>
            <a:r>
              <a:rPr lang="ru-RU" sz="1400" dirty="0"/>
              <a:t>. (2003)</a:t>
            </a:r>
          </a:p>
        </p:txBody>
      </p:sp>
    </p:spTree>
    <p:extLst>
      <p:ext uri="{BB962C8B-B14F-4D97-AF65-F5344CB8AC3E}">
        <p14:creationId xmlns:p14="http://schemas.microsoft.com/office/powerpoint/2010/main" val="11773235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614D88A-DC86-4055-B0A7-4B0F8957904F}"/>
              </a:ext>
            </a:extLst>
          </p:cNvPr>
          <p:cNvSpPr txBox="1"/>
          <p:nvPr/>
        </p:nvSpPr>
        <p:spPr>
          <a:xfrm>
            <a:off x="1285461" y="1630017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9" name="Таблица 9">
            <a:extLst>
              <a:ext uri="{FF2B5EF4-FFF2-40B4-BE49-F238E27FC236}">
                <a16:creationId xmlns:a16="http://schemas.microsoft.com/office/drawing/2014/main" id="{B1162B9A-C682-4025-9866-71D60B8C15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3018228"/>
              </p:ext>
            </p:extLst>
          </p:nvPr>
        </p:nvGraphicFramePr>
        <p:xfrm>
          <a:off x="251791" y="821716"/>
          <a:ext cx="11557648" cy="3855087"/>
        </p:xfrm>
        <a:graphic>
          <a:graphicData uri="http://schemas.openxmlformats.org/drawingml/2006/table">
            <a:tbl>
              <a:tblPr firstRow="1" bandRow="1">
                <a:tableStyleId>{18603FDC-E32A-4AB5-989C-0864C3EAD2B8}</a:tableStyleId>
              </a:tblPr>
              <a:tblGrid>
                <a:gridCol w="1444706">
                  <a:extLst>
                    <a:ext uri="{9D8B030D-6E8A-4147-A177-3AD203B41FA5}">
                      <a16:colId xmlns:a16="http://schemas.microsoft.com/office/drawing/2014/main" val="1169852574"/>
                    </a:ext>
                  </a:extLst>
                </a:gridCol>
                <a:gridCol w="1444706">
                  <a:extLst>
                    <a:ext uri="{9D8B030D-6E8A-4147-A177-3AD203B41FA5}">
                      <a16:colId xmlns:a16="http://schemas.microsoft.com/office/drawing/2014/main" val="2559082792"/>
                    </a:ext>
                  </a:extLst>
                </a:gridCol>
                <a:gridCol w="1444706">
                  <a:extLst>
                    <a:ext uri="{9D8B030D-6E8A-4147-A177-3AD203B41FA5}">
                      <a16:colId xmlns:a16="http://schemas.microsoft.com/office/drawing/2014/main" val="3034880710"/>
                    </a:ext>
                  </a:extLst>
                </a:gridCol>
                <a:gridCol w="1444706">
                  <a:extLst>
                    <a:ext uri="{9D8B030D-6E8A-4147-A177-3AD203B41FA5}">
                      <a16:colId xmlns:a16="http://schemas.microsoft.com/office/drawing/2014/main" val="2959941830"/>
                    </a:ext>
                  </a:extLst>
                </a:gridCol>
                <a:gridCol w="1444706">
                  <a:extLst>
                    <a:ext uri="{9D8B030D-6E8A-4147-A177-3AD203B41FA5}">
                      <a16:colId xmlns:a16="http://schemas.microsoft.com/office/drawing/2014/main" val="29920052"/>
                    </a:ext>
                  </a:extLst>
                </a:gridCol>
                <a:gridCol w="1444706">
                  <a:extLst>
                    <a:ext uri="{9D8B030D-6E8A-4147-A177-3AD203B41FA5}">
                      <a16:colId xmlns:a16="http://schemas.microsoft.com/office/drawing/2014/main" val="1881182073"/>
                    </a:ext>
                  </a:extLst>
                </a:gridCol>
                <a:gridCol w="1444706">
                  <a:extLst>
                    <a:ext uri="{9D8B030D-6E8A-4147-A177-3AD203B41FA5}">
                      <a16:colId xmlns:a16="http://schemas.microsoft.com/office/drawing/2014/main" val="352315846"/>
                    </a:ext>
                  </a:extLst>
                </a:gridCol>
                <a:gridCol w="1444706">
                  <a:extLst>
                    <a:ext uri="{9D8B030D-6E8A-4147-A177-3AD203B41FA5}">
                      <a16:colId xmlns:a16="http://schemas.microsoft.com/office/drawing/2014/main" val="2651841327"/>
                    </a:ext>
                  </a:extLst>
                </a:gridCol>
              </a:tblGrid>
              <a:tr h="49033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Группа</a:t>
                      </a: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Возраст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Антропометрические показатели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Показатели системы кровообращения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1203655"/>
                  </a:ext>
                </a:extLst>
              </a:tr>
              <a:tr h="461524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Длина тела, см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Масса тела, кг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Частота сердечных сокращений, уд/мин</a:t>
                      </a:r>
                      <a:endParaRPr lang="ru-RU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Систолическое артериальное давление, мм </a:t>
                      </a:r>
                      <a:r>
                        <a:rPr lang="ru-RU" sz="1100" b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рт.ст</a:t>
                      </a:r>
                      <a:r>
                        <a:rPr lang="ru-RU" sz="11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Диастолическое артериальное давление, мм </a:t>
                      </a:r>
                      <a:r>
                        <a:rPr lang="ru-RU" sz="1100" b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рт.ст</a:t>
                      </a:r>
                      <a:r>
                        <a:rPr lang="ru-RU" sz="11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Индекс функциональных изменений </a:t>
                      </a:r>
                      <a:r>
                        <a:rPr lang="ru-RU" sz="1100" b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ус.ед</a:t>
                      </a:r>
                      <a:r>
                        <a:rPr lang="ru-RU" sz="11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81320841"/>
                  </a:ext>
                </a:extLst>
              </a:tr>
              <a:tr h="387359">
                <a:tc gridSpan="8">
                  <a:txBody>
                    <a:bodyPr/>
                    <a:lstStyle/>
                    <a:p>
                      <a:pPr algn="ctr"/>
                      <a:r>
                        <a:rPr lang="ru-RU" sz="180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Лица с потреблением алкоголя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6023871"/>
                  </a:ext>
                </a:extLst>
              </a:tr>
              <a:tr h="442682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Юноши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n=44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15,62±0,24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162,41±1,63</a:t>
                      </a:r>
                      <a:r>
                        <a:rPr lang="ru-RU" sz="1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^^</a:t>
                      </a:r>
                      <a:endParaRPr lang="ru-RU" sz="1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53,09±1,62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74,02±1,40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120,57±3,15*</a:t>
                      </a:r>
                      <a:endParaRPr lang="ru-RU" sz="16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70,98±1,67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2,00±0,06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92248608"/>
                  </a:ext>
                </a:extLst>
              </a:tr>
              <a:tr h="442682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Девушки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n=46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15,50±0,33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155,98±1,31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50,40±1,36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77,87±2,54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112,89±1,73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71,7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±1,36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2,01±0,05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56147510"/>
                  </a:ext>
                </a:extLst>
              </a:tr>
              <a:tr h="387359">
                <a:tc gridSpan="8">
                  <a:txBody>
                    <a:bodyPr/>
                    <a:lstStyle/>
                    <a:p>
                      <a:pPr algn="ctr"/>
                      <a:r>
                        <a:rPr lang="ru-RU" sz="180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Лица без потребления алкоголя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9578450"/>
                  </a:ext>
                </a:extLst>
              </a:tr>
              <a:tr h="442682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Юноши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n=44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12,55±0,31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148,65±1,91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40,95±1,67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77,90±1,60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108,73±2,41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71,17±1,40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1,88±0,05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06220435"/>
                  </a:ext>
                </a:extLst>
              </a:tr>
              <a:tr h="442682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Девушки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n=46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13,15±0,24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149,13±1,36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44,11±1,24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77,99±1,49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110,44±1,43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71,35±1,16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1,92±0,04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99410752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239D7F2F-160B-441F-AAFF-7D3719FFA753}"/>
              </a:ext>
            </a:extLst>
          </p:cNvPr>
          <p:cNvSpPr txBox="1"/>
          <p:nvPr/>
        </p:nvSpPr>
        <p:spPr>
          <a:xfrm>
            <a:off x="934278" y="4731492"/>
            <a:ext cx="1032344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accent6"/>
                </a:solidFill>
              </a:rPr>
              <a:t>Примечание. Различия в группах по фактору пола достоверны при * - р &lt; 0,05; по фактору потребления ПАВ ^^ - р &lt; 0,01</a:t>
            </a:r>
            <a:endParaRPr lang="ru-RU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21C52E-5F68-43DB-8782-B0342FF8E146}"/>
              </a:ext>
            </a:extLst>
          </p:cNvPr>
          <p:cNvSpPr txBox="1"/>
          <p:nvPr/>
        </p:nvSpPr>
        <p:spPr>
          <a:xfrm>
            <a:off x="251790" y="5117486"/>
            <a:ext cx="1155764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Величина показателя массы тела у юношей с потреблением алкоголя была выше, по сравнению с девушками. В других исследованиях таких различий у аборигенов (ханты) аналогичного возраста не было обнаружено (Привалова, 2011). </a:t>
            </a:r>
          </a:p>
          <a:p>
            <a:r>
              <a:rPr lang="ru-RU" dirty="0"/>
              <a:t>У юношей ПА наблюдались достоверно более высокие показатели САД и </a:t>
            </a:r>
            <a:r>
              <a:rPr lang="ru-RU" dirty="0" err="1"/>
              <a:t>урежение</a:t>
            </a:r>
            <a:r>
              <a:rPr lang="ru-RU" dirty="0"/>
              <a:t> частоты сердечных сокращений, по сравнению с юношами без ПАВ. </a:t>
            </a:r>
          </a:p>
        </p:txBody>
      </p:sp>
    </p:spTree>
    <p:extLst>
      <p:ext uri="{BB962C8B-B14F-4D97-AF65-F5344CB8AC3E}">
        <p14:creationId xmlns:p14="http://schemas.microsoft.com/office/powerpoint/2010/main" val="39123687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C773A8DA-DC3C-44F1-9380-8D7FCBA40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Адаптационный потенциал коренной молодежи с учетом фактора алкогольной реализации (ИФИ, %)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08060AD2-63A5-4F0B-BC50-01198047290A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52" y="2346325"/>
            <a:ext cx="5039784" cy="3779838"/>
          </a:xfrm>
        </p:spPr>
      </p:pic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22F40618-701E-473A-B916-D76B42C30721}"/>
              </a:ext>
            </a:extLst>
          </p:cNvPr>
          <p:cNvGraphicFramePr>
            <a:graphicFrameLocks noGrp="1"/>
          </p:cNvGraphicFramePr>
          <p:nvPr>
            <p:ph sz="quarter" idx="12"/>
            <p:extLst>
              <p:ext uri="{D42A27DB-BD31-4B8C-83A1-F6EECF244321}">
                <p14:modId xmlns:p14="http://schemas.microsoft.com/office/powerpoint/2010/main" val="1457291206"/>
              </p:ext>
            </p:extLst>
          </p:nvPr>
        </p:nvGraphicFramePr>
        <p:xfrm>
          <a:off x="6208713" y="2346325"/>
          <a:ext cx="5373687" cy="37798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23584901-D87C-4A2E-9850-A55100ACB08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ru-RU" dirty="0"/>
              <a:t>Адаптационный потенциал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DE57D7-51C0-4B70-B664-4B2714D862F5}"/>
              </a:ext>
            </a:extLst>
          </p:cNvPr>
          <p:cNvSpPr txBox="1"/>
          <p:nvPr/>
        </p:nvSpPr>
        <p:spPr>
          <a:xfrm>
            <a:off x="8456257" y="2346325"/>
            <a:ext cx="4067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Напряженность адаптации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6E048B-4767-4112-ABAA-4359BECA2612}"/>
              </a:ext>
            </a:extLst>
          </p:cNvPr>
          <p:cNvSpPr txBox="1"/>
          <p:nvPr/>
        </p:nvSpPr>
        <p:spPr>
          <a:xfrm>
            <a:off x="609600" y="6277009"/>
            <a:ext cx="11092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 группе лиц с потреблением алкоголя по показателям ИФИ в 2,5 раза увеличивается численность лиц, имеющих напряженную адаптацию</a:t>
            </a:r>
          </a:p>
        </p:txBody>
      </p:sp>
    </p:spTree>
    <p:extLst>
      <p:ext uri="{BB962C8B-B14F-4D97-AF65-F5344CB8AC3E}">
        <p14:creationId xmlns:p14="http://schemas.microsoft.com/office/powerpoint/2010/main" val="24842206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CE9972-08F6-4AF9-AE63-819FB5F48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3" y="905205"/>
            <a:ext cx="10972800" cy="827311"/>
          </a:xfrm>
        </p:spPr>
        <p:txBody>
          <a:bodyPr>
            <a:normAutofit fontScale="90000"/>
          </a:bodyPr>
          <a:lstStyle/>
          <a:p>
            <a:pPr algn="ctr"/>
            <a:r>
              <a:rPr lang="ru-RU" b="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Адаптационный потенциал коренной молодежи с учетом фактора алкогольной реализации (ИФИ, %)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9D0C8005-D2B6-49D0-A1AD-70985D5F39F1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44" y="2001078"/>
            <a:ext cx="5079958" cy="4063966"/>
          </a:xfr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333F93F2-FCE5-45C6-B4FE-4843D9A3DC0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08046" y="2001079"/>
            <a:ext cx="5374357" cy="4125086"/>
          </a:xfrm>
          <a:solidFill>
            <a:schemeClr val="tx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/>
              <a:t>Выявлено снижение адаптационных возможностей у лиц, потребляющих алкоголь, а у отдельных представителей из числа регулярно пьющих обнаруживается в этих условиях напряжение механизмов адаптации, что в целом не характерно для обследуемой этногруппы в подростково-юношеском возрасте.</a:t>
            </a:r>
          </a:p>
        </p:txBody>
      </p:sp>
    </p:spTree>
    <p:extLst>
      <p:ext uri="{BB962C8B-B14F-4D97-AF65-F5344CB8AC3E}">
        <p14:creationId xmlns:p14="http://schemas.microsoft.com/office/powerpoint/2010/main" val="24168379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32FA4E43-F99B-449B-A408-5DDBB0DD8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870" y="730979"/>
            <a:ext cx="10972800" cy="82731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Взаимосвязь ИФИ с показателями эмоционально-волевой сферы (</a:t>
            </a:r>
            <a:r>
              <a:rPr lang="en-US" dirty="0"/>
              <a:t>r</a:t>
            </a:r>
            <a:r>
              <a:rPr lang="ru-RU" dirty="0"/>
              <a:t>)</a:t>
            </a:r>
          </a:p>
        </p:txBody>
      </p:sp>
      <p:graphicFrame>
        <p:nvGraphicFramePr>
          <p:cNvPr id="9" name="Таблица 9">
            <a:extLst>
              <a:ext uri="{FF2B5EF4-FFF2-40B4-BE49-F238E27FC236}">
                <a16:creationId xmlns:a16="http://schemas.microsoft.com/office/drawing/2014/main" id="{0B2C99E3-876E-426F-9FBB-98C7A8A0EA95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4120922811"/>
              </p:ext>
            </p:extLst>
          </p:nvPr>
        </p:nvGraphicFramePr>
        <p:xfrm>
          <a:off x="357807" y="1558290"/>
          <a:ext cx="11476386" cy="5299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3689">
                  <a:extLst>
                    <a:ext uri="{9D8B030D-6E8A-4147-A177-3AD203B41FA5}">
                      <a16:colId xmlns:a16="http://schemas.microsoft.com/office/drawing/2014/main" val="668771875"/>
                    </a:ext>
                  </a:extLst>
                </a:gridCol>
                <a:gridCol w="1161773">
                  <a:extLst>
                    <a:ext uri="{9D8B030D-6E8A-4147-A177-3AD203B41FA5}">
                      <a16:colId xmlns:a16="http://schemas.microsoft.com/office/drawing/2014/main" val="3081968338"/>
                    </a:ext>
                  </a:extLst>
                </a:gridCol>
                <a:gridCol w="1912731">
                  <a:extLst>
                    <a:ext uri="{9D8B030D-6E8A-4147-A177-3AD203B41FA5}">
                      <a16:colId xmlns:a16="http://schemas.microsoft.com/office/drawing/2014/main" val="1265993747"/>
                    </a:ext>
                  </a:extLst>
                </a:gridCol>
                <a:gridCol w="1912731">
                  <a:extLst>
                    <a:ext uri="{9D8B030D-6E8A-4147-A177-3AD203B41FA5}">
                      <a16:colId xmlns:a16="http://schemas.microsoft.com/office/drawing/2014/main" val="4184337310"/>
                    </a:ext>
                  </a:extLst>
                </a:gridCol>
                <a:gridCol w="1912731">
                  <a:extLst>
                    <a:ext uri="{9D8B030D-6E8A-4147-A177-3AD203B41FA5}">
                      <a16:colId xmlns:a16="http://schemas.microsoft.com/office/drawing/2014/main" val="2424220122"/>
                    </a:ext>
                  </a:extLst>
                </a:gridCol>
                <a:gridCol w="1912731">
                  <a:extLst>
                    <a:ext uri="{9D8B030D-6E8A-4147-A177-3AD203B41FA5}">
                      <a16:colId xmlns:a16="http://schemas.microsoft.com/office/drawing/2014/main" val="2860882880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/>
                        <a:t>Показатели</a:t>
                      </a:r>
                    </a:p>
                  </a:txBody>
                  <a:tcPr marL="149629" marR="149629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/>
                        <a:t>Пол</a:t>
                      </a:r>
                    </a:p>
                  </a:txBody>
                  <a:tcPr marL="149629" marR="149629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/>
                        <a:t>Лица с потреблением алкоголя</a:t>
                      </a:r>
                    </a:p>
                  </a:txBody>
                  <a:tcPr marL="149629" marR="149629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149629" marR="149629"/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Лица без потребления алкоголя</a:t>
                      </a:r>
                    </a:p>
                  </a:txBody>
                  <a:tcPr marL="149629" marR="149629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149629" marR="149629"/>
                </a:tc>
                <a:extLst>
                  <a:ext uri="{0D108BD9-81ED-4DB2-BD59-A6C34878D82A}">
                    <a16:rowId xmlns:a16="http://schemas.microsoft.com/office/drawing/2014/main" val="143133273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149629" marR="149629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46807817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Депрессия</a:t>
                      </a:r>
                      <a:r>
                        <a:rPr lang="ru-RU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(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SDS</a:t>
                      </a:r>
                      <a:r>
                        <a:rPr lang="ru-RU" sz="180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</a:t>
                      </a:r>
                      <a:endParaRPr lang="ru-RU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мужской</a:t>
                      </a:r>
                      <a:endParaRPr lang="ru-RU" sz="1400" dirty="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0.3590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0.1100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-0.3863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0.1394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076532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женский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-0.0663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0.7582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0.0694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0.7361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58277506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Тревога (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TMAS</a:t>
                      </a:r>
                      <a:r>
                        <a:rPr lang="ru-RU" sz="180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)</a:t>
                      </a:r>
                      <a:endParaRPr lang="ru-RU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мужской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0.4744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0.0124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-0.2523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0.1500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6149781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женский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0.4459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0.0197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-0.1144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0.3602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19545880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Личностная тревожность (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STAI</a:t>
                      </a:r>
                      <a:r>
                        <a:rPr lang="ru-RU" sz="180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</a:t>
                      </a:r>
                      <a:endParaRPr lang="ru-RU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мужской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0.2535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0,3102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0.0710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0.8015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127657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женский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0.2790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0,2781</a:t>
                      </a:r>
                      <a:endParaRPr lang="ru-RU" sz="2000" dirty="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0.3618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0.0419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75002424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Реактивная тревожность (</a:t>
                      </a:r>
                      <a:r>
                        <a:rPr lang="en-US" sz="180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STAI</a:t>
                      </a:r>
                      <a:r>
                        <a:rPr lang="ru-RU" sz="180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</a:t>
                      </a:r>
                      <a:endParaRPr lang="ru-RU" sz="18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мужской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0,1759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0,4852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0.1292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0.6464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6103331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женский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0.6180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0.0082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0.3160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0.0781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01597062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Экстра-интроверсия (</a:t>
                      </a:r>
                      <a:r>
                        <a:rPr lang="ru-RU" sz="180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EPI)</a:t>
                      </a:r>
                      <a:endParaRPr lang="ru-RU" sz="18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мужской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0.1520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0.5741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0.2993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0.2276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4548036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женский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0.1521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0.6038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-0.0682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0.7752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68107318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Нейротизм</a:t>
                      </a:r>
                      <a:r>
                        <a:rPr lang="ru-RU" sz="180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(</a:t>
                      </a:r>
                      <a:r>
                        <a:rPr lang="ru-RU" sz="180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EPI</a:t>
                      </a:r>
                      <a:r>
                        <a:rPr lang="ru-RU" sz="180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)</a:t>
                      </a:r>
                      <a:endParaRPr lang="ru-RU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мужской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0.3453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0.1903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0.1676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0.5063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7764386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женский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0.4017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0.1545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0.0924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0.6983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137100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7109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92BF98-08B6-4EF0-9C2D-63AF5F717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878" y="785936"/>
            <a:ext cx="10972800" cy="82731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Взаимосвязь ИФИ с показателями мотивационно-</a:t>
            </a:r>
            <a:r>
              <a:rPr lang="ru-RU" dirty="0" err="1"/>
              <a:t>потребностной</a:t>
            </a:r>
            <a:r>
              <a:rPr lang="ru-RU" dirty="0"/>
              <a:t> сферы (</a:t>
            </a:r>
            <a:r>
              <a:rPr lang="en-US" dirty="0"/>
              <a:t>r</a:t>
            </a:r>
            <a:r>
              <a:rPr lang="ru-RU" dirty="0"/>
              <a:t>)</a:t>
            </a:r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2E88D3B5-8AF0-4CBA-8ECB-65C85B2631A7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3855995537"/>
              </p:ext>
            </p:extLst>
          </p:nvPr>
        </p:nvGraphicFramePr>
        <p:xfrm>
          <a:off x="159026" y="1775791"/>
          <a:ext cx="11807682" cy="4719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62470">
                  <a:extLst>
                    <a:ext uri="{9D8B030D-6E8A-4147-A177-3AD203B41FA5}">
                      <a16:colId xmlns:a16="http://schemas.microsoft.com/office/drawing/2014/main" val="1631498388"/>
                    </a:ext>
                  </a:extLst>
                </a:gridCol>
                <a:gridCol w="1073424">
                  <a:extLst>
                    <a:ext uri="{9D8B030D-6E8A-4147-A177-3AD203B41FA5}">
                      <a16:colId xmlns:a16="http://schemas.microsoft.com/office/drawing/2014/main" val="2694442375"/>
                    </a:ext>
                  </a:extLst>
                </a:gridCol>
                <a:gridCol w="1967947">
                  <a:extLst>
                    <a:ext uri="{9D8B030D-6E8A-4147-A177-3AD203B41FA5}">
                      <a16:colId xmlns:a16="http://schemas.microsoft.com/office/drawing/2014/main" val="2094385806"/>
                    </a:ext>
                  </a:extLst>
                </a:gridCol>
                <a:gridCol w="1967947">
                  <a:extLst>
                    <a:ext uri="{9D8B030D-6E8A-4147-A177-3AD203B41FA5}">
                      <a16:colId xmlns:a16="http://schemas.microsoft.com/office/drawing/2014/main" val="1225224604"/>
                    </a:ext>
                  </a:extLst>
                </a:gridCol>
                <a:gridCol w="1967947">
                  <a:extLst>
                    <a:ext uri="{9D8B030D-6E8A-4147-A177-3AD203B41FA5}">
                      <a16:colId xmlns:a16="http://schemas.microsoft.com/office/drawing/2014/main" val="3379388138"/>
                    </a:ext>
                  </a:extLst>
                </a:gridCol>
                <a:gridCol w="1967947">
                  <a:extLst>
                    <a:ext uri="{9D8B030D-6E8A-4147-A177-3AD203B41FA5}">
                      <a16:colId xmlns:a16="http://schemas.microsoft.com/office/drawing/2014/main" val="831360336"/>
                    </a:ext>
                  </a:extLst>
                </a:gridCol>
              </a:tblGrid>
              <a:tr h="535858">
                <a:tc rowSpan="2">
                  <a:txBody>
                    <a:bodyPr/>
                    <a:lstStyle/>
                    <a:p>
                      <a:r>
                        <a:rPr lang="ru-RU" dirty="0"/>
                        <a:t>Показатели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ru-RU" dirty="0"/>
                        <a:t>Пол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dirty="0"/>
                        <a:t>Лица с потреблением алкоголя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Лица без потребления алкоголя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35664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4746906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Косвенная агрессия (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BDI</a:t>
                      </a: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мужской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0.2525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0.3454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0.05846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0.8178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8568969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женский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0.4084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0.1307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0.5020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0.0124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14586839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Раздражение (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BDI</a:t>
                      </a: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мужской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-0.2050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0.4462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-0.4356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0.0708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5204566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женский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0.5455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0.0354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0.1985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0.3525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91973483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Вербальная агрессия (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BDI</a:t>
                      </a: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мужской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0.6438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0.0071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0.2059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0.4124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2423898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женский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0.2090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0.4547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0.4903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0.0150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53117483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Мотивационная агрессия (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BDI</a:t>
                      </a: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мужской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0.3341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0.2059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-0.0659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0.7949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75790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женский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0.2865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0.3005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0.3771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0.0693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61270849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Общая агрессивность (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BDI</a:t>
                      </a: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мужской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0.5356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0.0325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0.2841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0.2532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6404432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женский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0.1787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0.5240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0.4842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0.0165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71104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71527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142558F-1F31-43A6-A53C-EFC77EB5443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0" r="10970"/>
          <a:stretch>
            <a:fillRect/>
          </a:stretch>
        </p:blipFill>
        <p:spPr/>
      </p:pic>
      <p:sp>
        <p:nvSpPr>
          <p:cNvPr id="7" name="Объект 6">
            <a:extLst>
              <a:ext uri="{FF2B5EF4-FFF2-40B4-BE49-F238E27FC236}">
                <a16:creationId xmlns:a16="http://schemas.microsoft.com/office/drawing/2014/main" id="{416FBC9B-DA83-4301-A693-2F4978DBEFD3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/>
              <a:t>Исследуя в группе культурологические особенности алкогольных реализаций, мы нашли, что подавляющее большинство молодых аборигенов Севера не знает и не выполняет национальных традиций, равнодушен к родному языку (у адаптированных подростков и юношей иная тенденция)</a:t>
            </a:r>
          </a:p>
        </p:txBody>
      </p:sp>
    </p:spTree>
    <p:extLst>
      <p:ext uri="{BB962C8B-B14F-4D97-AF65-F5344CB8AC3E}">
        <p14:creationId xmlns:p14="http://schemas.microsoft.com/office/powerpoint/2010/main" val="8346632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ED3812-5706-4C6F-90F6-AF886155A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Показатели</a:t>
            </a:r>
            <a:r>
              <a:rPr lang="en-US" dirty="0"/>
              <a:t> </a:t>
            </a:r>
            <a:r>
              <a:rPr lang="ru-RU" dirty="0"/>
              <a:t>актуализации этнических культурно-экологических корней (%)</a:t>
            </a:r>
          </a:p>
        </p:txBody>
      </p:sp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5455ED25-24DC-43F0-8D07-44BE0DC43CB1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4076123190"/>
              </p:ext>
            </p:extLst>
          </p:nvPr>
        </p:nvGraphicFramePr>
        <p:xfrm>
          <a:off x="609600" y="2346325"/>
          <a:ext cx="5373688" cy="37798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Объект 6">
            <a:extLst>
              <a:ext uri="{FF2B5EF4-FFF2-40B4-BE49-F238E27FC236}">
                <a16:creationId xmlns:a16="http://schemas.microsoft.com/office/drawing/2014/main" id="{A68D4CF3-3E50-4450-BACC-E86C7AB0DE27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514" y="2346325"/>
            <a:ext cx="3234085" cy="3779838"/>
          </a:xfrm>
        </p:spPr>
      </p:pic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4E0078-2FAB-40A7-AF40-4926C447AAC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ru-RU" sz="1100" dirty="0"/>
              <a:t>Отношение к национальным обрядам и уровень владения родным языком в среде аборигенов подростково-юношеского возраста с потреблением алкоголя (%)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A571B3-5A75-4FAB-A01E-F173E30DA7D9}"/>
              </a:ext>
            </a:extLst>
          </p:cNvPr>
          <p:cNvSpPr txBox="1"/>
          <p:nvPr/>
        </p:nvSpPr>
        <p:spPr>
          <a:xfrm>
            <a:off x="742122" y="6243721"/>
            <a:ext cx="111093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Стресс аккультурации характеризует </a:t>
            </a:r>
            <a:r>
              <a:rPr lang="ru-RU" baseline="30000" dirty="0"/>
              <a:t>2</a:t>
            </a:r>
            <a:r>
              <a:rPr lang="ru-RU" dirty="0"/>
              <a:t>/</a:t>
            </a:r>
            <a:r>
              <a:rPr lang="ru-RU" baseline="-25000" dirty="0"/>
              <a:t>3</a:t>
            </a:r>
            <a:r>
              <a:rPr lang="ru-RU" dirty="0"/>
              <a:t> лиц из числа коренной молодежи с алкогольными реакциями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98470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>
            <a:extLst>
              <a:ext uri="{FF2B5EF4-FFF2-40B4-BE49-F238E27FC236}">
                <a16:creationId xmlns:a16="http://schemas.microsoft.com/office/drawing/2014/main" id="{EFEC5B45-AA45-42FC-9405-2E084188E0D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Ханты-Мансийск, </a:t>
            </a:r>
            <a:r>
              <a:rPr lang="en-US" dirty="0"/>
              <a:t>2020</a:t>
            </a:r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0E648D27-692A-4801-AC9E-A21193575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3127513"/>
            <a:ext cx="8534400" cy="1590819"/>
          </a:xfrm>
        </p:spPr>
        <p:txBody>
          <a:bodyPr/>
          <a:lstStyle/>
          <a:p>
            <a:r>
              <a:rPr lang="ru-RU" sz="2800" dirty="0">
                <a:effectLst/>
                <a:latin typeface="Times New Roman" panose="02020603050405020304" pitchFamily="18" charset="0"/>
                <a:ea typeface="Arial Unicode MS" panose="020B0604020202020204" pitchFamily="34" charset="-128"/>
              </a:rPr>
              <a:t>Психологические и психофизиологические факторы детерминации употребления алкоголя в подростково-юношеском возрасте у коренных народов Севера</a:t>
            </a:r>
            <a:endParaRPr lang="ru-RU" sz="2800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224DD66-3586-4E22-850D-B2B48C90D9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28800" y="5708505"/>
            <a:ext cx="8534400" cy="304798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ru-RU" dirty="0"/>
              <a:t>Докладчик – В.А. Лобова</a:t>
            </a:r>
          </a:p>
        </p:txBody>
      </p:sp>
    </p:spTree>
    <p:extLst>
      <p:ext uri="{BB962C8B-B14F-4D97-AF65-F5344CB8AC3E}">
        <p14:creationId xmlns:p14="http://schemas.microsoft.com/office/powerpoint/2010/main" val="13708743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9BE239-88DF-4E07-AB64-98A820859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Показатели депрессии (</a:t>
            </a:r>
            <a:r>
              <a:rPr lang="en-US" dirty="0"/>
              <a:t>Self Rating Depression</a:t>
            </a:r>
            <a:r>
              <a:rPr lang="ru-RU" dirty="0"/>
              <a:t>-</a:t>
            </a:r>
            <a:r>
              <a:rPr lang="en-US" dirty="0"/>
              <a:t>SDS</a:t>
            </a:r>
            <a:r>
              <a:rPr lang="ru-RU" dirty="0"/>
              <a:t>, баллы)</a:t>
            </a:r>
          </a:p>
        </p:txBody>
      </p:sp>
      <p:graphicFrame>
        <p:nvGraphicFramePr>
          <p:cNvPr id="10" name="Объект 9">
            <a:extLst>
              <a:ext uri="{FF2B5EF4-FFF2-40B4-BE49-F238E27FC236}">
                <a16:creationId xmlns:a16="http://schemas.microsoft.com/office/drawing/2014/main" id="{CC01609E-1B0C-49CD-8BB4-DBE2FC28C43D}"/>
              </a:ext>
            </a:extLst>
          </p:cNvPr>
          <p:cNvGraphicFramePr>
            <a:graphicFrameLocks noGrp="1"/>
          </p:cNvGraphicFramePr>
          <p:nvPr>
            <p:ph sz="quarter" idx="12"/>
            <p:extLst>
              <p:ext uri="{D42A27DB-BD31-4B8C-83A1-F6EECF244321}">
                <p14:modId xmlns:p14="http://schemas.microsoft.com/office/powerpoint/2010/main" val="3069606004"/>
              </p:ext>
            </p:extLst>
          </p:nvPr>
        </p:nvGraphicFramePr>
        <p:xfrm>
          <a:off x="6208713" y="2346325"/>
          <a:ext cx="5373687" cy="37798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822CA5-A71A-464D-AD7E-B5C259BA0CC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ru-RU" sz="1200" dirty="0"/>
              <a:t>Показатели аффективной сферы у аборигенов Севера подростково-юношеского возраста с потреблением алкоголя</a:t>
            </a:r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CB9A98-0D87-4355-9A99-14E316D85458}"/>
              </a:ext>
            </a:extLst>
          </p:cNvPr>
          <p:cNvSpPr txBox="1"/>
          <p:nvPr/>
        </p:nvSpPr>
        <p:spPr>
          <a:xfrm>
            <a:off x="10407491" y="2488686"/>
            <a:ext cx="4828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/>
              <a:t>***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CE9D08-72B1-450F-82F9-8EB400C2F3D9}"/>
              </a:ext>
            </a:extLst>
          </p:cNvPr>
          <p:cNvSpPr txBox="1"/>
          <p:nvPr/>
        </p:nvSpPr>
        <p:spPr>
          <a:xfrm>
            <a:off x="1065675" y="6283723"/>
            <a:ext cx="10516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Различия в сравниваемых группах юношей и девушек достоверны при *** р &lt; 0,001, **- р &lt;0,01</a:t>
            </a:r>
          </a:p>
        </p:txBody>
      </p:sp>
      <p:pic>
        <p:nvPicPr>
          <p:cNvPr id="21" name="Объект 20">
            <a:extLst>
              <a:ext uri="{FF2B5EF4-FFF2-40B4-BE49-F238E27FC236}">
                <a16:creationId xmlns:a16="http://schemas.microsoft.com/office/drawing/2014/main" id="{66259DD7-1242-4B23-8307-4EDC087E9BFD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52" y="2346325"/>
            <a:ext cx="5039784" cy="3779838"/>
          </a:xfrm>
        </p:spPr>
      </p:pic>
    </p:spTree>
    <p:extLst>
      <p:ext uri="{BB962C8B-B14F-4D97-AF65-F5344CB8AC3E}">
        <p14:creationId xmlns:p14="http://schemas.microsoft.com/office/powerpoint/2010/main" val="41468014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6E0777-CE50-41AF-981F-938EB5981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34888"/>
            <a:ext cx="10972800" cy="122893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Сравнительная частота встречаемости депрессии у молодых аборигенов Севера с потреблением алкоголя</a:t>
            </a:r>
            <a:br>
              <a:rPr lang="ru-RU" dirty="0"/>
            </a:br>
            <a:r>
              <a:rPr lang="ru-RU" dirty="0"/>
              <a:t>(</a:t>
            </a:r>
            <a:r>
              <a:rPr lang="en-US" dirty="0"/>
              <a:t>Self Rating Depression</a:t>
            </a:r>
            <a:r>
              <a:rPr lang="ru-RU" dirty="0"/>
              <a:t>-</a:t>
            </a:r>
            <a:r>
              <a:rPr lang="en-US" dirty="0"/>
              <a:t>SDS</a:t>
            </a:r>
            <a:r>
              <a:rPr lang="ru-RU" dirty="0"/>
              <a:t>, %)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9D1905D9-BCD9-4B36-944C-B9C7806A46F8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52" y="2346325"/>
            <a:ext cx="5039784" cy="3779838"/>
          </a:xfrm>
        </p:spPr>
      </p:pic>
      <p:graphicFrame>
        <p:nvGraphicFramePr>
          <p:cNvPr id="10" name="Объект 9">
            <a:extLst>
              <a:ext uri="{FF2B5EF4-FFF2-40B4-BE49-F238E27FC236}">
                <a16:creationId xmlns:a16="http://schemas.microsoft.com/office/drawing/2014/main" id="{1D80D1AE-8963-4EB7-A92B-A9777CAD7BA9}"/>
              </a:ext>
            </a:extLst>
          </p:cNvPr>
          <p:cNvGraphicFramePr>
            <a:graphicFrameLocks noGrp="1"/>
          </p:cNvGraphicFramePr>
          <p:nvPr>
            <p:ph sz="quarter" idx="12"/>
            <p:extLst>
              <p:ext uri="{D42A27DB-BD31-4B8C-83A1-F6EECF244321}">
                <p14:modId xmlns:p14="http://schemas.microsoft.com/office/powerpoint/2010/main" val="431579743"/>
              </p:ext>
            </p:extLst>
          </p:nvPr>
        </p:nvGraphicFramePr>
        <p:xfrm>
          <a:off x="6208713" y="2346325"/>
          <a:ext cx="5373687" cy="37798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738380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B97A02-9F4C-47E3-AEDB-E1173F5FD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Показатели тревожности (</a:t>
            </a:r>
            <a:r>
              <a:rPr lang="en-US" dirty="0"/>
              <a:t>Taylor's Manifest Anxiety Scale</a:t>
            </a:r>
            <a:r>
              <a:rPr lang="ru-RU" dirty="0"/>
              <a:t>-</a:t>
            </a:r>
            <a:r>
              <a:rPr lang="en-US" dirty="0"/>
              <a:t>TMAS</a:t>
            </a:r>
            <a:r>
              <a:rPr lang="ru-RU" dirty="0"/>
              <a:t>, баллы)</a:t>
            </a:r>
          </a:p>
        </p:txBody>
      </p:sp>
      <p:graphicFrame>
        <p:nvGraphicFramePr>
          <p:cNvPr id="16" name="Объект 15">
            <a:extLst>
              <a:ext uri="{FF2B5EF4-FFF2-40B4-BE49-F238E27FC236}">
                <a16:creationId xmlns:a16="http://schemas.microsoft.com/office/drawing/2014/main" id="{6F3F6985-4633-4619-8905-B08BA1574F6E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297153418"/>
              </p:ext>
            </p:extLst>
          </p:nvPr>
        </p:nvGraphicFramePr>
        <p:xfrm>
          <a:off x="609600" y="2346325"/>
          <a:ext cx="5373688" cy="37798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669CDAAB-B289-472D-9DC8-04283AF26974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664" y="2346325"/>
            <a:ext cx="5039784" cy="3779838"/>
          </a:xfrm>
        </p:spPr>
      </p:pic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91F8E3-8E86-4E0A-B570-C50B7C060B9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ru-RU" sz="1100" dirty="0"/>
              <a:t>Показатели аффективной сферы у аборигенов Севера подростково-юношеского возраста с потреблением алкоголя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59600AE-3EDC-4251-9A91-683A47102FF9}"/>
              </a:ext>
            </a:extLst>
          </p:cNvPr>
          <p:cNvSpPr txBox="1"/>
          <p:nvPr/>
        </p:nvSpPr>
        <p:spPr>
          <a:xfrm>
            <a:off x="1439864" y="6408667"/>
            <a:ext cx="9086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Различия в сравниваемых группах юношей и девушек достоверны при **- р &lt;0,01 </a:t>
            </a:r>
          </a:p>
        </p:txBody>
      </p:sp>
    </p:spTree>
    <p:extLst>
      <p:ext uri="{BB962C8B-B14F-4D97-AF65-F5344CB8AC3E}">
        <p14:creationId xmlns:p14="http://schemas.microsoft.com/office/powerpoint/2010/main" val="830526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85B87623-9485-40B6-AAB0-95C45076A1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91996469"/>
              </p:ext>
            </p:extLst>
          </p:nvPr>
        </p:nvGraphicFramePr>
        <p:xfrm>
          <a:off x="278296" y="1762540"/>
          <a:ext cx="11425885" cy="41081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682AB47A-2699-4C4F-BEAF-01060B3D3A19}"/>
              </a:ext>
            </a:extLst>
          </p:cNvPr>
          <p:cNvSpPr txBox="1"/>
          <p:nvPr/>
        </p:nvSpPr>
        <p:spPr>
          <a:xfrm>
            <a:off x="1323162" y="799020"/>
            <a:ext cx="98297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Частота проявления тревоги у молодых аборигенов Севера </a:t>
            </a:r>
          </a:p>
          <a:p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потреблением алкоголя (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Taylor's Manifest Anxiety Scale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TMAS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%)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9C77F9-27E8-4017-B2B4-38201E8E33C5}"/>
              </a:ext>
            </a:extLst>
          </p:cNvPr>
          <p:cNvSpPr txBox="1"/>
          <p:nvPr/>
        </p:nvSpPr>
        <p:spPr>
          <a:xfrm>
            <a:off x="564846" y="6058980"/>
            <a:ext cx="114258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Примечание. Уровень тревоги Х1 – очень высокий, Х2 – высокий; Х3 - средний (тенденция к высокому), </a:t>
            </a:r>
          </a:p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Х4 - средний (тенденция к низкому), Х5 - низкий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76864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B74FFA-1A27-44B4-9D1D-7F6B344FA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Показатели личностной тревожности (</a:t>
            </a:r>
            <a:r>
              <a:rPr lang="en-US" dirty="0"/>
              <a:t>State-Trait Anxiety Inventory</a:t>
            </a:r>
            <a:r>
              <a:rPr lang="ru-RU" dirty="0"/>
              <a:t>-</a:t>
            </a:r>
            <a:r>
              <a:rPr lang="en-US" dirty="0"/>
              <a:t>STAI</a:t>
            </a:r>
            <a:r>
              <a:rPr lang="ru-RU" dirty="0"/>
              <a:t>, баллы)</a:t>
            </a:r>
          </a:p>
        </p:txBody>
      </p:sp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46B8A5B1-2B60-40E2-BEB6-088D6AD33203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1162715017"/>
              </p:ext>
            </p:extLst>
          </p:nvPr>
        </p:nvGraphicFramePr>
        <p:xfrm>
          <a:off x="609600" y="2346325"/>
          <a:ext cx="5373688" cy="37798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Объект 6">
            <a:extLst>
              <a:ext uri="{FF2B5EF4-FFF2-40B4-BE49-F238E27FC236}">
                <a16:creationId xmlns:a16="http://schemas.microsoft.com/office/drawing/2014/main" id="{F3C3DEE8-912B-408B-AD0C-739CD405D8DF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556" y="2407444"/>
            <a:ext cx="4572000" cy="3657600"/>
          </a:xfrm>
        </p:spPr>
      </p:pic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0505DB-D280-4FA8-B2B5-EB507642817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ru-RU" sz="1400" dirty="0"/>
              <a:t>Показатели аффективной сферы у аборигенов Севера подростково-юношеского возраста с потреблением алкоголя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8E078C-60CE-42B3-B533-D19EE3D8CF94}"/>
              </a:ext>
            </a:extLst>
          </p:cNvPr>
          <p:cNvSpPr txBox="1"/>
          <p:nvPr/>
        </p:nvSpPr>
        <p:spPr>
          <a:xfrm>
            <a:off x="1616697" y="6224001"/>
            <a:ext cx="8958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Различия в сравниваемых группах юношей и девушек достоверны при **- р &lt;0,01</a:t>
            </a:r>
          </a:p>
        </p:txBody>
      </p:sp>
    </p:spTree>
    <p:extLst>
      <p:ext uri="{BB962C8B-B14F-4D97-AF65-F5344CB8AC3E}">
        <p14:creationId xmlns:p14="http://schemas.microsoft.com/office/powerpoint/2010/main" val="15835958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0E0BC8A0-89AD-44CD-B433-2C8905CBFB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80544425"/>
              </p:ext>
            </p:extLst>
          </p:nvPr>
        </p:nvGraphicFramePr>
        <p:xfrm>
          <a:off x="636104" y="1550505"/>
          <a:ext cx="10919792" cy="4598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E460F358-6AF4-4125-BF9C-F85E08E9D7E1}"/>
              </a:ext>
            </a:extLst>
          </p:cNvPr>
          <p:cNvSpPr txBox="1"/>
          <p:nvPr/>
        </p:nvSpPr>
        <p:spPr>
          <a:xfrm>
            <a:off x="636105" y="708991"/>
            <a:ext cx="109197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Частота проявления личностной тревожности у молодых аборигенов Севера с потреблением алкоголя (</a:t>
            </a:r>
            <a:r>
              <a:rPr lang="en-US" sz="2400" dirty="0"/>
              <a:t>State-Trait Anxiety Inventory</a:t>
            </a:r>
            <a:r>
              <a:rPr lang="ru-RU" sz="2400" dirty="0"/>
              <a:t>-</a:t>
            </a:r>
            <a:r>
              <a:rPr lang="en-US" sz="2400" dirty="0"/>
              <a:t>STI</a:t>
            </a:r>
            <a:r>
              <a:rPr lang="ru-RU" sz="2400" dirty="0"/>
              <a:t>; %) </a:t>
            </a:r>
          </a:p>
          <a:p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D16834-46D7-4ED3-AFCD-F58965579BED}"/>
              </a:ext>
            </a:extLst>
          </p:cNvPr>
          <p:cNvSpPr txBox="1"/>
          <p:nvPr/>
        </p:nvSpPr>
        <p:spPr>
          <a:xfrm flipH="1">
            <a:off x="867353" y="6308035"/>
            <a:ext cx="2207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* р &lt; 0,05</a:t>
            </a:r>
          </a:p>
        </p:txBody>
      </p:sp>
    </p:spTree>
    <p:extLst>
      <p:ext uri="{BB962C8B-B14F-4D97-AF65-F5344CB8AC3E}">
        <p14:creationId xmlns:p14="http://schemas.microsoft.com/office/powerpoint/2010/main" val="2894825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574816-B084-4BD1-A4DA-EF814EDA9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Показатели ситуативной тревожности (</a:t>
            </a:r>
            <a:r>
              <a:rPr lang="en-US" dirty="0"/>
              <a:t>State-Trait Anxiety Inventory</a:t>
            </a:r>
            <a:r>
              <a:rPr lang="ru-RU" dirty="0"/>
              <a:t>-</a:t>
            </a:r>
            <a:r>
              <a:rPr lang="en-US" dirty="0"/>
              <a:t>STAI</a:t>
            </a:r>
            <a:r>
              <a:rPr lang="ru-RU" dirty="0"/>
              <a:t>, баллы)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32A0C1E3-7893-4A56-B90F-091DA0E927A5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44" y="2407444"/>
            <a:ext cx="4572000" cy="3657600"/>
          </a:xfrm>
        </p:spPr>
      </p:pic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C6078C7F-EB9D-43D1-85EC-32E82E1C6783}"/>
              </a:ext>
            </a:extLst>
          </p:cNvPr>
          <p:cNvGraphicFramePr>
            <a:graphicFrameLocks noGrp="1"/>
          </p:cNvGraphicFramePr>
          <p:nvPr>
            <p:ph sz="quarter" idx="12"/>
            <p:extLst>
              <p:ext uri="{D42A27DB-BD31-4B8C-83A1-F6EECF244321}">
                <p14:modId xmlns:p14="http://schemas.microsoft.com/office/powerpoint/2010/main" val="3305176965"/>
              </p:ext>
            </p:extLst>
          </p:nvPr>
        </p:nvGraphicFramePr>
        <p:xfrm>
          <a:off x="6208713" y="2346325"/>
          <a:ext cx="5373687" cy="37798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5058B07-2D24-4F4C-B74D-A49AC2913F5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ru-RU" sz="1400" dirty="0"/>
              <a:t>Показатели аффективной сферы у аборигенов Севера подростково-юношеского возраста с потреблением алкоголя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DD6866-0A55-492B-8C6D-4D3C7AF550C4}"/>
              </a:ext>
            </a:extLst>
          </p:cNvPr>
          <p:cNvSpPr txBox="1"/>
          <p:nvPr/>
        </p:nvSpPr>
        <p:spPr>
          <a:xfrm>
            <a:off x="834598" y="6243721"/>
            <a:ext cx="102987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Различия в сравниваемых группах юношей и девушек достоверны при *** р &lt; 0,001, *- р &lt;0,05</a:t>
            </a:r>
          </a:p>
          <a:p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AF7534-633F-4885-A543-0DF12BDB92F9}"/>
              </a:ext>
            </a:extLst>
          </p:cNvPr>
          <p:cNvSpPr txBox="1"/>
          <p:nvPr/>
        </p:nvSpPr>
        <p:spPr>
          <a:xfrm>
            <a:off x="9448800" y="2694897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***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EA46A7-5390-4EAC-B547-9E9436463531}"/>
              </a:ext>
            </a:extLst>
          </p:cNvPr>
          <p:cNvSpPr txBox="1"/>
          <p:nvPr/>
        </p:nvSpPr>
        <p:spPr>
          <a:xfrm>
            <a:off x="10529039" y="2698738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977528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421C01AD-3A14-446B-A04B-E76A2C8E66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84251561"/>
              </p:ext>
            </p:extLst>
          </p:nvPr>
        </p:nvGraphicFramePr>
        <p:xfrm>
          <a:off x="725977" y="1711600"/>
          <a:ext cx="10946296" cy="4238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829E8B80-2E0B-48AF-8D18-5A40405D902D}"/>
              </a:ext>
            </a:extLst>
          </p:cNvPr>
          <p:cNvSpPr txBox="1"/>
          <p:nvPr/>
        </p:nvSpPr>
        <p:spPr>
          <a:xfrm>
            <a:off x="477078" y="762630"/>
            <a:ext cx="1144409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Частота проявления ситуативной тревожности у молодых аборигенов Севера </a:t>
            </a:r>
          </a:p>
          <a:p>
            <a:pPr algn="ctr"/>
            <a:r>
              <a:rPr lang="ru-RU" sz="2400" dirty="0"/>
              <a:t>с потреблением алкоголя (</a:t>
            </a:r>
            <a:r>
              <a:rPr lang="en-US" sz="2400" dirty="0"/>
              <a:t>State-Trait Anxiety Inventory</a:t>
            </a:r>
            <a:r>
              <a:rPr lang="ru-RU" sz="2400" dirty="0"/>
              <a:t>-</a:t>
            </a:r>
            <a:r>
              <a:rPr lang="en-US" sz="2400" dirty="0"/>
              <a:t>STI</a:t>
            </a:r>
            <a:r>
              <a:rPr lang="ru-RU" sz="2400" dirty="0"/>
              <a:t>; %) </a:t>
            </a:r>
          </a:p>
          <a:p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2C2AC8-C7F2-41B4-A146-A452317C451D}"/>
              </a:ext>
            </a:extLst>
          </p:cNvPr>
          <p:cNvSpPr txBox="1"/>
          <p:nvPr/>
        </p:nvSpPr>
        <p:spPr>
          <a:xfrm>
            <a:off x="1311965" y="6095370"/>
            <a:ext cx="1178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* р &lt; 0,05</a:t>
            </a:r>
          </a:p>
        </p:txBody>
      </p:sp>
    </p:spTree>
    <p:extLst>
      <p:ext uri="{BB962C8B-B14F-4D97-AF65-F5344CB8AC3E}">
        <p14:creationId xmlns:p14="http://schemas.microsoft.com/office/powerpoint/2010/main" val="12539534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1E9BF7C-B206-442E-A7C6-BA693516E2FE}"/>
              </a:ext>
            </a:extLst>
          </p:cNvPr>
          <p:cNvSpPr txBox="1"/>
          <p:nvPr/>
        </p:nvSpPr>
        <p:spPr>
          <a:xfrm>
            <a:off x="0" y="728619"/>
            <a:ext cx="11480461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Интерпретация данных, полученных при сопоставлении групп по признаку ранней алкоголизации, с одной стороны, подтвердила имеющиеся представления об </a:t>
            </a:r>
            <a:r>
              <a:rPr lang="ru-RU" dirty="0" err="1"/>
              <a:t>этнокультуральных</a:t>
            </a:r>
            <a:r>
              <a:rPr lang="ru-RU" dirty="0"/>
              <a:t> особенностях </a:t>
            </a:r>
            <a:r>
              <a:rPr lang="ru-RU" dirty="0" err="1"/>
              <a:t>преморбидной</a:t>
            </a:r>
            <a:r>
              <a:rPr lang="ru-RU" dirty="0"/>
              <a:t> структуры личности, а с другой, позволила констатировать их новые особенности: 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dirty="0"/>
              <a:t>Преобладание экстравертных и </a:t>
            </a:r>
            <a:r>
              <a:rPr lang="ru-RU" dirty="0" err="1"/>
              <a:t>нейротичных</a:t>
            </a:r>
            <a:r>
              <a:rPr lang="ru-RU" dirty="0"/>
              <a:t> черт. 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dirty="0"/>
              <a:t>Активизации </a:t>
            </a:r>
            <a:r>
              <a:rPr lang="ru-RU" dirty="0" err="1"/>
              <a:t>аутоагрессивных</a:t>
            </a:r>
            <a:r>
              <a:rPr lang="ru-RU" dirty="0"/>
              <a:t> механизмов (чувство вины и высокая тревога).</a:t>
            </a:r>
          </a:p>
          <a:p>
            <a:pPr algn="just"/>
            <a:endParaRPr lang="ru-RU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девушек с потреблением алкоголя выявлены особенности: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dirty="0"/>
              <a:t>усиление оппозиционной манеры поведения, 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dirty="0"/>
              <a:t>стремление делать все наоборот, 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dirty="0"/>
              <a:t>провоцировать конфликты, 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dirty="0"/>
              <a:t>напористость,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dirty="0"/>
              <a:t> демонстративность. </a:t>
            </a:r>
          </a:p>
          <a:p>
            <a:pPr algn="just"/>
            <a:r>
              <a:rPr lang="ru-RU" dirty="0"/>
              <a:t>Это противоречит ранее полученным данным, поскольку представители обследуемой </a:t>
            </a:r>
            <a:r>
              <a:rPr lang="ru-RU" dirty="0" err="1"/>
              <a:t>этногруппы</a:t>
            </a:r>
            <a:r>
              <a:rPr lang="ru-RU" dirty="0"/>
              <a:t> в большей степени тяготеют к проявлениям типологически слабых свойств </a:t>
            </a:r>
            <a:r>
              <a:rPr lang="ru-RU" dirty="0" err="1"/>
              <a:t>гипотимной</a:t>
            </a:r>
            <a:r>
              <a:rPr lang="ru-RU" dirty="0"/>
              <a:t> структуры (</a:t>
            </a:r>
            <a:r>
              <a:rPr lang="ru-RU" dirty="0" err="1"/>
              <a:t>сенситивность</a:t>
            </a:r>
            <a:r>
              <a:rPr lang="ru-RU" dirty="0"/>
              <a:t>, тревожность, зависимость).</a:t>
            </a:r>
          </a:p>
          <a:p>
            <a:pPr algn="just"/>
            <a:endParaRPr lang="ru-RU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юношей с потреблением алкоголя выявлены особенности: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/>
              <a:t>депрессия  выявляется только при отсутствии склонности к алкоголю. </a:t>
            </a:r>
          </a:p>
          <a:p>
            <a:pPr algn="just"/>
            <a:endParaRPr lang="ru-RU" dirty="0"/>
          </a:p>
          <a:p>
            <a:pPr algn="just"/>
            <a:r>
              <a:rPr lang="ru-RU" dirty="0"/>
              <a:t>Депрессия помогает юношам сохранить состояние внутреннего комфорта, обеспечивая должный уровень витальных потребностей путем ограничения активности. У юношей склонных к потреблению алкоголя, внутренний комфорт, в свою очередь, может быть обеспечен приемом дозы алкоголя. </a:t>
            </a:r>
          </a:p>
          <a:p>
            <a:pPr algn="ctr"/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0851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BB5F8EBA-61EA-4E25-9349-6181EF0038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85820311"/>
              </p:ext>
            </p:extLst>
          </p:nvPr>
        </p:nvGraphicFramePr>
        <p:xfrm>
          <a:off x="1143428" y="1851106"/>
          <a:ext cx="10346206" cy="40858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683F343-B1F9-4487-8E35-482AF7E10F5C}"/>
              </a:ext>
            </a:extLst>
          </p:cNvPr>
          <p:cNvSpPr txBox="1"/>
          <p:nvPr/>
        </p:nvSpPr>
        <p:spPr>
          <a:xfrm>
            <a:off x="344557" y="795131"/>
            <a:ext cx="115028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Частота встречаемости </a:t>
            </a:r>
            <a:r>
              <a:rPr lang="ru-RU" sz="2400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нейротизма</a:t>
            </a:r>
            <a:r>
              <a:rPr lang="ru-RU" sz="24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молодых  аборигенов Севера </a:t>
            </a:r>
          </a:p>
          <a:p>
            <a:pPr algn="ctr"/>
            <a:r>
              <a:rPr lang="ru-RU" sz="24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потреблением алкоголя (</a:t>
            </a:r>
            <a:r>
              <a:rPr lang="en-US" sz="24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Eysenck Personality Inventory</a:t>
            </a:r>
            <a:r>
              <a:rPr lang="ru-RU" sz="24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sz="24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EPI</a:t>
            </a:r>
            <a:r>
              <a:rPr lang="ru-RU" sz="24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%)</a:t>
            </a:r>
          </a:p>
          <a:p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4DD98E-7492-4A59-8579-9077C06BC139}"/>
              </a:ext>
            </a:extLst>
          </p:cNvPr>
          <p:cNvSpPr txBox="1"/>
          <p:nvPr/>
        </p:nvSpPr>
        <p:spPr>
          <a:xfrm>
            <a:off x="1497496" y="6228522"/>
            <a:ext cx="16273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*** - р &lt; 0,001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06601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1F1482-E7CB-43D2-AB11-CA28B17C3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974279"/>
            <a:ext cx="10972800" cy="827311"/>
          </a:xfrm>
        </p:spPr>
        <p:txBody>
          <a:bodyPr/>
          <a:lstStyle/>
          <a:p>
            <a:pPr algn="ctr"/>
            <a:r>
              <a:rPr lang="ru-RU" dirty="0"/>
              <a:t>Актуальность исследования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827DE8-E44C-4FF7-B4C9-EB7135E7DE2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599" y="2001078"/>
            <a:ext cx="11211340" cy="4242643"/>
          </a:xfrm>
        </p:spPr>
        <p:txBody>
          <a:bodyPr>
            <a:noAutofit/>
          </a:bodyPr>
          <a:lstStyle/>
          <a:p>
            <a:r>
              <a:rPr lang="ru-RU" sz="1600" dirty="0"/>
              <a:t>В последние десятилетия проблема ранней алкоголизации у коренных народов Севера выделена в самостоятельное направление научных исследований (</a:t>
            </a:r>
            <a:r>
              <a:rPr lang="en-US" sz="1600" dirty="0"/>
              <a:t>Boone et al</a:t>
            </a:r>
            <a:r>
              <a:rPr lang="ru-RU" sz="1600" dirty="0"/>
              <a:t>., 2007; </a:t>
            </a:r>
            <a:r>
              <a:rPr lang="ru-RU" sz="1600" dirty="0" err="1"/>
              <a:t>Чухрова</a:t>
            </a:r>
            <a:r>
              <a:rPr lang="ru-RU" sz="1600" dirty="0"/>
              <a:t> и </a:t>
            </a:r>
            <a:r>
              <a:rPr lang="ru-RU" sz="1600" dirty="0" err="1"/>
              <a:t>соавт</a:t>
            </a:r>
            <a:r>
              <a:rPr lang="ru-RU" sz="1600" dirty="0"/>
              <a:t>., 2009; </a:t>
            </a:r>
            <a:r>
              <a:rPr lang="ru-RU" sz="1600" dirty="0" err="1"/>
              <a:t>Ласовская</a:t>
            </a:r>
            <a:r>
              <a:rPr lang="ru-RU" sz="1600" dirty="0"/>
              <a:t>, Шемякина, Матвеева и </a:t>
            </a:r>
            <a:r>
              <a:rPr lang="ru-RU" sz="1600" dirty="0" err="1"/>
              <a:t>соавт</a:t>
            </a:r>
            <a:r>
              <a:rPr lang="ru-RU" sz="1600" dirty="0"/>
              <a:t>., 2012).</a:t>
            </a:r>
          </a:p>
          <a:p>
            <a:r>
              <a:rPr lang="ru-RU" sz="1600" dirty="0"/>
              <a:t>На наличие определенных национальных личностных черт, способствующих формированию аддиктивного поведения у молодежи и подростков, указывают разные авторы (</a:t>
            </a:r>
            <a:r>
              <a:rPr lang="en-US" sz="1600" dirty="0" err="1"/>
              <a:t>Fombonne</a:t>
            </a:r>
            <a:r>
              <a:rPr lang="ru-RU" sz="1600" dirty="0"/>
              <a:t>, </a:t>
            </a:r>
            <a:r>
              <a:rPr lang="en-US" sz="1600" dirty="0" err="1"/>
              <a:t>Wostear</a:t>
            </a:r>
            <a:r>
              <a:rPr lang="ru-RU" sz="1600" dirty="0"/>
              <a:t>, </a:t>
            </a:r>
            <a:r>
              <a:rPr lang="en-US" sz="1600" dirty="0"/>
              <a:t>Cooper</a:t>
            </a:r>
            <a:r>
              <a:rPr lang="ru-RU" sz="1600" dirty="0"/>
              <a:t> </a:t>
            </a:r>
            <a:r>
              <a:rPr lang="en-US" sz="1600" dirty="0"/>
              <a:t>et al</a:t>
            </a:r>
            <a:r>
              <a:rPr lang="ru-RU" sz="1600" dirty="0"/>
              <a:t>., 2001; Сидоров, 2004; </a:t>
            </a:r>
            <a:r>
              <a:rPr lang="en-US" sz="1600" dirty="0"/>
              <a:t>Chung</a:t>
            </a:r>
            <a:r>
              <a:rPr lang="ru-RU" sz="1600" dirty="0"/>
              <a:t> </a:t>
            </a:r>
            <a:r>
              <a:rPr lang="en-US" sz="1600" dirty="0"/>
              <a:t>et al</a:t>
            </a:r>
            <a:r>
              <a:rPr lang="ru-RU" sz="1600" dirty="0"/>
              <a:t>., 2006; </a:t>
            </a:r>
            <a:r>
              <a:rPr lang="en-US" sz="1600" dirty="0" err="1"/>
              <a:t>Bradizza</a:t>
            </a:r>
            <a:r>
              <a:rPr lang="ru-RU" sz="1600" dirty="0"/>
              <a:t>, 2006; </a:t>
            </a:r>
            <a:r>
              <a:rPr lang="en-US" sz="1600" dirty="0" err="1"/>
              <a:t>Maisto</a:t>
            </a:r>
            <a:r>
              <a:rPr lang="ru-RU" sz="1600" dirty="0"/>
              <a:t> </a:t>
            </a:r>
            <a:r>
              <a:rPr lang="en-US" sz="1600" dirty="0"/>
              <a:t>et al</a:t>
            </a:r>
            <a:r>
              <a:rPr lang="ru-RU" sz="1600" dirty="0"/>
              <a:t>., 2006; Сабитов, Павлова, 2012). </a:t>
            </a:r>
          </a:p>
          <a:p>
            <a:r>
              <a:rPr lang="ru-RU" sz="1600" dirty="0"/>
              <a:t>У селькупов выделены инфантильность, эмоциональная неустойчивость (Бохан, </a:t>
            </a:r>
            <a:r>
              <a:rPr lang="ru-RU" sz="1600" dirty="0" err="1"/>
              <a:t>Пешковская</a:t>
            </a:r>
            <a:r>
              <a:rPr lang="ru-RU" sz="1600" dirty="0"/>
              <a:t>, Кузнецов, 2013); у чукчей – лабильность, неустойчивость, а также эпилептоидные черты характера (Семке и соавт., 2009), у ненцев </a:t>
            </a:r>
            <a:r>
              <a:rPr lang="ru-RU" sz="1600" b="1" dirty="0"/>
              <a:t>– </a:t>
            </a:r>
            <a:r>
              <a:rPr lang="ru-RU" sz="1600" dirty="0"/>
              <a:t>сенситивность, ранимость, аутоагрессия (Семке и </a:t>
            </a:r>
            <a:r>
              <a:rPr lang="ru-RU" sz="1600" dirty="0" err="1"/>
              <a:t>соавт</a:t>
            </a:r>
            <a:r>
              <a:rPr lang="ru-RU" sz="1600" dirty="0"/>
              <a:t>., 2009;</a:t>
            </a:r>
            <a:r>
              <a:rPr lang="en-US" sz="1600" dirty="0"/>
              <a:t> </a:t>
            </a:r>
            <a:r>
              <a:rPr lang="ru-RU" sz="1600" dirty="0"/>
              <a:t>Семенова, 2007).</a:t>
            </a:r>
          </a:p>
          <a:p>
            <a:r>
              <a:rPr lang="ru-RU" sz="1600" dirty="0"/>
              <a:t>В холодном климате разрушающее действие алкоголя увеличивается в 10 раз (</a:t>
            </a:r>
            <a:r>
              <a:rPr lang="ru-RU" sz="1600" dirty="0" err="1"/>
              <a:t>Башарин</a:t>
            </a:r>
            <a:r>
              <a:rPr lang="ru-RU" sz="1600" dirty="0"/>
              <a:t>, 2010).</a:t>
            </a:r>
          </a:p>
          <a:p>
            <a:r>
              <a:rPr lang="ru-RU" sz="1600" dirty="0"/>
              <a:t>Обморожение конечностей составляют 10-15% всех травм в северных регионах России, ампутацию и инвалидизацию в трудоспособном возрасте (90% случаев), общее охлаждение, и как следствие летальные исходы (Шац, 2010).</a:t>
            </a:r>
          </a:p>
          <a:p>
            <a:r>
              <a:rPr lang="ru-RU" sz="1600" dirty="0"/>
              <a:t>Антиалкогольная пропаганда в регионах с экстремальными условиями проживания должна проводиться с самого раннего возраста, быть действенной и наглядной (Семке, 2009; Шац, 2011).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ECAB0D9-C9CD-452C-A0E4-518CC2D84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Актуальность исследования</a:t>
            </a:r>
          </a:p>
        </p:txBody>
      </p:sp>
    </p:spTree>
    <p:extLst>
      <p:ext uri="{BB962C8B-B14F-4D97-AF65-F5344CB8AC3E}">
        <p14:creationId xmlns:p14="http://schemas.microsoft.com/office/powerpoint/2010/main" val="20740167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3A7CEFC3-A504-4BA8-90AE-4ABD681EDC2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/>
              <a:t>Название раздела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844A32E-4B08-4FB6-BCB0-33B1543C23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05" b="18905"/>
          <a:stretch>
            <a:fillRect/>
          </a:stretch>
        </p:blipFill>
        <p:spPr>
          <a:xfrm>
            <a:off x="509608" y="1187044"/>
            <a:ext cx="11396870" cy="5670956"/>
          </a:xfrm>
          <a:prstGeom prst="rect">
            <a:avLst/>
          </a:prstGeom>
          <a:solidFill>
            <a:schemeClr val="tx1"/>
          </a:solidFill>
        </p:spPr>
      </p:pic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8E128970-D733-4683-9DC9-2179A3A7F7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22416875"/>
              </p:ext>
            </p:extLst>
          </p:nvPr>
        </p:nvGraphicFramePr>
        <p:xfrm>
          <a:off x="509608" y="794279"/>
          <a:ext cx="11172784" cy="42498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23D651C-782E-451C-A6CE-994DE3C6EADD}"/>
              </a:ext>
            </a:extLst>
          </p:cNvPr>
          <p:cNvSpPr txBox="1"/>
          <p:nvPr/>
        </p:nvSpPr>
        <p:spPr>
          <a:xfrm>
            <a:off x="718030" y="5219440"/>
            <a:ext cx="10980026" cy="1477328"/>
          </a:xfrm>
          <a:prstGeom prst="rect">
            <a:avLst/>
          </a:prstGeom>
          <a:solidFill>
            <a:schemeClr val="accent6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Указанные характерологические отклонения, отмеченные в подростково-юношеском возрасте у лиц с потреблением алкоголя могут в определенной степени объяснять и феномен течения алкоголизма, который, как известно, характеризуется у аборигенов массивными психопатологическими нарушениями, а также высокую долю преступлений, совершаемых аборигенами в состоянии алкогольного опьянения (Балашов и </a:t>
            </a:r>
            <a:r>
              <a:rPr lang="ru-RU" dirty="0" err="1"/>
              <a:t>соавт</a:t>
            </a:r>
            <a:r>
              <a:rPr lang="ru-RU" dirty="0"/>
              <a:t>., 2012).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413007-9548-4EDA-B8DA-9C5CC197AFB2}"/>
              </a:ext>
            </a:extLst>
          </p:cNvPr>
          <p:cNvSpPr txBox="1"/>
          <p:nvPr/>
        </p:nvSpPr>
        <p:spPr>
          <a:xfrm>
            <a:off x="8984974" y="1948070"/>
            <a:ext cx="2570922" cy="36933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Семке и </a:t>
            </a:r>
            <a:r>
              <a:rPr lang="ru-RU" dirty="0" err="1"/>
              <a:t>соавт</a:t>
            </a:r>
            <a:r>
              <a:rPr lang="ru-RU" dirty="0"/>
              <a:t>. (2009)</a:t>
            </a:r>
          </a:p>
        </p:txBody>
      </p:sp>
    </p:spTree>
    <p:extLst>
      <p:ext uri="{BB962C8B-B14F-4D97-AF65-F5344CB8AC3E}">
        <p14:creationId xmlns:p14="http://schemas.microsoft.com/office/powerpoint/2010/main" val="33536506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5E21730D-956E-4A74-8396-CA983D2FF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365" y="781879"/>
            <a:ext cx="10972800" cy="1152939"/>
          </a:xfrm>
        </p:spPr>
        <p:txBody>
          <a:bodyPr>
            <a:noAutofit/>
          </a:bodyPr>
          <a:lstStyle/>
          <a:p>
            <a:pPr algn="ctr"/>
            <a:r>
              <a:rPr lang="ru-RU" sz="2800" b="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Сравнительные показатели шкалы агрессии у молодых аборигенов Севера с потреблением алкоголя (</a:t>
            </a:r>
            <a:r>
              <a:rPr lang="en-US" sz="2800" b="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Buss</a:t>
            </a:r>
            <a:r>
              <a:rPr lang="ru-RU" sz="2800" b="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sz="2800" b="0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Durkey</a:t>
            </a:r>
            <a:r>
              <a:rPr lang="en-US" sz="2800" b="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Inventory</a:t>
            </a:r>
            <a:r>
              <a:rPr lang="ru-RU" sz="2800" b="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en-US" sz="2800" b="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BDI</a:t>
            </a:r>
            <a:r>
              <a:rPr lang="ru-RU" sz="2800" b="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,%)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1228C98-818A-4594-8FB3-5331E259819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1" r="8401"/>
          <a:stretch>
            <a:fillRect/>
          </a:stretch>
        </p:blipFill>
        <p:spPr>
          <a:xfrm>
            <a:off x="7957033" y="2077554"/>
            <a:ext cx="4048125" cy="3892550"/>
          </a:xfrm>
        </p:spPr>
      </p:pic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CE59D06F-8A43-494F-B2F2-CE11D5F284B8}"/>
              </a:ext>
            </a:extLst>
          </p:cNvPr>
          <p:cNvGraphicFramePr>
            <a:graphicFrameLocks noGrp="1"/>
          </p:cNvGraphicFramePr>
          <p:nvPr>
            <p:ph sz="quarter" idx="12"/>
            <p:extLst>
              <p:ext uri="{D42A27DB-BD31-4B8C-83A1-F6EECF244321}">
                <p14:modId xmlns:p14="http://schemas.microsoft.com/office/powerpoint/2010/main" val="3120429386"/>
              </p:ext>
            </p:extLst>
          </p:nvPr>
        </p:nvGraphicFramePr>
        <p:xfrm>
          <a:off x="609600" y="1934818"/>
          <a:ext cx="6705600" cy="43167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128404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EE4F64-6E87-455E-8744-3C5675A6BAA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/>
              <a:t>Выводы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BC560A-1C77-46A9-87E1-15F852648D4C}"/>
              </a:ext>
            </a:extLst>
          </p:cNvPr>
          <p:cNvSpPr txBox="1"/>
          <p:nvPr/>
        </p:nvSpPr>
        <p:spPr>
          <a:xfrm>
            <a:off x="1258957" y="2014330"/>
            <a:ext cx="1020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1974C2-EDC7-436E-8D64-A69E4A11C447}"/>
              </a:ext>
            </a:extLst>
          </p:cNvPr>
          <p:cNvSpPr txBox="1"/>
          <p:nvPr/>
        </p:nvSpPr>
        <p:spPr>
          <a:xfrm>
            <a:off x="463826" y="1086677"/>
            <a:ext cx="11582400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Выводы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rgbClr val="002060"/>
                </a:solidFill>
              </a:rPr>
              <a:t>Выявлены психологические и психофизиологические факторы детерминации, обусловливающие употребление алкоголя в подростково-юношеском возрасте у коренных народов Севера. Психофизиологические факторы характеризуются значимым ухудшением функционального состояния у юношей АС с потреблением алкоголя (р = 0,003) и увеличением доли лиц с напряжением механизмов адаптации среди аборигенов АС с потреблением алкоголя в 2,5 раза превышающей таковую в группе БПА. Выявлено наличие значимой корреляционной связи между уровнем тревоги (у юношей – личностной, у девушек – личностной и реактивной) и агрессии (у юношей – общей и вербальной, у девушек – раздражения) и индексом функциональных изменений у аборигенов АС с потреблением алкоголя.</a:t>
            </a:r>
          </a:p>
          <a:p>
            <a:endParaRPr lang="ru-RU" dirty="0">
              <a:solidFill>
                <a:srgbClr val="002060"/>
              </a:solidFill>
            </a:endParaRPr>
          </a:p>
          <a:p>
            <a:pPr marL="342900" indent="-342900">
              <a:buFont typeface="+mj-lt"/>
              <a:buAutoNum type="arabicPeriod" startAt="2"/>
            </a:pPr>
            <a:r>
              <a:rPr lang="ru-RU" dirty="0">
                <a:solidFill>
                  <a:srgbClr val="002060"/>
                </a:solidFill>
              </a:rPr>
              <a:t>Установлено, что низкая приверженность традиционным культурным ценностям является значимым признаком (</a:t>
            </a:r>
            <a:r>
              <a:rPr lang="en-US" dirty="0">
                <a:solidFill>
                  <a:srgbClr val="002060"/>
                </a:solidFill>
              </a:rPr>
              <a:t>p</a:t>
            </a:r>
            <a:r>
              <a:rPr lang="ru-RU" dirty="0">
                <a:solidFill>
                  <a:srgbClr val="002060"/>
                </a:solidFill>
              </a:rPr>
              <a:t> &lt; 0,05) при формировании алкоголизации в подростково-юношеском возрасте у коренного населения Севера. Показатели частоты встречаемости потребления алкоголя являются стабильно высокими, независимо от пола и возраста, при этом выявлено более раннее значимое приобщение к алкоголю у юношей, по сравнению с девушками (р = 0,003). Существует сопряженность алкогольных реализаций с личностными, индивидуально значимыми мотивами: </a:t>
            </a:r>
            <a:r>
              <a:rPr lang="ru-RU" dirty="0" err="1">
                <a:solidFill>
                  <a:srgbClr val="002060"/>
                </a:solidFill>
              </a:rPr>
              <a:t>субмиссивная</a:t>
            </a:r>
            <a:r>
              <a:rPr lang="ru-RU" dirty="0">
                <a:solidFill>
                  <a:srgbClr val="002060"/>
                </a:solidFill>
              </a:rPr>
              <a:t> мотивация чаще характеризует юношей; </a:t>
            </a:r>
            <a:r>
              <a:rPr lang="ru-RU" dirty="0" err="1">
                <a:solidFill>
                  <a:srgbClr val="002060"/>
                </a:solidFill>
              </a:rPr>
              <a:t>атарактическая</a:t>
            </a:r>
            <a:r>
              <a:rPr lang="ru-RU" dirty="0">
                <a:solidFill>
                  <a:srgbClr val="002060"/>
                </a:solidFill>
              </a:rPr>
              <a:t> – девушек.</a:t>
            </a:r>
          </a:p>
          <a:p>
            <a:pPr marL="342900" indent="-342900">
              <a:buFont typeface="+mj-lt"/>
              <a:buAutoNum type="arabicPeriod" startAt="2"/>
            </a:pP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DF80E4-F567-4AC8-9232-27D3D7627DBC}"/>
              </a:ext>
            </a:extLst>
          </p:cNvPr>
          <p:cNvSpPr txBox="1"/>
          <p:nvPr/>
        </p:nvSpPr>
        <p:spPr>
          <a:xfrm>
            <a:off x="948300" y="6400499"/>
            <a:ext cx="10779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Примечание. АС- аборигены Севера; ПА- потребление алкоголя, БПА – без потребления алкоголя</a:t>
            </a:r>
          </a:p>
        </p:txBody>
      </p:sp>
    </p:spTree>
    <p:extLst>
      <p:ext uri="{BB962C8B-B14F-4D97-AF65-F5344CB8AC3E}">
        <p14:creationId xmlns:p14="http://schemas.microsoft.com/office/powerpoint/2010/main" val="42185720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E303F95D-7E6E-4385-8CE5-68E86B49D15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/>
              <a:t>Выводы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44F81A-7C59-4844-B52E-C4943F253974}"/>
              </a:ext>
            </a:extLst>
          </p:cNvPr>
          <p:cNvSpPr txBox="1"/>
          <p:nvPr/>
        </p:nvSpPr>
        <p:spPr>
          <a:xfrm>
            <a:off x="291548" y="974279"/>
            <a:ext cx="11661913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Выводы</a:t>
            </a:r>
          </a:p>
          <a:p>
            <a:pPr marL="342900" indent="-342900">
              <a:buFont typeface="+mj-lt"/>
              <a:buAutoNum type="arabicPeriod" startAt="3"/>
            </a:pPr>
            <a:r>
              <a:rPr lang="ru-RU" dirty="0">
                <a:solidFill>
                  <a:srgbClr val="002060"/>
                </a:solidFill>
              </a:rPr>
              <a:t>Установлены значимые различия по уровню тревоги (р = 0,021) и частоте встречаемости </a:t>
            </a:r>
            <a:r>
              <a:rPr lang="ru-RU" dirty="0" err="1">
                <a:solidFill>
                  <a:srgbClr val="002060"/>
                </a:solidFill>
              </a:rPr>
              <a:t>высокотревожных</a:t>
            </a:r>
            <a:r>
              <a:rPr lang="ru-RU" dirty="0">
                <a:solidFill>
                  <a:srgbClr val="002060"/>
                </a:solidFill>
              </a:rPr>
              <a:t> лиц (р &lt; 0,05) при алкогольных реализациях и без таковых. Доля лиц с высокой личностной тревожностью значимо выше, чем с реактивной (р &lt; 0,05). Выявлены значимые различия в показателях физической агрессии (р = 0,036), </a:t>
            </a:r>
            <a:r>
              <a:rPr lang="ru-RU" dirty="0" err="1">
                <a:solidFill>
                  <a:srgbClr val="002060"/>
                </a:solidFill>
              </a:rPr>
              <a:t>нейротизма</a:t>
            </a:r>
            <a:r>
              <a:rPr lang="ru-RU" dirty="0">
                <a:solidFill>
                  <a:srgbClr val="002060"/>
                </a:solidFill>
              </a:rPr>
              <a:t> (р = 0,05) и раздражения (р = 0,010) у юношей и девушек с признаками алкоголя, свидетельствующие о половозрастной специфике формирования </a:t>
            </a:r>
            <a:r>
              <a:rPr lang="ru-RU" dirty="0" err="1">
                <a:solidFill>
                  <a:srgbClr val="002060"/>
                </a:solidFill>
              </a:rPr>
              <a:t>алкогользависимого</a:t>
            </a:r>
            <a:r>
              <a:rPr lang="ru-RU" dirty="0">
                <a:solidFill>
                  <a:srgbClr val="002060"/>
                </a:solidFill>
              </a:rPr>
              <a:t> поведения.</a:t>
            </a:r>
          </a:p>
          <a:p>
            <a:pPr marL="342900" indent="-342900">
              <a:buFont typeface="+mj-lt"/>
              <a:buAutoNum type="arabicPeriod" startAt="3"/>
            </a:pPr>
            <a:endParaRPr lang="ru-RU" dirty="0">
              <a:solidFill>
                <a:srgbClr val="002060"/>
              </a:solidFill>
            </a:endParaRPr>
          </a:p>
          <a:p>
            <a:pPr marL="342900" indent="-342900">
              <a:buFont typeface="+mj-lt"/>
              <a:buAutoNum type="arabicPeriod" startAt="3"/>
            </a:pPr>
            <a:r>
              <a:rPr lang="ru-RU" dirty="0">
                <a:solidFill>
                  <a:srgbClr val="002060"/>
                </a:solidFill>
              </a:rPr>
              <a:t>Установлена разная половозрастная динамика психофизиологических соотношений при алкогольной реализации в подростково-юношеском возрасте. Анализ корреляционных плеяд показал, что у юношей ПА наибольшую корреляционную нагрузку несут типологические характеристики личности (</a:t>
            </a:r>
            <a:r>
              <a:rPr lang="ru-RU" dirty="0" err="1">
                <a:solidFill>
                  <a:srgbClr val="002060"/>
                </a:solidFill>
              </a:rPr>
              <a:t>нейротизм</a:t>
            </a:r>
            <a:r>
              <a:rPr lang="ru-RU" dirty="0">
                <a:solidFill>
                  <a:srgbClr val="002060"/>
                </a:solidFill>
              </a:rPr>
              <a:t>) и отдельные варианты проявления агрессии (обида). У девушек ПА, в свою очередь, основная корреляционная нагрузка связана с конституциональной тревогой и косвенной агрессией. </a:t>
            </a:r>
          </a:p>
          <a:p>
            <a:pPr marL="342900" indent="-342900">
              <a:buFont typeface="+mj-lt"/>
              <a:buAutoNum type="arabicPeriod" startAt="3"/>
            </a:pPr>
            <a:endParaRPr lang="ru-RU" dirty="0">
              <a:solidFill>
                <a:srgbClr val="002060"/>
              </a:solidFill>
            </a:endParaRPr>
          </a:p>
          <a:p>
            <a:pPr marL="342900" indent="-342900">
              <a:buFont typeface="+mj-lt"/>
              <a:buAutoNum type="arabicPeriod" startAt="3"/>
            </a:pPr>
            <a:r>
              <a:rPr lang="ru-RU" dirty="0">
                <a:solidFill>
                  <a:srgbClr val="002060"/>
                </a:solidFill>
              </a:rPr>
              <a:t>Выявлены значимые корреляционные связи между депрессией и враждебностью, а также между </a:t>
            </a:r>
            <a:r>
              <a:rPr lang="ru-RU" dirty="0" err="1">
                <a:solidFill>
                  <a:srgbClr val="002060"/>
                </a:solidFill>
              </a:rPr>
              <a:t>нейротизмом</a:t>
            </a:r>
            <a:r>
              <a:rPr lang="ru-RU" dirty="0">
                <a:solidFill>
                  <a:srgbClr val="002060"/>
                </a:solidFill>
              </a:rPr>
              <a:t> и интегральной агрессией, что свидетельствует о значимости указанных свойств в алкогольных реализациях в подростково-юношеском возрасте. Таким образом, состояние, характеризующееся признаками тревожного ряда, у лиц ПА сопровождается максимальными поведенческими сдвигами в области социальных взаимодействий, а депрессивные тенденции, в свою очередь, сопровождаются увеличением </a:t>
            </a:r>
            <a:r>
              <a:rPr lang="ru-RU" dirty="0" err="1">
                <a:solidFill>
                  <a:srgbClr val="002060"/>
                </a:solidFill>
              </a:rPr>
              <a:t>аутоагрессивных</a:t>
            </a:r>
            <a:r>
              <a:rPr lang="ru-RU" dirty="0">
                <a:solidFill>
                  <a:srgbClr val="002060"/>
                </a:solidFill>
              </a:rPr>
              <a:t> проявлений.</a:t>
            </a:r>
          </a:p>
          <a:p>
            <a:endParaRPr lang="ru-RU" dirty="0"/>
          </a:p>
          <a:p>
            <a:r>
              <a:rPr lang="ru-RU" dirty="0"/>
              <a:t> 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80710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60E0D9-83AC-42F6-87FD-7C43F045B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090736"/>
            <a:ext cx="10972800" cy="827311"/>
          </a:xfrm>
        </p:spPr>
        <p:txBody>
          <a:bodyPr>
            <a:normAutofit/>
          </a:bodyPr>
          <a:lstStyle/>
          <a:p>
            <a:pPr algn="ctr"/>
            <a:r>
              <a:rPr lang="ru-RU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ПРАКТИЧЕСКИЕ РЕКОМЕНДАЦИИ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A6FEDCF-5D2E-4583-867C-2CBE472F243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8783" y="2034504"/>
            <a:ext cx="7977808" cy="4525321"/>
          </a:xfrm>
        </p:spPr>
        <p:txBody>
          <a:bodyPr>
            <a:normAutofit fontScale="77500" lnSpcReduction="20000"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ru-RU" dirty="0"/>
              <a:t>Результаты исследования могут являться основой для разработки и внедрения в образовательную среду превентивных антиалкогольных программ для обучающихся, а также ранней диагностики случаев употребления алкоголя в подростковом и юношеском возрастах.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dirty="0"/>
              <a:t>Предложенная технология психологической и психофизиологической диагностики может быть рекомендована для центров здоровья, поликлиник, специально организованных кабинетов на базе наркологических диспансеров, где проводится консультирование подростков и юношей из семей с алкогольной зависимостью.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dirty="0"/>
              <a:t>Результаты исследований могут быть включены в программы образовательных учреждений, осуществляющих подготовку, переподготовку и повышение квалификации специалистов, работающих с детьми и молодежью на территориях с высокой плотностью проживания коренного населения, по вопросам профилактики злоупотребления ПАВ.</a:t>
            </a:r>
          </a:p>
          <a:p>
            <a:endParaRPr lang="ru-RU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B521C443-A1A8-44A1-805B-D02D883BD84B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8530" y="2307260"/>
            <a:ext cx="3023870" cy="3779838"/>
          </a:xfrm>
        </p:spPr>
      </p:pic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551E66-C6B0-442C-ADDC-8CC683ACB0F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ru-RU" dirty="0"/>
              <a:t>Практические рекомендации</a:t>
            </a:r>
          </a:p>
        </p:txBody>
      </p:sp>
    </p:spTree>
    <p:extLst>
      <p:ext uri="{BB962C8B-B14F-4D97-AF65-F5344CB8AC3E}">
        <p14:creationId xmlns:p14="http://schemas.microsoft.com/office/powerpoint/2010/main" val="10087075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B146D6-F76C-48B7-BF4E-C8838B4E1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52358D-6D90-4118-AED5-67F6F11052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62500" lnSpcReduction="20000"/>
          </a:bodyPr>
          <a:lstStyle/>
          <a:p>
            <a:pPr algn="r"/>
            <a:r>
              <a:rPr lang="en-US" dirty="0"/>
              <a:t>Vera Lobova</a:t>
            </a:r>
          </a:p>
          <a:p>
            <a:pPr algn="r"/>
            <a:endParaRPr lang="en-US" dirty="0"/>
          </a:p>
          <a:p>
            <a:pPr algn="r"/>
            <a:r>
              <a:rPr lang="en-US" dirty="0"/>
              <a:t>va-lobova@yandex.ru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91470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71C4BD-0760-45A0-BA23-D88A9D40D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401" y="2067339"/>
            <a:ext cx="7953917" cy="1948069"/>
          </a:xfrm>
        </p:spPr>
        <p:txBody>
          <a:bodyPr>
            <a:normAutofit/>
          </a:bodyPr>
          <a:lstStyle/>
          <a:p>
            <a:pPr algn="ctr"/>
            <a:r>
              <a:rPr lang="ru-RU" dirty="0" err="1"/>
              <a:t>Аддиктивные</a:t>
            </a:r>
            <a:r>
              <a:rPr lang="ru-RU" dirty="0"/>
              <a:t> проблемы у коренного детского этноса Севера Сибири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AF543C0-07DA-4641-9642-3C1F998CB1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5885" y="5057515"/>
            <a:ext cx="7954433" cy="941180"/>
          </a:xfrm>
        </p:spPr>
        <p:txBody>
          <a:bodyPr/>
          <a:lstStyle/>
          <a:p>
            <a:pPr algn="r"/>
            <a:r>
              <a:rPr lang="en-US" dirty="0"/>
              <a:t>Vera Lobova</a:t>
            </a:r>
          </a:p>
          <a:p>
            <a:pPr algn="r"/>
            <a:r>
              <a:rPr lang="en-US" dirty="0"/>
              <a:t>va-lobova@yandex.ru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04585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7F86E713-6BDA-44E6-B57D-67D51E838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99188"/>
            <a:ext cx="10972800" cy="827311"/>
          </a:xfrm>
        </p:spPr>
        <p:txBody>
          <a:bodyPr/>
          <a:lstStyle/>
          <a:p>
            <a:pPr algn="ctr"/>
            <a:r>
              <a:rPr lang="ru-RU" dirty="0"/>
              <a:t>Дизайн исследования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E69629-B821-4032-8DC1-2D4A1B1F763A}"/>
              </a:ext>
            </a:extLst>
          </p:cNvPr>
          <p:cNvSpPr txBox="1"/>
          <p:nvPr/>
        </p:nvSpPr>
        <p:spPr>
          <a:xfrm>
            <a:off x="212035" y="1626499"/>
            <a:ext cx="626137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исследовании приняли участие 388 чел., в том числе муж. – 156 чел., жен. – 232 чел.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ненцы, ханты, селькупы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Возраст от 7 до 17 лет </a:t>
            </a:r>
          </a:p>
          <a:p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этап - анкетирование с использованием специально разработанной анкеты (частота приема алкоголя, вид потребляемой алкогольной продукции, мотивы, количество потребления алкоголя).</a:t>
            </a:r>
          </a:p>
          <a:p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этап – антропометрия, психодиагностика</a:t>
            </a:r>
          </a:p>
          <a:p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88 чел. – лица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опытом алкогольной реализации</a:t>
            </a:r>
          </a:p>
          <a:p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104 чел.  – лица без опыта потребления ПАВ.</a:t>
            </a:r>
          </a:p>
          <a:p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Потребление алкоголя - 2,31 ± 0,26 года.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Объект 6">
            <a:extLst>
              <a:ext uri="{FF2B5EF4-FFF2-40B4-BE49-F238E27FC236}">
                <a16:creationId xmlns:a16="http://schemas.microsoft.com/office/drawing/2014/main" id="{4AE0B6CB-A2A7-4D9F-BA7D-04C7285F529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411" y="2598465"/>
            <a:ext cx="4572000" cy="3657600"/>
          </a:xfrm>
        </p:spPr>
      </p:pic>
    </p:spTree>
    <p:extLst>
      <p:ext uri="{BB962C8B-B14F-4D97-AF65-F5344CB8AC3E}">
        <p14:creationId xmlns:p14="http://schemas.microsoft.com/office/powerpoint/2010/main" val="19921638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1C8C1172-148B-4458-8669-3CD233708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Методы исследования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D0CEEED-A87F-4AF7-BD3A-669181B59E8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8" r="8368"/>
          <a:stretch>
            <a:fillRect/>
          </a:stretch>
        </p:blipFill>
        <p:spPr/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9512192-A293-433E-AF8E-824BE016696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ru-RU" dirty="0"/>
              <a:t>Методы исследования</a:t>
            </a:r>
          </a:p>
        </p:txBody>
      </p:sp>
      <p:sp>
        <p:nvSpPr>
          <p:cNvPr id="15" name="Объект 14">
            <a:extLst>
              <a:ext uri="{FF2B5EF4-FFF2-40B4-BE49-F238E27FC236}">
                <a16:creationId xmlns:a16="http://schemas.microsoft.com/office/drawing/2014/main" id="{C359D522-BD44-4C6E-9230-DF43B5EAB2A5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>
            <a:normAutofit fontScale="625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dirty="0"/>
              <a:t>Социально-гигиенический метод (анкетирование, опрос). 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/>
              <a:t>Антропометрия (рост, масса тела) 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/>
              <a:t>Метод Н.С. Короткова (САД, ДАД, ЧСС)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/>
              <a:t>Психодиагностика:</a:t>
            </a:r>
          </a:p>
          <a:p>
            <a:r>
              <a:rPr lang="ru-RU" dirty="0"/>
              <a:t>Личностные опросники </a:t>
            </a:r>
          </a:p>
          <a:p>
            <a:pPr marL="457200" indent="-457200">
              <a:buFont typeface="+mj-lt"/>
              <a:buAutoNum type="arabicParenR"/>
            </a:pPr>
            <a:r>
              <a:rPr lang="ru-RU" dirty="0"/>
              <a:t>Шкала сниженного настроения-</a:t>
            </a:r>
            <a:r>
              <a:rPr lang="ru-RU" dirty="0" err="1"/>
              <a:t>субдепрессии</a:t>
            </a:r>
            <a:r>
              <a:rPr lang="ru-RU" b="1" dirty="0"/>
              <a:t> (</a:t>
            </a:r>
            <a:r>
              <a:rPr lang="en-US" dirty="0"/>
              <a:t>Self Rating Depression</a:t>
            </a:r>
            <a:r>
              <a:rPr lang="ru-RU" dirty="0"/>
              <a:t>-</a:t>
            </a:r>
            <a:r>
              <a:rPr lang="en-US" dirty="0"/>
              <a:t>SDS</a:t>
            </a:r>
            <a:r>
              <a:rPr lang="ru-RU" dirty="0"/>
              <a:t>, </a:t>
            </a:r>
            <a:r>
              <a:rPr lang="ru-RU" dirty="0" err="1"/>
              <a:t>Zung</a:t>
            </a:r>
            <a:r>
              <a:rPr lang="ru-RU" dirty="0"/>
              <a:t>, </a:t>
            </a:r>
            <a:r>
              <a:rPr lang="ru-RU" dirty="0" err="1"/>
              <a:t>Durham</a:t>
            </a:r>
            <a:r>
              <a:rPr lang="ru-RU" dirty="0"/>
              <a:t>, 1965; </a:t>
            </a:r>
            <a:r>
              <a:rPr lang="ru-RU" dirty="0" err="1"/>
              <a:t>адапт</a:t>
            </a:r>
            <a:r>
              <a:rPr lang="ru-RU" dirty="0"/>
              <a:t>. Балашова, 1988). </a:t>
            </a:r>
          </a:p>
          <a:p>
            <a:pPr marL="457200" indent="-457200">
              <a:buFont typeface="+mj-lt"/>
              <a:buAutoNum type="arabicParenR"/>
            </a:pPr>
            <a:r>
              <a:rPr lang="ru-RU" dirty="0"/>
              <a:t>Личностная шкала проявлений тревоги</a:t>
            </a:r>
            <a:r>
              <a:rPr lang="ru-RU" b="1" dirty="0"/>
              <a:t> (</a:t>
            </a:r>
            <a:r>
              <a:rPr lang="en-US" dirty="0"/>
              <a:t>Taylor</a:t>
            </a:r>
            <a:r>
              <a:rPr lang="ru-RU" dirty="0"/>
              <a:t>'</a:t>
            </a:r>
            <a:r>
              <a:rPr lang="en-US" dirty="0"/>
              <a:t>s Manifest Anxiety Scale</a:t>
            </a:r>
            <a:r>
              <a:rPr lang="ru-RU" dirty="0"/>
              <a:t>-</a:t>
            </a:r>
            <a:r>
              <a:rPr lang="en-US" dirty="0"/>
              <a:t>TMAS</a:t>
            </a:r>
            <a:r>
              <a:rPr lang="ru-RU" dirty="0"/>
              <a:t>; Тейлор, 1953; </a:t>
            </a:r>
            <a:r>
              <a:rPr lang="ru-RU" dirty="0" err="1"/>
              <a:t>адапт</a:t>
            </a:r>
            <a:r>
              <a:rPr lang="ru-RU" dirty="0"/>
              <a:t>. Немчин, 1966</a:t>
            </a:r>
            <a:r>
              <a:rPr lang="ru-RU" b="1" dirty="0"/>
              <a:t>).</a:t>
            </a:r>
          </a:p>
          <a:p>
            <a:pPr marL="457200" indent="-457200">
              <a:buFont typeface="+mj-lt"/>
              <a:buAutoNum type="arabicParenR"/>
            </a:pPr>
            <a:r>
              <a:rPr lang="ru-RU" dirty="0"/>
              <a:t> Шкала личностной и ситуативной тревожности (</a:t>
            </a:r>
            <a:r>
              <a:rPr lang="en-US" dirty="0"/>
              <a:t>State</a:t>
            </a:r>
            <a:r>
              <a:rPr lang="ru-RU" dirty="0"/>
              <a:t>-</a:t>
            </a:r>
            <a:r>
              <a:rPr lang="en-US" dirty="0"/>
              <a:t>Trait Anxiety Inventory</a:t>
            </a:r>
            <a:r>
              <a:rPr lang="ru-RU" dirty="0"/>
              <a:t>-</a:t>
            </a:r>
            <a:r>
              <a:rPr lang="en-US" dirty="0"/>
              <a:t>STAI</a:t>
            </a:r>
            <a:r>
              <a:rPr lang="ru-RU" dirty="0"/>
              <a:t>; Ханин, 1976; </a:t>
            </a:r>
            <a:r>
              <a:rPr lang="en-US" dirty="0"/>
              <a:t>Spielberger</a:t>
            </a:r>
            <a:r>
              <a:rPr lang="ru-RU" dirty="0"/>
              <a:t>, 1970).</a:t>
            </a:r>
          </a:p>
          <a:p>
            <a:pPr marL="457200" indent="-457200">
              <a:buFont typeface="+mj-lt"/>
              <a:buAutoNum type="arabicParenR"/>
            </a:pPr>
            <a:r>
              <a:rPr lang="ru-RU" dirty="0"/>
              <a:t> Модифицированный личностный опросник Айзенка (</a:t>
            </a:r>
            <a:r>
              <a:rPr lang="en-US" dirty="0"/>
              <a:t>Eysenck Personality Inventory</a:t>
            </a:r>
            <a:r>
              <a:rPr lang="ru-RU" dirty="0"/>
              <a:t>-</a:t>
            </a:r>
            <a:r>
              <a:rPr lang="en-US" dirty="0"/>
              <a:t>EPI</a:t>
            </a:r>
            <a:r>
              <a:rPr lang="ru-RU" dirty="0"/>
              <a:t>; </a:t>
            </a:r>
            <a:r>
              <a:rPr lang="en-US" dirty="0"/>
              <a:t>Eysenck </a:t>
            </a:r>
            <a:r>
              <a:rPr lang="ru-RU" dirty="0" err="1"/>
              <a:t>адапт</a:t>
            </a:r>
            <a:r>
              <a:rPr lang="ru-RU" dirty="0"/>
              <a:t>. Русалов,1992). </a:t>
            </a:r>
          </a:p>
          <a:p>
            <a:pPr marL="457200" indent="-457200">
              <a:buFont typeface="+mj-lt"/>
              <a:buAutoNum type="arabicParenR"/>
            </a:pPr>
            <a:r>
              <a:rPr lang="ru-RU" dirty="0"/>
              <a:t>опросник Басса-Дарки (</a:t>
            </a:r>
            <a:r>
              <a:rPr lang="en-US" dirty="0"/>
              <a:t>Buss</a:t>
            </a:r>
            <a:r>
              <a:rPr lang="ru-RU" dirty="0"/>
              <a:t>-</a:t>
            </a:r>
            <a:r>
              <a:rPr lang="en-US" dirty="0"/>
              <a:t>Durkey Inventory</a:t>
            </a:r>
            <a:r>
              <a:rPr lang="ru-RU" dirty="0"/>
              <a:t> – </a:t>
            </a:r>
            <a:r>
              <a:rPr lang="en-US" dirty="0"/>
              <a:t>BDI</a:t>
            </a:r>
            <a:r>
              <a:rPr lang="ru-RU" dirty="0"/>
              <a:t>; Басс, </a:t>
            </a:r>
            <a:r>
              <a:rPr lang="ru-RU" dirty="0" err="1"/>
              <a:t>Дарки</a:t>
            </a:r>
            <a:r>
              <a:rPr lang="ru-RU" dirty="0"/>
              <a:t>, 1957; </a:t>
            </a:r>
            <a:r>
              <a:rPr lang="ru-RU" dirty="0" err="1"/>
              <a:t>адапт</a:t>
            </a:r>
            <a:r>
              <a:rPr lang="ru-RU" dirty="0"/>
              <a:t>. Осницкий, 1994). 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Статистическая обработка результатов проведена с помощью программы «</a:t>
            </a:r>
            <a:r>
              <a:rPr lang="ru-RU" dirty="0" err="1"/>
              <a:t>BioStat</a:t>
            </a:r>
            <a:r>
              <a:rPr lang="ru-RU" dirty="0"/>
              <a:t>».</a:t>
            </a:r>
          </a:p>
        </p:txBody>
      </p:sp>
    </p:spTree>
    <p:extLst>
      <p:ext uri="{BB962C8B-B14F-4D97-AF65-F5344CB8AC3E}">
        <p14:creationId xmlns:p14="http://schemas.microsoft.com/office/powerpoint/2010/main" val="13161896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645CC8-8F50-484D-8DBE-70A09D782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ЦЕЛЬ ИССЛЕДОВАНИЯ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E6E6F31-6CE2-44E0-AD93-BCED69B56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83957" y="614279"/>
            <a:ext cx="6208043" cy="360000"/>
          </a:xfrm>
        </p:spPr>
        <p:txBody>
          <a:bodyPr/>
          <a:lstStyle/>
          <a:p>
            <a:r>
              <a:rPr lang="ru-RU" dirty="0"/>
              <a:t>Цель исследования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BF2C2C17-EAF9-48A9-84EB-C06253A10FE6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550" y="2326052"/>
            <a:ext cx="3117850" cy="3897313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4F0CDD-090D-4002-B3CC-B74B4F590B69}"/>
              </a:ext>
            </a:extLst>
          </p:cNvPr>
          <p:cNvSpPr txBox="1"/>
          <p:nvPr/>
        </p:nvSpPr>
        <p:spPr>
          <a:xfrm>
            <a:off x="887896" y="2326052"/>
            <a:ext cx="709565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/>
              <a:t>Цель исследования</a:t>
            </a:r>
            <a:r>
              <a:rPr lang="en-US" sz="3600" dirty="0"/>
              <a:t> - </a:t>
            </a:r>
            <a:r>
              <a:rPr lang="ru-RU" sz="3600" dirty="0"/>
              <a:t>выявить психологические факторы детерминации употребления алкоголя в подростково-юношеском возрасте у коренных народов Севера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7526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FBFC48-06A8-4EC2-A82B-FC12A447B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878701"/>
            <a:ext cx="10972800" cy="827311"/>
          </a:xfrm>
        </p:spPr>
        <p:txBody>
          <a:bodyPr>
            <a:normAutofit/>
          </a:bodyPr>
          <a:lstStyle/>
          <a:p>
            <a:pPr algn="ctr"/>
            <a:r>
              <a:rPr lang="ru-RU" sz="4000" b="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Задачи исследования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5703EEC-B23C-4613-89DF-74E67378832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599" y="1868557"/>
            <a:ext cx="10972800" cy="4375163"/>
          </a:xfrm>
        </p:spPr>
        <p:txBody>
          <a:bodyPr>
            <a:normAutofit fontScale="92500"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ru-RU" dirty="0"/>
              <a:t>Выявить психологические факторы детерминации, обусловливающие употребление алкоголя в подростково-юношеском возрасте у представителей коренного этноса Севера Сибири.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dirty="0"/>
              <a:t>Оценить динамику алкоголизации в подростково-юношеском возрасте у коренного этноса Севера Сибири в зависимости от частоты встречаемости, характера потребления, половозрастных характеристик. </a:t>
            </a:r>
            <a:endParaRPr lang="ru-RU" b="1" dirty="0"/>
          </a:p>
          <a:p>
            <a:pPr marL="457200" lvl="0" indent="-457200">
              <a:buFont typeface="+mj-lt"/>
              <a:buAutoNum type="arabicPeriod"/>
            </a:pPr>
            <a:r>
              <a:rPr lang="ru-RU" dirty="0"/>
              <a:t>Исследовать особенности состояния адаптации у юношей и девушек из числа коренного населения по данным индекса функциональных изменений и психологическим характеристикам с учетом потребления алкоголя.</a:t>
            </a:r>
            <a:endParaRPr lang="ru-RU" b="1" dirty="0"/>
          </a:p>
          <a:p>
            <a:pPr marL="457200" lvl="0" indent="-457200">
              <a:buFont typeface="+mj-lt"/>
              <a:buAutoNum type="arabicPeriod"/>
            </a:pPr>
            <a:r>
              <a:rPr lang="ru-RU" dirty="0"/>
              <a:t>Изучить характер дизадаптивных состояний (тревоги, депрессии, агрессии, нейротизма), обусловливающих потребление алкоголя в подростково-юношеском возрасте у коренных народов Севера.</a:t>
            </a:r>
          </a:p>
        </p:txBody>
      </p:sp>
    </p:spTree>
    <p:extLst>
      <p:ext uri="{BB962C8B-B14F-4D97-AF65-F5344CB8AC3E}">
        <p14:creationId xmlns:p14="http://schemas.microsoft.com/office/powerpoint/2010/main" val="25044609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A256E8-5658-429C-83E8-7745C955D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22854"/>
            <a:ext cx="10972800" cy="827311"/>
          </a:xfrm>
        </p:spPr>
        <p:txBody>
          <a:bodyPr>
            <a:normAutofit fontScale="90000"/>
          </a:bodyPr>
          <a:lstStyle/>
          <a:p>
            <a:pPr algn="ctr"/>
            <a:r>
              <a:rPr lang="ru-RU" b="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Частота встречаемости лиц с потреблением алкоголя у коренной молодежи(%)</a:t>
            </a:r>
          </a:p>
        </p:txBody>
      </p:sp>
      <p:pic>
        <p:nvPicPr>
          <p:cNvPr id="8" name="Объект 4">
            <a:extLst>
              <a:ext uri="{FF2B5EF4-FFF2-40B4-BE49-F238E27FC236}">
                <a16:creationId xmlns:a16="http://schemas.microsoft.com/office/drawing/2014/main" id="{23C84B51-D597-401B-B5D6-0463FC43F089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168" y="1934816"/>
            <a:ext cx="5588460" cy="4191345"/>
          </a:xfrm>
        </p:spPr>
      </p:pic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A1D4B2FA-B83D-4A97-B5DF-4E3CAEF3ADCC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2267510092"/>
              </p:ext>
            </p:extLst>
          </p:nvPr>
        </p:nvGraphicFramePr>
        <p:xfrm>
          <a:off x="609600" y="1934817"/>
          <a:ext cx="5373688" cy="41913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9AC75F5-9072-4FD8-ACA9-321473CED8D6}"/>
              </a:ext>
            </a:extLst>
          </p:cNvPr>
          <p:cNvSpPr txBox="1"/>
          <p:nvPr/>
        </p:nvSpPr>
        <p:spPr>
          <a:xfrm>
            <a:off x="1537252" y="6224001"/>
            <a:ext cx="2981739" cy="369332"/>
          </a:xfrm>
          <a:prstGeom prst="rect">
            <a:avLst/>
          </a:prstGeom>
          <a:solidFill>
            <a:schemeClr val="bg2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 р &lt; 0,05; *** р &lt; 0,001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3E6EB9-1946-48D1-868C-66FB46A147C1}"/>
              </a:ext>
            </a:extLst>
          </p:cNvPr>
          <p:cNvSpPr txBox="1"/>
          <p:nvPr/>
        </p:nvSpPr>
        <p:spPr>
          <a:xfrm>
            <a:off x="5306129" y="4051578"/>
            <a:ext cx="47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***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3A0370-0A02-4DEA-94D2-4119A34AAB13}"/>
              </a:ext>
            </a:extLst>
          </p:cNvPr>
          <p:cNvSpPr txBox="1"/>
          <p:nvPr/>
        </p:nvSpPr>
        <p:spPr>
          <a:xfrm>
            <a:off x="6419995" y="4285009"/>
            <a:ext cx="5591049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Получены данные о более ранних сроках приобщения к алкоголю у молодежи Севера (средний возраст - 13,2 года), по сравнению с молодежью Забайкалья -15,3 года (Тарасова, 2013). </a:t>
            </a:r>
          </a:p>
          <a:p>
            <a:r>
              <a:rPr lang="ru-RU" sz="16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Стираются гендерные различия в отношении потребления алкоголя.</a:t>
            </a:r>
          </a:p>
          <a:p>
            <a:r>
              <a:rPr lang="ru-RU" sz="16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Риск формирования зависимого поведения в подростково-юношеском возрасте увеличивается в 7 раз.</a:t>
            </a:r>
          </a:p>
        </p:txBody>
      </p:sp>
    </p:spTree>
    <p:extLst>
      <p:ext uri="{BB962C8B-B14F-4D97-AF65-F5344CB8AC3E}">
        <p14:creationId xmlns:p14="http://schemas.microsoft.com/office/powerpoint/2010/main" val="35956551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EF3945-4DB0-409F-B6E4-E17E88DFD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888" y="813476"/>
            <a:ext cx="10972800" cy="827311"/>
          </a:xfrm>
        </p:spPr>
        <p:txBody>
          <a:bodyPr>
            <a:normAutofit/>
          </a:bodyPr>
          <a:lstStyle/>
          <a:p>
            <a:pPr algn="ctr"/>
            <a:r>
              <a:rPr lang="ru-RU" sz="3600" b="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Частота потребления алкоголя (%)</a:t>
            </a:r>
          </a:p>
        </p:txBody>
      </p:sp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0F3C1D50-7E36-4BE6-8D16-5CFA66D00F6B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3282256501"/>
              </p:ext>
            </p:extLst>
          </p:nvPr>
        </p:nvGraphicFramePr>
        <p:xfrm>
          <a:off x="496888" y="1668311"/>
          <a:ext cx="5073121" cy="32217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Объект 6">
            <a:extLst>
              <a:ext uri="{FF2B5EF4-FFF2-40B4-BE49-F238E27FC236}">
                <a16:creationId xmlns:a16="http://schemas.microsoft.com/office/drawing/2014/main" id="{7E9EED39-DA77-4835-BF8D-57D4FC707382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040" y="1668310"/>
            <a:ext cx="5818164" cy="4363623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D3D7E9-1DFB-46FF-AF54-571F149970B0}"/>
              </a:ext>
            </a:extLst>
          </p:cNvPr>
          <p:cNvSpPr txBox="1"/>
          <p:nvPr/>
        </p:nvSpPr>
        <p:spPr>
          <a:xfrm>
            <a:off x="3825074" y="1821274"/>
            <a:ext cx="1557951" cy="369332"/>
          </a:xfrm>
          <a:prstGeom prst="rect">
            <a:avLst/>
          </a:prstGeom>
          <a:solidFill>
            <a:schemeClr val="accent6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*** р &lt; 0,001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3D5153-40CF-4194-826E-6BF87B0CE211}"/>
              </a:ext>
            </a:extLst>
          </p:cNvPr>
          <p:cNvSpPr txBox="1"/>
          <p:nvPr/>
        </p:nvSpPr>
        <p:spPr>
          <a:xfrm>
            <a:off x="4373218" y="3140765"/>
            <a:ext cx="461665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wrap="square" rtlCol="0">
            <a:spAutoFit/>
          </a:bodyPr>
          <a:lstStyle/>
          <a:p>
            <a:r>
              <a:rPr lang="ru-RU" dirty="0"/>
              <a:t>***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3F0394-782F-426F-89B6-666229B6B683}"/>
              </a:ext>
            </a:extLst>
          </p:cNvPr>
          <p:cNvSpPr txBox="1"/>
          <p:nvPr/>
        </p:nvSpPr>
        <p:spPr>
          <a:xfrm>
            <a:off x="5651524" y="5014183"/>
            <a:ext cx="5818164" cy="1631216"/>
          </a:xfrm>
          <a:prstGeom prst="rect">
            <a:avLst/>
          </a:prstGeom>
          <a:solidFill>
            <a:schemeClr val="accent6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accent6"/>
                </a:solidFill>
              </a:rPr>
              <a:t>Каждый десятый юноша (9,1%) регулярно пьет водку. Показатель в 2 раза превышает данные, полученные по Сибирскому федеральному округу, где среди молодежи и подростков водку предпочитает 5,7% (Говорин, 2010), а также по Москве и Риге - данные по московским и рижским школьникам - 3,4% (Адамчук, 2013).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5AF4FD-8F28-4B91-AE21-92D9A577D1B4}"/>
              </a:ext>
            </a:extLst>
          </p:cNvPr>
          <p:cNvSpPr txBox="1"/>
          <p:nvPr/>
        </p:nvSpPr>
        <p:spPr>
          <a:xfrm>
            <a:off x="496888" y="4991027"/>
            <a:ext cx="5073121" cy="1569660"/>
          </a:xfrm>
          <a:prstGeom prst="rect">
            <a:avLst/>
          </a:prstGeom>
          <a:solidFill>
            <a:schemeClr val="accent6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accent6"/>
                </a:solidFill>
              </a:rPr>
              <a:t>Об ежедневном употреблении алкогольных напитков в течение последнего месяца перед исследованием сообщили 23,5% респондента (45,5%-юноши, 6,9%-девушки), что в 4 раза больше, по сравнению с молодежью Санкт-Петербурга (</a:t>
            </a:r>
            <a:r>
              <a:rPr lang="ru-RU" sz="1600" dirty="0" err="1">
                <a:solidFill>
                  <a:schemeClr val="accent6"/>
                </a:solidFill>
              </a:rPr>
              <a:t>Пушина</a:t>
            </a:r>
            <a:r>
              <a:rPr lang="ru-RU" sz="1600" dirty="0">
                <a:solidFill>
                  <a:schemeClr val="accent6"/>
                </a:solidFill>
              </a:rPr>
              <a:t> и </a:t>
            </a:r>
            <a:r>
              <a:rPr lang="ru-RU" sz="1600" dirty="0" err="1">
                <a:solidFill>
                  <a:schemeClr val="accent6"/>
                </a:solidFill>
              </a:rPr>
              <a:t>соавт</a:t>
            </a:r>
            <a:r>
              <a:rPr lang="ru-RU" sz="1600" dirty="0">
                <a:solidFill>
                  <a:schemeClr val="accent6"/>
                </a:solidFill>
              </a:rPr>
              <a:t>., 2012).</a:t>
            </a:r>
          </a:p>
        </p:txBody>
      </p:sp>
    </p:spTree>
    <p:extLst>
      <p:ext uri="{BB962C8B-B14F-4D97-AF65-F5344CB8AC3E}">
        <p14:creationId xmlns:p14="http://schemas.microsoft.com/office/powerpoint/2010/main" val="1150803860"/>
      </p:ext>
    </p:extLst>
  </p:cSld>
  <p:clrMapOvr>
    <a:masterClrMapping/>
  </p:clrMapOvr>
</p:sld>
</file>

<file path=ppt/theme/theme1.xml><?xml version="1.0" encoding="utf-8"?>
<a:theme xmlns:a="http://schemas.openxmlformats.org/drawingml/2006/main" name="ЮГУ">
  <a:themeElements>
    <a:clrScheme name="Югорский государственный университет">
      <a:dk1>
        <a:srgbClr val="00629B"/>
      </a:dk1>
      <a:lt1>
        <a:srgbClr val="FFFFFF"/>
      </a:lt1>
      <a:dk2>
        <a:srgbClr val="A7A8AA"/>
      </a:dk2>
      <a:lt2>
        <a:srgbClr val="FFFFFF"/>
      </a:lt2>
      <a:accent1>
        <a:srgbClr val="00629B"/>
      </a:accent1>
      <a:accent2>
        <a:srgbClr val="008755"/>
      </a:accent2>
      <a:accent3>
        <a:srgbClr val="6B3077"/>
      </a:accent3>
      <a:accent4>
        <a:srgbClr val="009CDE"/>
      </a:accent4>
      <a:accent5>
        <a:srgbClr val="FF6900"/>
      </a:accent5>
      <a:accent6>
        <a:srgbClr val="101820"/>
      </a:accent6>
      <a:hlink>
        <a:srgbClr val="A7A8AA"/>
      </a:hlink>
      <a:folHlink>
        <a:srgbClr val="6B3077"/>
      </a:folHlink>
    </a:clrScheme>
    <a:fontScheme name="Югорский государственный университет">
      <a:majorFont>
        <a:latin typeface="PT Sans Caption"/>
        <a:ea typeface=""/>
        <a:cs typeface=""/>
      </a:majorFont>
      <a:minorFont>
        <a:latin typeface="PT San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Институт НиГ ЮГУ" id="{88FBCA68-7BA2-4158-8F69-5C6BDE420372}" vid="{B1EFACE3-71F5-4EAF-9BA4-797517F977BA}"/>
    </a:ext>
  </a:extLst>
</a:theme>
</file>

<file path=ppt/theme/theme2.xml><?xml version="1.0" encoding="utf-8"?>
<a:theme xmlns:a="http://schemas.openxmlformats.org/drawingml/2006/main" name="ЮГУ 2">
  <a:themeElements>
    <a:clrScheme name="Югорский государственный университет">
      <a:dk1>
        <a:srgbClr val="00629B"/>
      </a:dk1>
      <a:lt1>
        <a:srgbClr val="FFFFFF"/>
      </a:lt1>
      <a:dk2>
        <a:srgbClr val="A7A8AA"/>
      </a:dk2>
      <a:lt2>
        <a:srgbClr val="FFFFFF"/>
      </a:lt2>
      <a:accent1>
        <a:srgbClr val="00629B"/>
      </a:accent1>
      <a:accent2>
        <a:srgbClr val="008755"/>
      </a:accent2>
      <a:accent3>
        <a:srgbClr val="6B3077"/>
      </a:accent3>
      <a:accent4>
        <a:srgbClr val="009CDE"/>
      </a:accent4>
      <a:accent5>
        <a:srgbClr val="FF6900"/>
      </a:accent5>
      <a:accent6>
        <a:srgbClr val="101820"/>
      </a:accent6>
      <a:hlink>
        <a:srgbClr val="A7A8AA"/>
      </a:hlink>
      <a:folHlink>
        <a:srgbClr val="6B3077"/>
      </a:folHlink>
    </a:clrScheme>
    <a:fontScheme name="Югорский государственный университет">
      <a:majorFont>
        <a:latin typeface="PT Sans Caption"/>
        <a:ea typeface=""/>
        <a:cs typeface=""/>
      </a:majorFont>
      <a:minorFont>
        <a:latin typeface="PT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Основной стиль презентации ЮГУ" id="{B2664E47-FE78-4B88-BD0E-9E9779EFC41A}" vid="{6E68C8F9-5164-46F7-AE45-8167F9538A7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Институт НиГ ЮГУ</Template>
  <TotalTime>682</TotalTime>
  <Words>2751</Words>
  <Application>Microsoft Office PowerPoint</Application>
  <PresentationFormat>Широкоэкранный</PresentationFormat>
  <Paragraphs>360</Paragraphs>
  <Slides>36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36</vt:i4>
      </vt:variant>
    </vt:vector>
  </HeadingPairs>
  <TitlesOfParts>
    <vt:vector size="45" baseType="lpstr">
      <vt:lpstr>Arial</vt:lpstr>
      <vt:lpstr>Calibri</vt:lpstr>
      <vt:lpstr>PT Sans</vt:lpstr>
      <vt:lpstr>PT Sans Caption</vt:lpstr>
      <vt:lpstr>Times New Roman</vt:lpstr>
      <vt:lpstr>Verdana</vt:lpstr>
      <vt:lpstr>Wingdings</vt:lpstr>
      <vt:lpstr>ЮГУ</vt:lpstr>
      <vt:lpstr>ЮГУ 2</vt:lpstr>
      <vt:lpstr>Презентация PowerPoint</vt:lpstr>
      <vt:lpstr>Психологические и психофизиологические факторы детерминации употребления алкоголя в подростково-юношеском возрасте у коренных народов Севера</vt:lpstr>
      <vt:lpstr>Актуальность исследования</vt:lpstr>
      <vt:lpstr>Дизайн исследования </vt:lpstr>
      <vt:lpstr>Методы исследования</vt:lpstr>
      <vt:lpstr>ЦЕЛЬ ИССЛЕДОВАНИЯ</vt:lpstr>
      <vt:lpstr>Задачи исследования</vt:lpstr>
      <vt:lpstr>Частота встречаемости лиц с потреблением алкоголя у коренной молодежи(%)</vt:lpstr>
      <vt:lpstr>Частота потребления алкоголя (%)</vt:lpstr>
      <vt:lpstr>Мотивация к употреблению алкоголя (%)</vt:lpstr>
      <vt:lpstr>Мотивация к употреблению алкоголя (%)</vt:lpstr>
      <vt:lpstr>Вид потребляемой алкогольной продукции (%)</vt:lpstr>
      <vt:lpstr>Презентация PowerPoint</vt:lpstr>
      <vt:lpstr>Адаптационный потенциал коренной молодежи с учетом фактора алкогольной реализации (ИФИ, %)</vt:lpstr>
      <vt:lpstr>Адаптационный потенциал коренной молодежи с учетом фактора алкогольной реализации (ИФИ, %)</vt:lpstr>
      <vt:lpstr>Взаимосвязь ИФИ с показателями эмоционально-волевой сферы (r)</vt:lpstr>
      <vt:lpstr>Взаимосвязь ИФИ с показателями мотивационно-потребностной сферы (r)</vt:lpstr>
      <vt:lpstr>Презентация PowerPoint</vt:lpstr>
      <vt:lpstr>Показатели актуализации этнических культурно-экологических корней (%)</vt:lpstr>
      <vt:lpstr>Показатели депрессии (Self Rating Depression-SDS, баллы)</vt:lpstr>
      <vt:lpstr>Сравнительная частота встречаемости депрессии у молодых аборигенов Севера с потреблением алкоголя (Self Rating Depression-SDS, %)</vt:lpstr>
      <vt:lpstr>Показатели тревожности (Taylor's Manifest Anxiety Scale-TMAS, баллы)</vt:lpstr>
      <vt:lpstr>Презентация PowerPoint</vt:lpstr>
      <vt:lpstr>Показатели личностной тревожности (State-Trait Anxiety Inventory-STAI, баллы)</vt:lpstr>
      <vt:lpstr>Презентация PowerPoint</vt:lpstr>
      <vt:lpstr>Показатели ситуативной тревожности (State-Trait Anxiety Inventory-STAI, баллы)</vt:lpstr>
      <vt:lpstr>Презентация PowerPoint</vt:lpstr>
      <vt:lpstr>Презентация PowerPoint</vt:lpstr>
      <vt:lpstr>Презентация PowerPoint</vt:lpstr>
      <vt:lpstr>Презентация PowerPoint</vt:lpstr>
      <vt:lpstr>Сравнительные показатели шкалы агрессии у молодых аборигенов Севера с потреблением алкоголя (Buss-Durkey Inventory – BDI,%) </vt:lpstr>
      <vt:lpstr>Презентация PowerPoint</vt:lpstr>
      <vt:lpstr>Презентация PowerPoint</vt:lpstr>
      <vt:lpstr>ПРАКТИЧЕСКИЕ РЕКОМЕНДАЦИИ</vt:lpstr>
      <vt:lpstr>Презентация PowerPoint</vt:lpstr>
      <vt:lpstr>Аддиктивные проблемы у коренного детского этноса Севера Сибири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Rudolf Fink</dc:creator>
  <cp:lastModifiedBy>Vera Lobova</cp:lastModifiedBy>
  <cp:revision>150</cp:revision>
  <dcterms:created xsi:type="dcterms:W3CDTF">2019-03-10T22:10:48Z</dcterms:created>
  <dcterms:modified xsi:type="dcterms:W3CDTF">2020-10-09T11:57:13Z</dcterms:modified>
</cp:coreProperties>
</file>