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4"/>
  </p:notesMasterIdLst>
  <p:handoutMasterIdLst>
    <p:handoutMasterId r:id="rId25"/>
  </p:handoutMasterIdLst>
  <p:sldIdLst>
    <p:sldId id="258" r:id="rId3"/>
    <p:sldId id="282" r:id="rId4"/>
    <p:sldId id="291" r:id="rId5"/>
    <p:sldId id="292" r:id="rId6"/>
    <p:sldId id="293" r:id="rId7"/>
    <p:sldId id="262" r:id="rId8"/>
    <p:sldId id="260" r:id="rId9"/>
    <p:sldId id="289" r:id="rId10"/>
    <p:sldId id="290" r:id="rId11"/>
    <p:sldId id="295" r:id="rId12"/>
    <p:sldId id="304" r:id="rId13"/>
    <p:sldId id="303" r:id="rId14"/>
    <p:sldId id="296" r:id="rId15"/>
    <p:sldId id="301" r:id="rId16"/>
    <p:sldId id="302" r:id="rId17"/>
    <p:sldId id="299" r:id="rId18"/>
    <p:sldId id="300" r:id="rId19"/>
    <p:sldId id="297" r:id="rId20"/>
    <p:sldId id="298" r:id="rId21"/>
    <p:sldId id="294" r:id="rId22"/>
    <p:sldId id="261" r:id="rId23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522" y="-1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236AA-18CB-4C88-8B93-D554937BB750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4F7B5-7CA5-43EF-A3A0-CFABA121CA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051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34D9B-BA21-418A-9F63-59FDA02A40BA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3D396-4303-474F-9BAD-46E10D84C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326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597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1871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234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1871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234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1871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234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1871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234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1871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23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6867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5102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179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07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5879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960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1871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234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0288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538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5CC3762-ABEE-4B98-8C89-65B69C647D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1074" y="1629000"/>
            <a:ext cx="768985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037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545917" y="234632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7" y="438467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664"/>
            <a:ext cx="10972800" cy="827087"/>
          </a:xfrm>
        </p:spPr>
        <p:txBody>
          <a:bodyPr/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5BA8D95-7735-46FC-9C16-677F9F41E3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776F01B-CEB5-4099-86FB-0DB6522A8E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346325"/>
            <a:ext cx="6691313" cy="3924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09228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09601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368198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8130557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1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4367758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8114274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B2748EE8-DF71-465A-8F06-9B05A0B7A89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9986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C360FB18-3D53-4F80-8F0E-D7BB0AB67B1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17" name="Объект 6">
            <a:extLst>
              <a:ext uri="{FF2B5EF4-FFF2-40B4-BE49-F238E27FC236}">
                <a16:creationId xmlns:a16="http://schemas.microsoft.com/office/drawing/2014/main" xmlns="" id="{122D94C1-29FE-4630-90C2-5AB106F482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6">
            <a:extLst>
              <a:ext uri="{FF2B5EF4-FFF2-40B4-BE49-F238E27FC236}">
                <a16:creationId xmlns:a16="http://schemas.microsoft.com/office/drawing/2014/main" xmlns="" id="{0E03509B-601B-49BB-A89B-2342335654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216303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8" y="2360173"/>
            <a:ext cx="4048753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EF96E6-8A7C-4C39-B7DA-6C320FCA51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325688"/>
            <a:ext cx="6705600" cy="3925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B422534-EE83-44A0-B23D-637EBC4355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3795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53DFB209-2F6E-43A7-9BE1-C549DB29D8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460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428463"/>
            <a:ext cx="8534400" cy="1104339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Основной вариант титульного слайда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849607"/>
            <a:ext cx="8534400" cy="769441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FontTx/>
              <a:buNone/>
              <a:defRPr lang="en-US" sz="1800" dirty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D6F4C88-8E99-43B8-B0AD-85F69A4C4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1074" y="0"/>
            <a:ext cx="768985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294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9591" y="1329895"/>
            <a:ext cx="7953917" cy="1985292"/>
          </a:xfrm>
        </p:spPr>
        <p:txBody>
          <a:bodyPr anchor="b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Второй вариант титульного слайда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20929" y="3429000"/>
            <a:ext cx="7954433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dirty="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E3A9EDA-9A7F-4B84-AC2A-94D1376042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6921" y="1621969"/>
            <a:ext cx="3005079" cy="52360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6381E81-C7A9-4B73-BBE8-AF543BDCAE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839969" cy="13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228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91396"/>
            <a:ext cx="12192000" cy="6066604"/>
          </a:xfrm>
        </p:spPr>
        <p:txBody>
          <a:bodyPr anchor="ctr"/>
          <a:lstStyle>
            <a:lvl1pPr marL="0" indent="0" algn="ctr">
              <a:buNone/>
              <a:defRPr lang="en-US" dirty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Добавьте свой готовый фон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853" y="1236510"/>
            <a:ext cx="3617659" cy="2192491"/>
          </a:xfrm>
        </p:spPr>
        <p:txBody>
          <a:bodyPr anchor="t" anchorCtr="0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Третий вариант титульного слайда</a:t>
            </a:r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EBEC25B7-C3B9-437E-A4F9-DF0A8A8B6DB9}"/>
              </a:ext>
            </a:extLst>
          </p:cNvPr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183B911A-2292-447A-BAB1-5860E09C0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88" y="614363"/>
            <a:ext cx="6208712" cy="360362"/>
          </a:xfr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r">
              <a:buNone/>
              <a:defRPr sz="1600"/>
            </a:lvl1pPr>
            <a:lvl5pPr marL="1828800" indent="0">
              <a:buNone/>
              <a:defRPr/>
            </a:lvl5pPr>
          </a:lstStyle>
          <a:p>
            <a:r>
              <a:rPr lang="ru-RU" dirty="0"/>
              <a:t>Имя и контактные данные автора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5F4A113-38EB-4FB0-A5E1-D2045F3AAB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2570"/>
            <a:ext cx="199936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550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680372"/>
            <a:ext cx="10972800" cy="827311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716939"/>
            <a:ext cx="10972800" cy="792162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 lang="en-US" dirty="0"/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CDED1F4-0330-4511-B293-08D7FE4737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3269" y="0"/>
            <a:ext cx="5725463" cy="26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632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28177"/>
            <a:ext cx="8365245" cy="37979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solidFill>
                  <a:schemeClr val="tx1"/>
                </a:solidFill>
              </a:defRPr>
            </a:lvl1pPr>
            <a:lvl3pPr>
              <a:defRPr lang="ru-RU" sz="2000" dirty="0">
                <a:solidFill>
                  <a:schemeClr val="tx1"/>
                </a:solidFill>
              </a:defRPr>
            </a:lvl3pPr>
            <a:lvl4pPr>
              <a:defRPr lang="ru-RU" sz="1800" dirty="0">
                <a:solidFill>
                  <a:schemeClr val="tx1"/>
                </a:solidFill>
              </a:defRPr>
            </a:lvl4pPr>
            <a:lvl5pPr>
              <a:defRPr lang="ru-RU" sz="1600" dirty="0">
                <a:solidFill>
                  <a:schemeClr val="tx1"/>
                </a:solidFill>
              </a:defRPr>
            </a:lvl5pPr>
            <a:lvl6pPr>
              <a:defRPr lang="en-US" sz="1400" dirty="0">
                <a:solidFill>
                  <a:schemeClr val="tx1"/>
                </a:solidFill>
              </a:defRPr>
            </a:lvl6pPr>
          </a:lstStyle>
          <a:p>
            <a:pPr lvl="0"/>
            <a:r>
              <a:rPr lang="ru-RU" dirty="0"/>
              <a:t>Изложите здесь основные тезисы раздела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  <a:p>
            <a:pPr lvl="5"/>
            <a:r>
              <a:rPr lang="ru-RU" dirty="0"/>
              <a:t>Пятый уровень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601E002-0524-4D96-BC97-A6BFF63DA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89" t="24090" r="79423" b="24177"/>
          <a:stretch/>
        </p:blipFill>
        <p:spPr>
          <a:xfrm>
            <a:off x="11112148" y="2328177"/>
            <a:ext cx="1079852" cy="37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208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28177"/>
            <a:ext cx="8365245" cy="37979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solidFill>
                  <a:schemeClr val="tx1"/>
                </a:solidFill>
              </a:defRPr>
            </a:lvl1pPr>
            <a:lvl3pPr>
              <a:defRPr lang="ru-RU" sz="2000" dirty="0">
                <a:solidFill>
                  <a:schemeClr val="tx1"/>
                </a:solidFill>
              </a:defRPr>
            </a:lvl3pPr>
            <a:lvl4pPr>
              <a:defRPr lang="ru-RU" sz="1800" dirty="0">
                <a:solidFill>
                  <a:schemeClr val="tx1"/>
                </a:solidFill>
              </a:defRPr>
            </a:lvl4pPr>
            <a:lvl5pPr>
              <a:defRPr lang="ru-RU" sz="1600" dirty="0">
                <a:solidFill>
                  <a:schemeClr val="tx1"/>
                </a:solidFill>
              </a:defRPr>
            </a:lvl5pPr>
            <a:lvl6pPr>
              <a:defRPr lang="en-US" sz="1400" dirty="0">
                <a:solidFill>
                  <a:schemeClr val="tx1"/>
                </a:solidFill>
              </a:defRPr>
            </a:lvl6pPr>
          </a:lstStyle>
          <a:p>
            <a:pPr lvl="0"/>
            <a:r>
              <a:rPr lang="ru-RU" dirty="0"/>
              <a:t>Изложите здесь основные тезисы раздела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  <a:p>
            <a:pPr lvl="5"/>
            <a:r>
              <a:rPr lang="ru-RU" dirty="0"/>
              <a:t>Пятый уровень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601E002-0524-4D96-BC97-A6BFF63DA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89" t="24090" r="79423" b="24177"/>
          <a:stretch/>
        </p:blipFill>
        <p:spPr>
          <a:xfrm>
            <a:off x="11112148" y="2328177"/>
            <a:ext cx="1079852" cy="37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208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D5ECA55-9769-4968-A783-C9E70872DA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599" y="2346583"/>
            <a:ext cx="10972800" cy="3897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261B5029-6DCA-46C8-85EA-2A387651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234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BDA6476B-5762-49D8-AB5F-107D3C25E7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Объект 6">
            <a:extLst>
              <a:ext uri="{FF2B5EF4-FFF2-40B4-BE49-F238E27FC236}">
                <a16:creationId xmlns:a16="http://schemas.microsoft.com/office/drawing/2014/main" xmlns="" id="{B693B51F-5ADA-47B3-92A7-688B695B07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F975E9B-033B-4283-9AA8-CE90532FBE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741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439284"/>
            <a:ext cx="620804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lang="ru-RU" smtClean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087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6" r:id="rId6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3600" b="1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C66355F7-4A85-495B-983E-B57FC436A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3957" y="614279"/>
            <a:ext cx="6208043" cy="360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lang="ru-RU" dirty="0" smtClean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FF610D-5594-4493-A8EE-64BC7F00D00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2570"/>
            <a:ext cx="199936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175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lang="en-US" sz="3200" b="1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xmlns="" id="{EFEC5B45-AA45-42FC-9405-2E084188E0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Ханты-Мансийск, 2019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E648D27-692A-4801-AC9E-A2119357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96053"/>
            <a:ext cx="11220450" cy="1240517"/>
          </a:xfrm>
        </p:spPr>
        <p:txBody>
          <a:bodyPr/>
          <a:lstStyle/>
          <a:p>
            <a:r>
              <a:rPr lang="ru-RU" sz="3200" dirty="0" smtClean="0"/>
              <a:t>Совершенствование системы оценки продовольственной безопасности северного региона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224DD66-3586-4E22-850D-B2B48C90D9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4343400"/>
            <a:ext cx="11201400" cy="1771649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Аспирант: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Санников Дмитрий Васильевич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Направление подготовки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38.06.01Экономика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профиль: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Экономика и управление народным хозяйством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Исламутдинов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Вадим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Фаруарович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д.э.н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доцент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87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научно-исследовательской деятельности 2018- 2019 учебного года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156382029"/>
              </p:ext>
            </p:extLst>
          </p:nvPr>
        </p:nvGraphicFramePr>
        <p:xfrm>
          <a:off x="964858" y="2085977"/>
          <a:ext cx="9824133" cy="3700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517"/>
                <a:gridCol w="2286000"/>
                <a:gridCol w="3352800"/>
                <a:gridCol w="3673816"/>
              </a:tblGrid>
              <a:tr h="3035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 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результативности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(содержание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Вашего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индивидуального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отчетности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</a:tr>
              <a:tr h="853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(исходя из рабочего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(документы, подтверждающие факт выполнения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прикрепить в отдельный слайд)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  <a:tr h="1737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теоретической составляющей научно-исследовательской работы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Черновик 1 главы диссертации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текст 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 Word</a:t>
                      </a: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92163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AE38A2-E23F-4AC9-8B3A-62910ADC4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2166" y="614362"/>
            <a:ext cx="6689834" cy="3630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 (скан-образ), подтверждающий показатель результативности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 b="4342"/>
          <a:stretch>
            <a:fillRect/>
          </a:stretch>
        </p:blipFill>
        <p:spPr bwMode="auto">
          <a:xfrm>
            <a:off x="1323975" y="1143001"/>
            <a:ext cx="9983902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8362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научно-исследовательской деятельности 2018- 2019 учебного года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156382029"/>
              </p:ext>
            </p:extLst>
          </p:nvPr>
        </p:nvGraphicFramePr>
        <p:xfrm>
          <a:off x="964858" y="2085977"/>
          <a:ext cx="9824133" cy="3700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517"/>
                <a:gridCol w="2286000"/>
                <a:gridCol w="3352800"/>
                <a:gridCol w="3673816"/>
              </a:tblGrid>
              <a:tr h="3035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 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результативности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(содержание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Вашего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индивидуального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отчетности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</a:tr>
              <a:tr h="853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(исходя из рабочего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(документы, подтверждающие факт выполнения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прикрепить в отдельный слайд)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  <a:tr h="1737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экспериментальной составляющей научно-исследовательской работы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Обработка и анализ собранных статистических данных по теме диссертационного исследования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текст 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 Word</a:t>
                      </a: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92163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AE38A2-E23F-4AC9-8B3A-62910ADC4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2166" y="614362"/>
            <a:ext cx="6689834" cy="3630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 (скан-образ), подтверждающий показатель результативности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 t="2340" b="6383"/>
          <a:stretch>
            <a:fillRect/>
          </a:stretch>
        </p:blipFill>
        <p:spPr bwMode="auto">
          <a:xfrm>
            <a:off x="975800" y="1164770"/>
            <a:ext cx="10169810" cy="522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8362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научно-исследовательской деятельности 2018- 2019 учебного года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156382029"/>
              </p:ext>
            </p:extLst>
          </p:nvPr>
        </p:nvGraphicFramePr>
        <p:xfrm>
          <a:off x="964858" y="2085977"/>
          <a:ext cx="9824133" cy="4464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517"/>
                <a:gridCol w="2286000"/>
                <a:gridCol w="3352800"/>
                <a:gridCol w="3673816"/>
              </a:tblGrid>
              <a:tr h="3035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 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результативности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(содержание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Вашего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индивидуального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отчетности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</a:tr>
              <a:tr h="853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(исходя из рабочего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(документы, подтверждающие факт выполнения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прикрепить в отдельный слайд)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  <a:tr h="1737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Апробацию научных результатов и выводов научно-исследовательской работы посредством подготовки и опубликования статей в рецензируемых и иных изданиях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статья ВАК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статья РИНЦ</a:t>
                      </a: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в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написании 2 монографий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</a:t>
                      </a:r>
                      <a:endParaRPr lang="ru-RU" sz="16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статьи ВАК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статьи РИНЦ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92163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AE38A2-E23F-4AC9-8B3A-62910ADC4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2166" y="614362"/>
            <a:ext cx="6689834" cy="3630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 (скан-образ), подтверждающий показатель результативности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 l="5781" t="19722" r="35084" b="6111"/>
          <a:stretch>
            <a:fillRect/>
          </a:stretch>
        </p:blipFill>
        <p:spPr bwMode="auto">
          <a:xfrm>
            <a:off x="2061275" y="1163536"/>
            <a:ext cx="7733654" cy="545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8362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научно-исследовательской деятельности 2018- 2019 учебного года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156382029"/>
              </p:ext>
            </p:extLst>
          </p:nvPr>
        </p:nvGraphicFramePr>
        <p:xfrm>
          <a:off x="964858" y="2085977"/>
          <a:ext cx="9824133" cy="3903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517"/>
                <a:gridCol w="2286000"/>
                <a:gridCol w="3352800"/>
                <a:gridCol w="3673816"/>
              </a:tblGrid>
              <a:tr h="3035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 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результативности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(содержание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Вашего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индивидуального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отчетности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</a:tr>
              <a:tr h="853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(исходя из рабочего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(документы, подтверждающие факт выполнения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прикрепить в отдельный слайд)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  <a:tr h="1737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Выступление на аспирантском научном семинаре с устным докладом о результатах исследований, выполненных в истекшем учебном году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Выступление на конференции, подготовленные материалы доклада, протокол семинара, сборник материалов конференции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конференция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92163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AE38A2-E23F-4AC9-8B3A-62910ADC4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2166" y="614362"/>
            <a:ext cx="6689834" cy="3630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 (скан-образ), подтверждающий показатель результативности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 l="16719" t="18055" r="22188" b="14167"/>
          <a:stretch>
            <a:fillRect/>
          </a:stretch>
        </p:blipFill>
        <p:spPr bwMode="auto">
          <a:xfrm>
            <a:off x="400051" y="1114425"/>
            <a:ext cx="5772149" cy="360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Users\Медведь\Desktop\Отчёт аспирантура весна 2019\Итог\6.3 ВМУ 2018_Санник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1396146"/>
            <a:ext cx="3619500" cy="5118954"/>
          </a:xfrm>
          <a:prstGeom prst="rect">
            <a:avLst/>
          </a:prstGeom>
          <a:noFill/>
        </p:spPr>
      </p:pic>
      <p:pic>
        <p:nvPicPr>
          <p:cNvPr id="11267" name="Picture 3" descr="C:\Users\Медведь\Desktop\Отчёт аспирантура весна 2019\Итог\Концепция модели оценки продовольственной безопасности региона (на примере ХМАО-Югры) 22 января 2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969568" y="2255069"/>
            <a:ext cx="3504686" cy="4958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8362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научно-исследовательской деятельности 2018- 2019 учебного года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156382029"/>
              </p:ext>
            </p:extLst>
          </p:nvPr>
        </p:nvGraphicFramePr>
        <p:xfrm>
          <a:off x="964858" y="2085977"/>
          <a:ext cx="9824133" cy="3700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517"/>
                <a:gridCol w="2286000"/>
                <a:gridCol w="3352800"/>
                <a:gridCol w="3673816"/>
              </a:tblGrid>
              <a:tr h="3035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 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результативности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(содержание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Вашего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индивидуального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отчетности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</a:tr>
              <a:tr h="853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(исходя из рабочего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(документы, подтверждающие факт выполнения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прикрепить в отдельный слайд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  <a:tr h="1737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научных проектах в качестве исполнителя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Справка от руководителя коллектива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скан-образ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приказа исполнителе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92163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AE38A2-E23F-4AC9-8B3A-62910ADC4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2166" y="614362"/>
            <a:ext cx="6689834" cy="3630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 (скан-образ), подтверждающий показатель результативности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Медведь\Desktop\Отчёт аспирантура весна 2019\Итог\Грант (приказ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35813" y="75090"/>
            <a:ext cx="5344159" cy="7558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836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темы научно-квалификационной работы (диссертации)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6685" y="2128465"/>
            <a:ext cx="97681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Актуальность исследуемой темы обосновывается тем, что для населения одним из важнейших показателей уровня жизни является обеспеченность  продуктами питания не только в необходимом ассортименте и объеме, но и в удобной для приобретения доступности. Ведь именно от количества и качества потребляемых продуктов питания, в соответствии с медицинскими нормами, зависит производительность труда и здоровье человека, а также воспроизводство населения страны и продолжительность жизни людей.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690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Предполагаемый диссертационный совет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914" y="2922565"/>
            <a:ext cx="98116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Диссертационный совет:</a:t>
            </a:r>
          </a:p>
          <a:p>
            <a:r>
              <a:rPr lang="ru-RU" sz="2400" dirty="0" smtClean="0"/>
              <a:t>	Д. 004.022.02 Институт экономики </a:t>
            </a:r>
            <a:r>
              <a:rPr lang="ru-RU" sz="2400" dirty="0" err="1" smtClean="0"/>
              <a:t>УрО</a:t>
            </a:r>
            <a:r>
              <a:rPr lang="ru-RU" sz="2400" dirty="0" smtClean="0"/>
              <a:t> РАН</a:t>
            </a:r>
          </a:p>
          <a:p>
            <a:r>
              <a:rPr lang="ru-RU" sz="2400" dirty="0" smtClean="0"/>
              <a:t>	Д 005.014.01 Институт  экономических исследований </a:t>
            </a:r>
            <a:r>
              <a:rPr lang="ru-RU" sz="2400" dirty="0" err="1" smtClean="0"/>
              <a:t>ДвО</a:t>
            </a:r>
            <a:r>
              <a:rPr lang="ru-RU" sz="2400" dirty="0" smtClean="0"/>
              <a:t> РАН</a:t>
            </a:r>
          </a:p>
          <a:p>
            <a:r>
              <a:rPr lang="ru-RU" sz="2400" dirty="0" smtClean="0"/>
              <a:t>	Д 212.287.01 </a:t>
            </a:r>
            <a:r>
              <a:rPr lang="ru-RU" sz="2400" dirty="0" err="1" smtClean="0"/>
              <a:t>УрГЭУ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04248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B146D6-F76C-48B7-BF4E-C8838B4E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F52358D-6D90-4118-AED5-67F6F1105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14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Теоретическая значимость исследования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6685" y="2157493"/>
            <a:ext cx="97681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Теоретическая  значимость результатов диссертации заключается в том, что полученные выводы и результаты призваны обеспечить повышение научного уровня в определениях и способах оценки продовольственной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безопасности.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Практическая значимость исследования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6685" y="1954297"/>
            <a:ext cx="97681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Практическая значимость результатов диссертации заключается в том, что предложенные в исследовании выводы и рекомендации по оценке продовольственной безопасности, а также пути ее повышения могут быть применены при выработке федеральных и региональных программ продовольственной безопасности, в том числе в работе Министерства экономического развития РФ, Министерства сельского хозяйства РФ, Торгово-промышленной палаты РФ, Федеральной службы по ветеринарному и фитосанитарному надзору, Российского союза промышленников и предпринимателей. Также результаты диссертации могут быть использованы в учебном процессе при проведении лекционных и практических занятий по программе курса экономическая безопасность.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402974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научно-квалификационной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371" y="1919636"/>
            <a:ext cx="1045028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ГЛАВА 1. ТЕОРЕТИЧЕСКИЕ ОСНОВЫ ОБЕСПЕЧЕНИЯ ПРОДОВОЛЬСТВЕННОЙ БЕЗОПАСНОСТИ СТРАНЫ</a:t>
            </a:r>
          </a:p>
          <a:p>
            <a:r>
              <a:rPr lang="ru-RU" sz="1600" dirty="0" smtClean="0"/>
              <a:t>1.1. Теоретические основы продовольственной безопасности</a:t>
            </a:r>
          </a:p>
          <a:p>
            <a:r>
              <a:rPr lang="ru-RU" sz="1600" dirty="0" smtClean="0"/>
              <a:t>1.2. Критерии и показатели, характеризующие уровень продовольственной безопасности страны</a:t>
            </a:r>
          </a:p>
          <a:p>
            <a:r>
              <a:rPr lang="ru-RU" sz="1600" dirty="0" smtClean="0"/>
              <a:t>1.3. Механизмы обеспечения продовольственной безопасности в развитых странах мира</a:t>
            </a:r>
          </a:p>
          <a:p>
            <a:r>
              <a:rPr lang="ru-RU" sz="1600" dirty="0" smtClean="0"/>
              <a:t>ГЛАВА 2. МЕТОДИКА ОБЕСПЕЧЕНИЯ ПРОДОВОЛЬСТВЕННОЙ БЕЗОПАСНОСТИ СЕВЕРНОГО РЕГИОНА НА ПРИМЕРЕ ХМАО-ЮГРЫ.</a:t>
            </a:r>
          </a:p>
          <a:p>
            <a:r>
              <a:rPr lang="ru-RU" sz="1600" dirty="0" smtClean="0"/>
              <a:t>2.1. Анализ методик оценки продовольственной безопасности региона.</a:t>
            </a:r>
          </a:p>
          <a:p>
            <a:r>
              <a:rPr lang="ru-RU" sz="1600" dirty="0" smtClean="0"/>
              <a:t>2.2. Предлагаемая методика оценки продовольственной безопасности региона.</a:t>
            </a:r>
          </a:p>
          <a:p>
            <a:r>
              <a:rPr lang="ru-RU" sz="1600" dirty="0" smtClean="0"/>
              <a:t>2.3. Система управления продовольственной безопасностью региона на основе методики её оценки.</a:t>
            </a:r>
          </a:p>
          <a:p>
            <a:r>
              <a:rPr lang="ru-RU" sz="1600" dirty="0" smtClean="0"/>
              <a:t>ГЛАВА 3. АПРОБАЦИЯ СИСТЕМЫ ОЦЕНКИ ПРОДОВОЛЬСТВЕННОЙ БЕЗОПАСНОСТИ СЕВЕРНОГО РЕГИОНА.</a:t>
            </a:r>
          </a:p>
          <a:p>
            <a:r>
              <a:rPr lang="ru-RU" sz="1600" dirty="0" smtClean="0"/>
              <a:t>3.1. Современное состояние продовольственной безопасности северного региона на основе предлагаемой методики оценки региональной продовольственной безопасности.</a:t>
            </a:r>
          </a:p>
          <a:p>
            <a:r>
              <a:rPr lang="ru-RU" sz="1600" dirty="0" smtClean="0"/>
              <a:t>3.2. Прилагаемые и полученные изменения в региональной нормативно-правовой базе реализованные на основе результатов авторской методики оценки.</a:t>
            </a:r>
          </a:p>
          <a:p>
            <a:r>
              <a:rPr lang="ru-RU" sz="1600" dirty="0" smtClean="0"/>
              <a:t>3.3. Прогноз перспектив развития системы региональной продовольственной безопасности.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9056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научно-исследовательской деятельности 2018- 2019 учебного года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156382029"/>
              </p:ext>
            </p:extLst>
          </p:nvPr>
        </p:nvGraphicFramePr>
        <p:xfrm>
          <a:off x="964858" y="2085977"/>
          <a:ext cx="9824133" cy="3700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517"/>
                <a:gridCol w="2286000"/>
                <a:gridCol w="3352800"/>
                <a:gridCol w="3673816"/>
              </a:tblGrid>
              <a:tr h="3035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 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результативности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(содержание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Вашего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индивидуального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отчетности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</a:tr>
              <a:tr h="853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(исходя из рабочего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(документы, подтверждающие факт выполнения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прикрепить в отдельный слайд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  <a:tr h="1737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Выполнение литературного обзора с целью определения степени разработанности проблемы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обзора литературы и библиографии по теме диссертации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скан-образ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списка литературы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9216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AE38A2-E23F-4AC9-8B3A-62910ADC4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2166" y="614362"/>
            <a:ext cx="6689834" cy="3630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 (скан-образ), подтверждающий показатель результативности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6216" t="15058" r="15405" b="5278"/>
          <a:stretch>
            <a:fillRect/>
          </a:stretch>
        </p:blipFill>
        <p:spPr bwMode="auto">
          <a:xfrm>
            <a:off x="2000250" y="1085850"/>
            <a:ext cx="8315325" cy="544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836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научно-исследовательской деятельности за 2018- 2019 год обучения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457051227"/>
              </p:ext>
            </p:extLst>
          </p:nvPr>
        </p:nvGraphicFramePr>
        <p:xfrm>
          <a:off x="964858" y="2085977"/>
          <a:ext cx="9824133" cy="3678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517"/>
                <a:gridCol w="2286000"/>
                <a:gridCol w="3352800"/>
                <a:gridCol w="3673816"/>
              </a:tblGrid>
              <a:tr h="3035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ru-RU" sz="16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результативности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(содержание работы вашего индивидуального плана </a:t>
                      </a:r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отчетности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</a:tr>
              <a:tr h="853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(исходя из рабочего плана </a:t>
                      </a:r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(документы, подтверждающие факт выполнения работы необходимо прикрепить в отдельный слайд)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  <a:tr h="1737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Определение методов научно-исследовательской работы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Краткая аннотация используемых методов исследования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текст 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MS Word</a:t>
                      </a: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9016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AE38A2-E23F-4AC9-8B3A-62910ADC4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2166" y="614362"/>
            <a:ext cx="6689834" cy="3630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 (скан-образ), подтверждающий показатель результативности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9150" y="2001441"/>
            <a:ext cx="107251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При проведении исследования в качестве методологической основы использовались приемы системного анализа результатов деятельности хозяйствующих субъектов, обобщения и группировки статистической информации, абстрактно-логического, функционального и сравнительного анализа.</a:t>
            </a:r>
          </a:p>
          <a:p>
            <a:pPr algn="just"/>
            <a:r>
              <a:rPr lang="ru-RU" sz="2400" dirty="0" smtClean="0"/>
              <a:t>Теоретической и методологической базой исследования послужили фундаментальные положения и результаты разработок российских и зарубежных авторов в области теории финансов. В качестве основной методологии в работе применялись теоретические и эмпирические методы научного познания и их категории.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81214137"/>
      </p:ext>
    </p:extLst>
  </p:cSld>
  <p:clrMapOvr>
    <a:masterClrMapping/>
  </p:clrMapOvr>
</p:sld>
</file>

<file path=ppt/theme/theme1.xml><?xml version="1.0" encoding="utf-8"?>
<a:theme xmlns:a="http://schemas.openxmlformats.org/drawingml/2006/main" name="ЮГУ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Институт НиГ ЮГУ" id="{88FBCA68-7BA2-4158-8F69-5C6BDE420372}" vid="{B1EFACE3-71F5-4EAF-9BA4-797517F977BA}"/>
    </a:ext>
  </a:extLst>
</a:theme>
</file>

<file path=ppt/theme/theme2.xml><?xml version="1.0" encoding="utf-8"?>
<a:theme xmlns:a="http://schemas.openxmlformats.org/drawingml/2006/main" name="ЮГУ 2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Основной стиль презентации ЮГУ" id="{B2664E47-FE78-4B88-BD0E-9E9779EFC41A}" vid="{6E68C8F9-5164-46F7-AE45-8167F9538A7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Институт НиГ ЮГУ</Template>
  <TotalTime>1203</TotalTime>
  <Words>918</Words>
  <Application>Microsoft Office PowerPoint</Application>
  <PresentationFormat>Произвольный</PresentationFormat>
  <Paragraphs>154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ЮГУ</vt:lpstr>
      <vt:lpstr>ЮГУ 2</vt:lpstr>
      <vt:lpstr>Совершенствование системы оценки продовольственной безопасности северного региона</vt:lpstr>
      <vt:lpstr>Актуальность темы научно-квалификационной работы (диссертации)</vt:lpstr>
      <vt:lpstr>Теоретическая значимость исследования</vt:lpstr>
      <vt:lpstr>Практическая значимость исследования</vt:lpstr>
      <vt:lpstr>План научно-квалификационной работы</vt:lpstr>
      <vt:lpstr>Итоги научно-исследовательской деятельности 2018- 2019 учебного года </vt:lpstr>
      <vt:lpstr>Слайд 7</vt:lpstr>
      <vt:lpstr>Итоги научно-исследовательской деятельности за 2018- 2019 год обучения</vt:lpstr>
      <vt:lpstr>Слайд 9</vt:lpstr>
      <vt:lpstr>Итоги научно-исследовательской деятельности 2018- 2019 учебного года </vt:lpstr>
      <vt:lpstr>Слайд 11</vt:lpstr>
      <vt:lpstr>Итоги научно-исследовательской деятельности 2018- 2019 учебного года </vt:lpstr>
      <vt:lpstr>Слайд 13</vt:lpstr>
      <vt:lpstr>Итоги научно-исследовательской деятельности 2018- 2019 учебного года </vt:lpstr>
      <vt:lpstr>Слайд 15</vt:lpstr>
      <vt:lpstr>Итоги научно-исследовательской деятельности 2018- 2019 учебного года </vt:lpstr>
      <vt:lpstr>Слайд 17</vt:lpstr>
      <vt:lpstr>Итоги научно-исследовательской деятельности 2018- 2019 учебного года </vt:lpstr>
      <vt:lpstr>Слайд 19</vt:lpstr>
      <vt:lpstr>Предполагаемый диссертационный совет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Rudolf Fink</dc:creator>
  <cp:lastModifiedBy>Медведь</cp:lastModifiedBy>
  <cp:revision>40</cp:revision>
  <cp:lastPrinted>2019-04-22T11:59:33Z</cp:lastPrinted>
  <dcterms:created xsi:type="dcterms:W3CDTF">2019-03-10T22:10:48Z</dcterms:created>
  <dcterms:modified xsi:type="dcterms:W3CDTF">2019-06-07T05:07:52Z</dcterms:modified>
</cp:coreProperties>
</file>