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</p:sldMasterIdLst>
  <p:notesMasterIdLst>
    <p:notesMasterId r:id="rId16"/>
  </p:notesMasterIdLst>
  <p:handoutMasterIdLst>
    <p:handoutMasterId r:id="rId17"/>
  </p:handoutMasterIdLst>
  <p:sldIdLst>
    <p:sldId id="258" r:id="rId3"/>
    <p:sldId id="282" r:id="rId4"/>
    <p:sldId id="291" r:id="rId5"/>
    <p:sldId id="292" r:id="rId6"/>
    <p:sldId id="293" r:id="rId7"/>
    <p:sldId id="262" r:id="rId8"/>
    <p:sldId id="260" r:id="rId9"/>
    <p:sldId id="295" r:id="rId10"/>
    <p:sldId id="296" r:id="rId11"/>
    <p:sldId id="297" r:id="rId12"/>
    <p:sldId id="298" r:id="rId13"/>
    <p:sldId id="294" r:id="rId14"/>
    <p:sldId id="261" r:id="rId15"/>
  </p:sldIdLst>
  <p:sldSz cx="12192000" cy="6858000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236AA-18CB-4C88-8B93-D554937BB750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7B5-7CA5-43EF-A3A0-CFABA121C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051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34D9B-BA21-418A-9F63-59FDA02A40BA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39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360" y="3229277"/>
            <a:ext cx="7943507" cy="305862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3D396-4303-474F-9BAD-46E10D84C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263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97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867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077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879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603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871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234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102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798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6132447"/>
            <a:ext cx="8534400" cy="304798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 anchorCtr="0">
            <a:noAutofit/>
          </a:bodyPr>
          <a:lstStyle>
            <a:lvl1pPr marL="0" indent="0" algn="ctr">
              <a:buNone/>
              <a:defRPr lang="en-US" sz="1400" dirty="0"/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Город, год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5CC3762-ABEE-4B98-8C89-65B69C647D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074" y="1629000"/>
            <a:ext cx="7689853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37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09601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368198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8130557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609601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4368198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8130557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609601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4367758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8114274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609601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4367758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8114274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B2748EE8-DF71-465A-8F06-9B05A0B7A89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98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09601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368198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8130557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609601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4367758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8114274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C360FB18-3D53-4F80-8F0E-D7BB0AB67B17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  <p:sp>
        <p:nvSpPr>
          <p:cNvPr id="17" name="Объект 6">
            <a:extLst>
              <a:ext uri="{FF2B5EF4-FFF2-40B4-BE49-F238E27FC236}">
                <a16:creationId xmlns:a16="http://schemas.microsoft.com/office/drawing/2014/main" xmlns="" id="{122D94C1-29FE-4630-90C2-5AB106F4826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599" y="4426297"/>
            <a:ext cx="5374357" cy="169986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8" name="Объект 6">
            <a:extLst>
              <a:ext uri="{FF2B5EF4-FFF2-40B4-BE49-F238E27FC236}">
                <a16:creationId xmlns:a16="http://schemas.microsoft.com/office/drawing/2014/main" xmlns="" id="{0E03509B-601B-49BB-A89B-23423356545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08046" y="4426297"/>
            <a:ext cx="5374357" cy="169986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21630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545918" y="2360173"/>
            <a:ext cx="4048753" cy="3892048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3EF96E6-8A7C-4C39-B7DA-6C320FCA51A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09600" y="2325688"/>
            <a:ext cx="6705600" cy="39258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B422534-EE83-44A0-B23D-637EBC4355C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3795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53DFB209-2F6E-43A7-9BE1-C549DB29D8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60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6132447"/>
            <a:ext cx="8534400" cy="304798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 anchorCtr="0">
            <a:noAutofit/>
          </a:bodyPr>
          <a:lstStyle>
            <a:lvl1pPr marL="0" indent="0" algn="ctr">
              <a:buNone/>
              <a:defRPr lang="en-US" sz="1400" dirty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Город, год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3428463"/>
            <a:ext cx="8534400" cy="1104339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algn="ctr">
              <a:defRPr lang="en-US" dirty="0"/>
            </a:lvl1pPr>
          </a:lstStyle>
          <a:p>
            <a:r>
              <a:rPr lang="ru-RU" dirty="0"/>
              <a:t>Основной вариант титульного слайда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0" y="4849607"/>
            <a:ext cx="8534400" cy="769441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 algn="ctr">
              <a:buFontTx/>
              <a:buNone/>
              <a:defRPr lang="en-US" sz="1800" dirty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D6F4C88-8E99-43B8-B0AD-85F69A4C4F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074" y="0"/>
            <a:ext cx="7689853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94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9591" y="1329895"/>
            <a:ext cx="7953917" cy="1985292"/>
          </a:xfrm>
        </p:spPr>
        <p:txBody>
          <a:bodyPr anchor="b"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Второй вариант титульного слайда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020929" y="3429000"/>
            <a:ext cx="7954433" cy="2203450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lang="en-US" dirty="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E3A9EDA-9A7F-4B84-AC2A-94D1376042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6921" y="1621969"/>
            <a:ext cx="3005079" cy="5236031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6381E81-C7A9-4B73-BBE8-AF543BDCAE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39969" cy="132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791396"/>
            <a:ext cx="12192000" cy="6066604"/>
          </a:xfrm>
        </p:spPr>
        <p:txBody>
          <a:bodyPr anchor="ctr"/>
          <a:lstStyle>
            <a:lvl1pPr marL="0" indent="0" algn="ctr">
              <a:buNone/>
              <a:defRPr lang="en-US" dirty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Добавьте свой готовый фон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0853" y="1236510"/>
            <a:ext cx="3617659" cy="2192491"/>
          </a:xfrm>
        </p:spPr>
        <p:txBody>
          <a:bodyPr anchor="t" anchorCtr="0"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Третий вариант титульного слайда</a:t>
            </a:r>
            <a:endParaRPr lang="en-US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EBEC25B7-C3B9-437E-A4F9-DF0A8A8B6DB9}"/>
              </a:ext>
            </a:extLst>
          </p:cNvPr>
          <p:cNvSpPr/>
          <p:nvPr/>
        </p:nvSpPr>
        <p:spPr bwMode="auto">
          <a:xfrm>
            <a:off x="0" y="0"/>
            <a:ext cx="12192000" cy="791396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xmlns="" id="{183B911A-2292-447A-BAB1-5860E09C01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83288" y="614363"/>
            <a:ext cx="6208712" cy="360362"/>
          </a:xfr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 algn="r">
              <a:buNone/>
              <a:defRPr sz="1600"/>
            </a:lvl1pPr>
            <a:lvl5pPr marL="1828800" indent="0">
              <a:buNone/>
              <a:defRPr/>
            </a:lvl5pPr>
          </a:lstStyle>
          <a:p>
            <a:r>
              <a:rPr lang="ru-RU" dirty="0"/>
              <a:t>Имя и контактные данные автора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5F4A113-38EB-4FB0-A5E1-D2045F3AAB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0"/>
            <a:ext cx="1999362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0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Финал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09600" y="2680372"/>
            <a:ext cx="10972800" cy="827311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algn="ctr">
              <a:defRPr lang="en-US" dirty="0"/>
            </a:lvl1pPr>
          </a:lstStyle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3716939"/>
            <a:ext cx="10972800" cy="792162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>
            <a:lvl1pPr marL="0" indent="0" algn="ctr">
              <a:buFontTx/>
              <a:buNone/>
              <a:defRPr lang="en-US" dirty="0"/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DED1F4-0330-4511-B293-08D7FE4737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269" y="0"/>
            <a:ext cx="5725463" cy="268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32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2328177"/>
            <a:ext cx="8365245" cy="379798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dirty="0">
                <a:solidFill>
                  <a:schemeClr val="tx1"/>
                </a:solidFill>
              </a:defRPr>
            </a:lvl1pPr>
            <a:lvl3pPr>
              <a:defRPr lang="ru-RU" sz="2000" dirty="0">
                <a:solidFill>
                  <a:schemeClr val="tx1"/>
                </a:solidFill>
              </a:defRPr>
            </a:lvl3pPr>
            <a:lvl4pPr>
              <a:defRPr lang="ru-RU" sz="1800" dirty="0">
                <a:solidFill>
                  <a:schemeClr val="tx1"/>
                </a:solidFill>
              </a:defRPr>
            </a:lvl4pPr>
            <a:lvl5pPr>
              <a:defRPr lang="ru-RU" sz="1600" dirty="0">
                <a:solidFill>
                  <a:schemeClr val="tx1"/>
                </a:solidFill>
              </a:defRPr>
            </a:lvl5pPr>
            <a:lvl6pPr>
              <a:defRPr lang="en-US" sz="1400" dirty="0">
                <a:solidFill>
                  <a:schemeClr val="tx1"/>
                </a:solidFill>
              </a:defRPr>
            </a:lvl6pPr>
          </a:lstStyle>
          <a:p>
            <a:pPr lvl="0"/>
            <a:r>
              <a:rPr lang="ru-RU" dirty="0"/>
              <a:t>Изложите здесь основные тезисы раздела</a:t>
            </a:r>
          </a:p>
          <a:p>
            <a:pPr lvl="2"/>
            <a:r>
              <a:rPr lang="ru-RU" dirty="0"/>
              <a:t>Второй уровень</a:t>
            </a:r>
          </a:p>
          <a:p>
            <a:pPr lvl="3"/>
            <a:r>
              <a:rPr lang="ru-RU" dirty="0"/>
              <a:t>Третий уровень</a:t>
            </a:r>
          </a:p>
          <a:p>
            <a:pPr lvl="4"/>
            <a:r>
              <a:rPr lang="ru-RU" dirty="0"/>
              <a:t>Четвертый уровень</a:t>
            </a:r>
          </a:p>
          <a:p>
            <a:pPr lvl="5"/>
            <a:r>
              <a:rPr lang="ru-RU" dirty="0"/>
              <a:t>Пятый уровень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ru-RU" dirty="0"/>
              <a:t>Название раздела</a:t>
            </a:r>
            <a:endParaRPr lang="en-US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601E002-0524-4D96-BC97-A6BFF63DA7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89" t="24090" r="79423" b="24177"/>
          <a:stretch/>
        </p:blipFill>
        <p:spPr>
          <a:xfrm>
            <a:off x="11112148" y="2328177"/>
            <a:ext cx="1079852" cy="379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8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D5ECA55-9769-4968-A783-C9E70872DAE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599" y="2346583"/>
            <a:ext cx="10972800" cy="3897137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261B5029-6DCA-46C8-85EA-2A387651C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34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BDA6476B-5762-49D8-AB5F-107D3C25E7A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599" y="2346583"/>
            <a:ext cx="5374357" cy="37795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9" name="Объект 6">
            <a:extLst>
              <a:ext uri="{FF2B5EF4-FFF2-40B4-BE49-F238E27FC236}">
                <a16:creationId xmlns:a16="http://schemas.microsoft.com/office/drawing/2014/main" xmlns="" id="{B693B51F-5ADA-47B3-92A7-688B695B071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08046" y="2346583"/>
            <a:ext cx="5374357" cy="37795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F975E9B-033B-4283-9AA8-CE90532FBE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41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7545917" y="2346325"/>
            <a:ext cx="4036483" cy="1885950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545917" y="4384675"/>
            <a:ext cx="4036483" cy="1885950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664"/>
            <a:ext cx="10972800" cy="827087"/>
          </a:xfrm>
        </p:spPr>
        <p:txBody>
          <a:bodyPr/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5BA8D95-7735-46FC-9C16-677F9F41E39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776F01B-CEB5-4099-86FB-0DB6522A8E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" y="2346325"/>
            <a:ext cx="6691313" cy="3924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92281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9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59931"/>
            <a:ext cx="10972800" cy="386623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374357" y="439284"/>
            <a:ext cx="620804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lang="ru-RU" smtClean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87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457200" rtl="0" eaLnBrk="1" latinLnBrk="0" hangingPunct="1">
        <a:spcBef>
          <a:spcPct val="0"/>
        </a:spcBef>
        <a:buNone/>
        <a:defRPr lang="en-US" sz="3600" b="1" i="0" kern="1200" baseline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 typeface="Wingdings" panose="05000000000000000000" pitchFamily="2" charset="2"/>
        <a:buChar char="§"/>
        <a:defRPr lang="ru-RU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12192000" cy="791396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59931"/>
            <a:ext cx="10972800" cy="3866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C66355F7-4A85-495B-983E-B57FC436A0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83957" y="614279"/>
            <a:ext cx="6208043" cy="360000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/>
          <a:lstStyle>
            <a:lvl1pPr algn="r">
              <a:defRPr lang="ru-RU" dirty="0" smtClean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Название раздела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FFF610D-5594-4493-A8EE-64BC7F00D009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0"/>
            <a:ext cx="1999362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754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lang="en-US" sz="3200" b="1" i="0" kern="1200" baseline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 typeface="Wingdings" panose="05000000000000000000" pitchFamily="2" charset="2"/>
        <a:buChar char="§"/>
        <a:defRPr lang="ru-RU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3.bin"/><Relationship Id="rId7" Type="http://schemas.openxmlformats.org/officeDocument/2006/relationships/package" Target="../embeddings/_________Microsoft_Word3.doc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emf"/><Relationship Id="rId4" Type="http://schemas.openxmlformats.org/officeDocument/2006/relationships/package" Target="../embeddings/_________Microsoft_Word2.docx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emf"/><Relationship Id="rId4" Type="http://schemas.openxmlformats.org/officeDocument/2006/relationships/package" Target="../embeddings/_________Microsoft_Word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xmlns="" id="{EFEC5B45-AA45-42FC-9405-2E084188E0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Ханты-Мансийск, 2019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0E648D27-692A-4801-AC9E-A21193575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775" y="2819400"/>
            <a:ext cx="11220450" cy="1408603"/>
          </a:xfrm>
        </p:spPr>
        <p:txBody>
          <a:bodyPr/>
          <a:lstStyle/>
          <a:p>
            <a:r>
              <a:rPr lang="ru-RU" sz="2400" dirty="0"/>
              <a:t>Использование комплексов эксцентрических упражнений в физической подготовке и профилактике травматизма у высококвалифицированных пловцов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224DD66-3586-4E22-850D-B2B48C90D9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4825" y="4360798"/>
            <a:ext cx="11201400" cy="1771649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Аспирант: Козыдуб Ольга Вячеславовна</a:t>
            </a:r>
          </a:p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Направление подготовки : 13.00.04 – Теория и методика физического воспитания, спортивной тренировки, оздоровительной и адаптивной физической культуры			</a:t>
            </a:r>
          </a:p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Научный руководитель Барбашов Сергей Викторович, Профессор, Доктор педагогических наук</a:t>
            </a:r>
          </a:p>
          <a:p>
            <a:pPr algn="l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874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5">
            <a:extLst>
              <a:ext uri="{FF2B5EF4-FFF2-40B4-BE49-F238E27FC236}">
                <a16:creationId xmlns:a16="http://schemas.microsoft.com/office/drawing/2014/main" xmlns="" id="{D5F40E8D-1B59-4C78-95F2-7A05D9BFE7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7927772"/>
              </p:ext>
            </p:extLst>
          </p:nvPr>
        </p:nvGraphicFramePr>
        <p:xfrm>
          <a:off x="964858" y="2085977"/>
          <a:ext cx="9824133" cy="37008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15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738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358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 п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 результативности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(содержание работы Вашего индивидуального плана </a:t>
                      </a: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2018- 2019 учебного года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 отчетности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32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(исходя из рабочего плана </a:t>
                      </a: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2018- 2019 учебного года</a:t>
                      </a:r>
                      <a:r>
                        <a:rPr lang="ru-RU" sz="16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(документы, подтверждающие факт выполнения работы необходимо прикрепить в отдельный слайд)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37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Выполнение теоретической составляющей научно-исследовательской работы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Электронный отчет о выполнении теоретической составляющей , черновик соответствующей главы диссертации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скан-образ</a:t>
                      </a:r>
                      <a:r>
                        <a:rPr lang="ru-RU" sz="16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черновика соответствующей главы диссертации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117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C3E9D7AE-BFA3-40AC-9911-A102565A1B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Документ (скан-образ), подтверждающий показатель результативности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xmlns="" id="{D580B715-2EFC-4292-B81C-AAF72BFD6B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355628"/>
              </p:ext>
            </p:extLst>
          </p:nvPr>
        </p:nvGraphicFramePr>
        <p:xfrm>
          <a:off x="2120900" y="1301750"/>
          <a:ext cx="3508375" cy="541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Document" r:id="rId4" imgW="5954934" imgH="9196785" progId="Word.Document.12">
                  <p:embed/>
                </p:oleObj>
              </mc:Choice>
              <mc:Fallback>
                <p:oleObj name="Document" r:id="rId4" imgW="5954934" imgH="919678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20900" y="1301750"/>
                        <a:ext cx="3508375" cy="5418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3EF411AC-BB89-4253-9F56-198481A2C6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513192"/>
              </p:ext>
            </p:extLst>
          </p:nvPr>
        </p:nvGraphicFramePr>
        <p:xfrm>
          <a:off x="7092950" y="1216025"/>
          <a:ext cx="3568700" cy="541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Document" r:id="rId7" imgW="5954934" imgH="9042407" progId="Word.Document.12">
                  <p:embed/>
                </p:oleObj>
              </mc:Choice>
              <mc:Fallback>
                <p:oleObj name="Document" r:id="rId7" imgW="5954934" imgH="904240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092950" y="1216025"/>
                        <a:ext cx="3568700" cy="5418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6596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7F86E713-6BDA-44E6-B57D-67D51E838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70" y="914531"/>
            <a:ext cx="10972800" cy="827311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Предполагаемый диссертационный совет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1CE4CAE-0062-4298-B1C9-F8CC01AE2B3E}"/>
              </a:ext>
            </a:extLst>
          </p:cNvPr>
          <p:cNvSpPr txBox="1"/>
          <p:nvPr/>
        </p:nvSpPr>
        <p:spPr>
          <a:xfrm>
            <a:off x="1139125" y="2657475"/>
            <a:ext cx="880497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Диссертационный совет Д 311.001.01 по защите диссертаций на соискание ученой степени кандидата наук, на соискание ученой степени доктора наук при Сибирском государственном университете по физической культуре и спорту г. Омск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4248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7B146D6-F76C-48B7-BF4E-C8838B4E1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F52358D-6D90-4118-AED5-67F6F11052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147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7F86E713-6BDA-44E6-B57D-67D51E838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70" y="914531"/>
            <a:ext cx="10972800" cy="82731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Актуальность темы научно-квалификационной работы (диссертации)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7B0FD3D-5E38-4376-8592-590734191779}"/>
              </a:ext>
            </a:extLst>
          </p:cNvPr>
          <p:cNvSpPr txBox="1"/>
          <p:nvPr/>
        </p:nvSpPr>
        <p:spPr>
          <a:xfrm>
            <a:off x="381000" y="2343150"/>
            <a:ext cx="104013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На сегодняшний день, проблема построения процесса физической подготовки и на этой основе профилактики травматизации в спорте остается одной из самых актуальных. Большая часть исследователей указывает, что существенным направлением снижения уровня травматизации является коррекция тренировочных программ подготовки в направлении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мышечно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сухожильного укрепления суставных сочленений, принимающих основную нагрузку в течение соревновательной деятельности. Увеличение количества тяжелых спортивных травм как правило  результат неправильной методики специальной физической подготовки  (Бакулин В. 2013, Дубровская А.В. 2007).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В этой связи мы попытались провести анализ локализации травм в плавании, исследовать  физическую силу тех групп мышц, которые в наибольшей степени подвержены травматизации в плавании и разработать методические подходы к  профилактике травматизма на основе приоритетного использования эксцентрических упражнений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69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7F86E713-6BDA-44E6-B57D-67D51E838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70" y="914531"/>
            <a:ext cx="10972800" cy="827311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Теоретическая значимость исследования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9F4D4FF-71A0-47E6-AFC5-6F272F79524E}"/>
              </a:ext>
            </a:extLst>
          </p:cNvPr>
          <p:cNvSpPr txBox="1"/>
          <p:nvPr/>
        </p:nvSpPr>
        <p:spPr>
          <a:xfrm>
            <a:off x="1972458" y="3008536"/>
            <a:ext cx="85558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Состоит в  дополнении и уточнении  существующей теории спортивной подготовки в плавании  эффективными вариантами построения тренировочного процесса.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91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7F86E713-6BDA-44E6-B57D-67D51E838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70" y="914531"/>
            <a:ext cx="10972800" cy="827311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Практическая значимость исследования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387A18F-443C-4653-AAF6-308AF65FB6C3}"/>
              </a:ext>
            </a:extLst>
          </p:cNvPr>
          <p:cNvSpPr txBox="1"/>
          <p:nvPr/>
        </p:nvSpPr>
        <p:spPr>
          <a:xfrm>
            <a:off x="743919" y="2552700"/>
            <a:ext cx="928590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Полученные в ходе исследования результаты и собранный материал могут использоваться в практике спортсменами и тренерами для подготовки к соревнованиям и для предотвращения травм.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Возможно использование данных, полученных в ходе проведённого исследования, при проведении курсов повышения квалификации тренеров по плаванию.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748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7F86E713-6BDA-44E6-B57D-67D51E838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70" y="914531"/>
            <a:ext cx="10972800" cy="827311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План научно-квалификационной работы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3810F3B-9F3F-4AE9-81CC-A7265EA31CEB}"/>
              </a:ext>
            </a:extLst>
          </p:cNvPr>
          <p:cNvSpPr txBox="1"/>
          <p:nvPr/>
        </p:nvSpPr>
        <p:spPr>
          <a:xfrm>
            <a:off x="643180" y="1884717"/>
            <a:ext cx="100581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Глава 1. Теоретико-методические аспекты использования комплекса эксцентрических упражнений в физической подготовке и профилактике травматизма у высококвалифицированных пловцов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1.1. Особенности построения тренировочного процесса высококвалифицированных пловцов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1.1.1. Классификация физических нагрузок в плавании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1.1.2. Компоненты физической нагрузки в плавании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1.1.3. Средства и методы, применяемые при подготовке высококвалифицированных пловцов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1.2. Травмирование плеча в спорте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1.2.1. Клинические проявления при травмах плеча у спортсменов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ЗАКЛЮЧЕНИЕ ПО ПЕРВОЙ ГЛАВЕ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Глава 2. Цель, задачи, методы и организация исследования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Глава 3. Исследование  практического опыта организации процесса физической подготовки и профилактики травматизма в плавании.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Глава 4. Разработка и оценка эффективности комплексов эксцентрических упражнений в физической подготовки и профилактике травматизма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56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7F86E713-6BDA-44E6-B57D-67D51E838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70" y="914531"/>
            <a:ext cx="10972800" cy="82731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Итоги научно-исследовательской деятельности 2018- 2019 учебного года 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96168604"/>
              </p:ext>
            </p:extLst>
          </p:nvPr>
        </p:nvGraphicFramePr>
        <p:xfrm>
          <a:off x="964858" y="2085977"/>
          <a:ext cx="9824133" cy="3925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15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738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358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 п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 результативности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(содержание работы Вашего индивидуального плана </a:t>
                      </a: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2018- 2019 учебного года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 отчетности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32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(исходя из рабочего плана </a:t>
                      </a: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2018- 2019 учебного года</a:t>
                      </a:r>
                      <a:r>
                        <a:rPr lang="ru-RU" sz="16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(документы, подтверждающие факт выполнения работы необходимо прикрепить в отдельный слайд)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37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Выполнение литературного обзора с целью определения степени разработанности проблемы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Составление обзора литературы и библиографии по теме научно-исследовательской</a:t>
                      </a:r>
                      <a:r>
                        <a:rPr lang="ru-RU" sz="16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работы и предоставление научному руководителю,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Список источников в составе не менее 50 работ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Скан-образ</a:t>
                      </a:r>
                      <a:r>
                        <a:rPr lang="ru-RU" sz="16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списка литературы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2163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2AE38A2-E23F-4AC9-8B3A-62910ADC4D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02166" y="614362"/>
            <a:ext cx="6689834" cy="363099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Документ (скан-образ), подтверждающий показатель результативности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BD1831B-5390-4621-BF8D-3C450ADD03C1}"/>
              </a:ext>
            </a:extLst>
          </p:cNvPr>
          <p:cNvSpPr txBox="1"/>
          <p:nvPr/>
        </p:nvSpPr>
        <p:spPr>
          <a:xfrm>
            <a:off x="1485900" y="2038350"/>
            <a:ext cx="9486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595B196-21E1-4A2E-A38D-A396AC320D93}"/>
              </a:ext>
            </a:extLst>
          </p:cNvPr>
          <p:cNvSpPr txBox="1"/>
          <p:nvPr/>
        </p:nvSpPr>
        <p:spPr>
          <a:xfrm>
            <a:off x="1162373" y="1640552"/>
            <a:ext cx="4571999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Теоретическую основу работы  составят  фундаментальные исследования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В.М.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Зациорского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Ю.В. Верхошанского,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Н.Ж. Булгаковой,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В.С. Мищенко,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В.Н. Платонова,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С.С.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Ганзея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С.С.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AlfredsonH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., 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LeStaoP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KravitzL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другие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2ABBA8C1-9C17-4027-BF94-4956DF6DD1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790084"/>
              </p:ext>
            </p:extLst>
          </p:nvPr>
        </p:nvGraphicFramePr>
        <p:xfrm>
          <a:off x="6486525" y="1439862"/>
          <a:ext cx="3640138" cy="541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4" imgW="5954212" imgH="8861041" progId="Word.Document.8">
                  <p:embed/>
                </p:oleObj>
              </mc:Choice>
              <mc:Fallback>
                <p:oleObj name="Document" r:id="rId4" imgW="5954212" imgH="8861041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86525" y="1439862"/>
                        <a:ext cx="3640138" cy="54181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8362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5">
            <a:extLst>
              <a:ext uri="{FF2B5EF4-FFF2-40B4-BE49-F238E27FC236}">
                <a16:creationId xmlns:a16="http://schemas.microsoft.com/office/drawing/2014/main" xmlns="" id="{D16647E7-A7FE-43E8-91BF-C2820C5199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8742280"/>
              </p:ext>
            </p:extLst>
          </p:nvPr>
        </p:nvGraphicFramePr>
        <p:xfrm>
          <a:off x="964858" y="2085977"/>
          <a:ext cx="9824133" cy="37008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15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738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358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 п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 результативности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(содержание работы Вашего индивидуального плана </a:t>
                      </a: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2018- 2019 учебного года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 отчетности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32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(исходя из рабочего плана </a:t>
                      </a: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2018- 2019 учебного года</a:t>
                      </a:r>
                      <a:r>
                        <a:rPr lang="ru-RU" sz="16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(документы, подтверждающие факт выполнения работы необходимо прикрепить в отдельный слайд)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37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Определение методов научно-исследовательской работы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Электронный отчет, краткая аннотация используемых методов исследования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скан-образ</a:t>
                      </a:r>
                      <a:r>
                        <a:rPr lang="ru-RU" sz="16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списка методов научно-исследовательской работы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01" marR="61401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5243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34A50F6D-0F31-477D-9998-D0BF9E30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983957" y="671429"/>
            <a:ext cx="6208043" cy="360000"/>
          </a:xfrm>
        </p:spPr>
        <p:txBody>
          <a:bodyPr/>
          <a:lstStyle/>
          <a:p>
            <a:endParaRPr lang="ru-RU" sz="14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Документ (скан-образ), подтверждающий показатель результативности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4B8A738-406F-49B3-A6D7-3ACE83EBBFDB}"/>
              </a:ext>
            </a:extLst>
          </p:cNvPr>
          <p:cNvSpPr txBox="1"/>
          <p:nvPr/>
        </p:nvSpPr>
        <p:spPr>
          <a:xfrm>
            <a:off x="1383382" y="1914524"/>
            <a:ext cx="46005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 обобщение научно-методической литературы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Гониометрия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Динамометрия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 (беседа)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Педагогическое наблюдение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эксперимент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математической статистики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xmlns="" id="{B3680CBD-CA6C-4D38-8386-7BFC63F522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802109"/>
              </p:ext>
            </p:extLst>
          </p:nvPr>
        </p:nvGraphicFramePr>
        <p:xfrm>
          <a:off x="7194884" y="1427370"/>
          <a:ext cx="3786188" cy="541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Document" r:id="rId4" imgW="5569871" imgH="7970403" progId="Word.Document.12">
                  <p:embed/>
                </p:oleObj>
              </mc:Choice>
              <mc:Fallback>
                <p:oleObj name="Document" r:id="rId4" imgW="5569871" imgH="797040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94884" y="1427370"/>
                        <a:ext cx="3786188" cy="5418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8570076"/>
      </p:ext>
    </p:extLst>
  </p:cSld>
  <p:clrMapOvr>
    <a:masterClrMapping/>
  </p:clrMapOvr>
</p:sld>
</file>

<file path=ppt/theme/theme1.xml><?xml version="1.0" encoding="utf-8"?>
<a:theme xmlns:a="http://schemas.openxmlformats.org/drawingml/2006/main" name="ЮГУ">
  <a:themeElements>
    <a:clrScheme name="Югорский государственный университет">
      <a:dk1>
        <a:srgbClr val="00629B"/>
      </a:dk1>
      <a:lt1>
        <a:srgbClr val="FFFFFF"/>
      </a:lt1>
      <a:dk2>
        <a:srgbClr val="A7A8AA"/>
      </a:dk2>
      <a:lt2>
        <a:srgbClr val="FFFFFF"/>
      </a:lt2>
      <a:accent1>
        <a:srgbClr val="00629B"/>
      </a:accent1>
      <a:accent2>
        <a:srgbClr val="008755"/>
      </a:accent2>
      <a:accent3>
        <a:srgbClr val="6B3077"/>
      </a:accent3>
      <a:accent4>
        <a:srgbClr val="009CDE"/>
      </a:accent4>
      <a:accent5>
        <a:srgbClr val="FF6900"/>
      </a:accent5>
      <a:accent6>
        <a:srgbClr val="101820"/>
      </a:accent6>
      <a:hlink>
        <a:srgbClr val="A7A8AA"/>
      </a:hlink>
      <a:folHlink>
        <a:srgbClr val="6B3077"/>
      </a:folHlink>
    </a:clrScheme>
    <a:fontScheme name="Югорский государственный университет">
      <a:majorFont>
        <a:latin typeface="PT Sans Caption"/>
        <a:ea typeface=""/>
        <a:cs typeface=""/>
      </a:majorFont>
      <a:minorFont>
        <a:latin typeface="PT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Институт НиГ ЮГУ" id="{88FBCA68-7BA2-4158-8F69-5C6BDE420372}" vid="{B1EFACE3-71F5-4EAF-9BA4-797517F977BA}"/>
    </a:ext>
  </a:extLst>
</a:theme>
</file>

<file path=ppt/theme/theme2.xml><?xml version="1.0" encoding="utf-8"?>
<a:theme xmlns:a="http://schemas.openxmlformats.org/drawingml/2006/main" name="ЮГУ 2">
  <a:themeElements>
    <a:clrScheme name="Югорский государственный университет">
      <a:dk1>
        <a:srgbClr val="00629B"/>
      </a:dk1>
      <a:lt1>
        <a:srgbClr val="FFFFFF"/>
      </a:lt1>
      <a:dk2>
        <a:srgbClr val="A7A8AA"/>
      </a:dk2>
      <a:lt2>
        <a:srgbClr val="FFFFFF"/>
      </a:lt2>
      <a:accent1>
        <a:srgbClr val="00629B"/>
      </a:accent1>
      <a:accent2>
        <a:srgbClr val="008755"/>
      </a:accent2>
      <a:accent3>
        <a:srgbClr val="6B3077"/>
      </a:accent3>
      <a:accent4>
        <a:srgbClr val="009CDE"/>
      </a:accent4>
      <a:accent5>
        <a:srgbClr val="FF6900"/>
      </a:accent5>
      <a:accent6>
        <a:srgbClr val="101820"/>
      </a:accent6>
      <a:hlink>
        <a:srgbClr val="A7A8AA"/>
      </a:hlink>
      <a:folHlink>
        <a:srgbClr val="6B3077"/>
      </a:folHlink>
    </a:clrScheme>
    <a:fontScheme name="Югорский государственный университет">
      <a:majorFont>
        <a:latin typeface="PT Sans Caption"/>
        <a:ea typeface=""/>
        <a:cs typeface=""/>
      </a:majorFont>
      <a:minorFont>
        <a:latin typeface="PT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Основной стиль презентации ЮГУ" id="{B2664E47-FE78-4B88-BD0E-9E9779EFC41A}" vid="{6E68C8F9-5164-46F7-AE45-8167F9538A77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Институт НиГ ЮГУ</Template>
  <TotalTime>1221</TotalTime>
  <Words>466</Words>
  <Application>Microsoft Office PowerPoint</Application>
  <PresentationFormat>Произвольный</PresentationFormat>
  <Paragraphs>101</Paragraphs>
  <Slides>13</Slides>
  <Notes>9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ЮГУ</vt:lpstr>
      <vt:lpstr>ЮГУ 2</vt:lpstr>
      <vt:lpstr>Document</vt:lpstr>
      <vt:lpstr>Использование комплексов эксцентрических упражнений в физической подготовке и профилактике травматизма у высококвалифицированных пловцов</vt:lpstr>
      <vt:lpstr>Актуальность темы научно-квалификационной работы (диссертации)</vt:lpstr>
      <vt:lpstr>Теоретическая значимость исследования</vt:lpstr>
      <vt:lpstr>Практическая значимость исследования</vt:lpstr>
      <vt:lpstr>План научно-квалификационной работы</vt:lpstr>
      <vt:lpstr>Итоги научно-исследовательской деятельности 2018- 2019 учебного года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Предполагаемый диссертационный совет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Rudolf Fink</dc:creator>
  <cp:lastModifiedBy>Астахова Анастасия А.</cp:lastModifiedBy>
  <cp:revision>45</cp:revision>
  <cp:lastPrinted>2019-04-22T11:59:33Z</cp:lastPrinted>
  <dcterms:created xsi:type="dcterms:W3CDTF">2019-03-10T22:10:48Z</dcterms:created>
  <dcterms:modified xsi:type="dcterms:W3CDTF">2019-06-10T12:50:54Z</dcterms:modified>
</cp:coreProperties>
</file>