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52;&#1077;&#1076;&#1074;&#1077;&#1076;&#1100;\Google%20&#1044;&#1080;&#1089;&#1082;\&#1040;&#1082;&#1072;&#1076;&#1077;&#1084;&#1080;&#1095;&#1077;&#1089;&#1082;&#1072;&#1103;%20&#1072;&#1089;&#1087;&#1080;&#1088;&#1072;&#1085;&#1090;&#1091;&#1088;&#1072;%20&#1070;&#1043;&#1059;\&#1056;&#1080;&#1089;&#1091;&#1085;&#1086;&#1082;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52;&#1077;&#1076;&#1074;&#1077;&#1076;&#1100;\Google%20&#1044;&#1080;&#1089;&#1082;\&#1040;&#1082;&#1072;&#1076;&#1077;&#1084;&#1080;&#1095;&#1077;&#1089;&#1082;&#1072;&#1103;%20&#1072;&#1089;&#1087;&#1080;&#1088;&#1072;&#1085;&#1090;&#1091;&#1088;&#1072;%20&#1070;&#1043;&#1059;\&#1056;&#1080;&#1089;&#1091;&#1085;&#1086;&#1082;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52;&#1077;&#1076;&#1074;&#1077;&#1076;&#1100;\Google%20&#1044;&#1080;&#1089;&#1082;\&#1040;&#1082;&#1072;&#1076;&#1077;&#1084;&#1080;&#1095;&#1077;&#1089;&#1082;&#1072;&#1103;%20&#1072;&#1089;&#1087;&#1080;&#1088;&#1072;&#1085;&#1090;&#1091;&#1088;&#1072;%20&#1070;&#1043;&#1059;\&#1056;&#1080;&#1089;&#1091;&#1085;&#1086;&#1082;.xlsx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48554074265532127"/>
          <c:y val="6.6215895795689775E-2"/>
          <c:w val="0.50051063266441564"/>
          <c:h val="0.75839884178972261"/>
        </c:manualLayout>
      </c:layout>
      <c:lineChart>
        <c:grouping val="standard"/>
        <c:varyColors val="0"/>
        <c:ser>
          <c:idx val="0"/>
          <c:order val="0"/>
          <c:tx>
            <c:strRef>
              <c:f>Лист1!$A$3</c:f>
              <c:strCache>
                <c:ptCount val="1"/>
                <c:pt idx="0">
                  <c:v>Google Академия (поиск по ключевым словам на русском языке)</c:v>
                </c:pt>
              </c:strCache>
            </c:strRef>
          </c:tx>
          <c:marker>
            <c:symbol val="none"/>
          </c:marker>
          <c:trendline>
            <c:trendlineType val="linear"/>
            <c:dispRSqr val="0"/>
            <c:dispEq val="0"/>
          </c:trendline>
          <c:cat>
            <c:strRef>
              <c:f>Лист1!$B$2:$F$2</c:f>
              <c:strCache>
                <c:ptCount val="5"/>
                <c:pt idx="0">
                  <c:v>2012 г.</c:v>
                </c:pt>
                <c:pt idx="1">
                  <c:v>2013 г.</c:v>
                </c:pt>
                <c:pt idx="2">
                  <c:v>2014 г.</c:v>
                </c:pt>
                <c:pt idx="3">
                  <c:v>2015 г.</c:v>
                </c:pt>
                <c:pt idx="4">
                  <c:v>2016 г.</c:v>
                </c:pt>
              </c:strCache>
            </c:strRef>
          </c:cat>
          <c:val>
            <c:numRef>
              <c:f>Лист1!$B$3:$F$3</c:f>
              <c:numCache>
                <c:formatCode>General</c:formatCode>
                <c:ptCount val="5"/>
                <c:pt idx="0">
                  <c:v>383</c:v>
                </c:pt>
                <c:pt idx="1">
                  <c:v>504</c:v>
                </c:pt>
                <c:pt idx="2">
                  <c:v>595</c:v>
                </c:pt>
                <c:pt idx="3">
                  <c:v>755</c:v>
                </c:pt>
                <c:pt idx="4">
                  <c:v>832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Лист1!$A$5</c:f>
              <c:strCache>
                <c:ptCount val="1"/>
                <c:pt idx="0">
                  <c:v>Web of Science (поиск по ключевым словам на английском языке)</c:v>
                </c:pt>
              </c:strCache>
            </c:strRef>
          </c:tx>
          <c:marker>
            <c:symbol val="none"/>
          </c:marker>
          <c:trendline>
            <c:trendlineType val="linear"/>
            <c:dispRSqr val="0"/>
            <c:dispEq val="0"/>
          </c:trendline>
          <c:cat>
            <c:strRef>
              <c:f>Лист1!$B$2:$F$2</c:f>
              <c:strCache>
                <c:ptCount val="5"/>
                <c:pt idx="0">
                  <c:v>2012 г.</c:v>
                </c:pt>
                <c:pt idx="1">
                  <c:v>2013 г.</c:v>
                </c:pt>
                <c:pt idx="2">
                  <c:v>2014 г.</c:v>
                </c:pt>
                <c:pt idx="3">
                  <c:v>2015 г.</c:v>
                </c:pt>
                <c:pt idx="4">
                  <c:v>2016 г.</c:v>
                </c:pt>
              </c:strCache>
            </c:strRef>
          </c:cat>
          <c:val>
            <c:numRef>
              <c:f>Лист1!$B$5:$F$5</c:f>
              <c:numCache>
                <c:formatCode>General</c:formatCode>
                <c:ptCount val="5"/>
                <c:pt idx="0">
                  <c:v>1571</c:v>
                </c:pt>
                <c:pt idx="1">
                  <c:v>1811</c:v>
                </c:pt>
                <c:pt idx="2">
                  <c:v>2470</c:v>
                </c:pt>
                <c:pt idx="3">
                  <c:v>2707</c:v>
                </c:pt>
                <c:pt idx="4">
                  <c:v>2041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7022464"/>
        <c:axId val="47024000"/>
      </c:lineChart>
      <c:catAx>
        <c:axId val="47022464"/>
        <c:scaling>
          <c:orientation val="minMax"/>
        </c:scaling>
        <c:delete val="0"/>
        <c:axPos val="b"/>
        <c:majorTickMark val="out"/>
        <c:minorTickMark val="none"/>
        <c:tickLblPos val="nextTo"/>
        <c:crossAx val="47024000"/>
        <c:crosses val="autoZero"/>
        <c:auto val="1"/>
        <c:lblAlgn val="ctr"/>
        <c:lblOffset val="100"/>
        <c:noMultiLvlLbl val="0"/>
      </c:catAx>
      <c:valAx>
        <c:axId val="470240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7022464"/>
        <c:crosses val="autoZero"/>
        <c:crossBetween val="between"/>
      </c:valAx>
    </c:plotArea>
    <c:legend>
      <c:legendPos val="r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1.115787532682856E-2"/>
          <c:y val="8.9243805686514771E-2"/>
          <c:w val="0.34334097180961026"/>
          <c:h val="0.90943391001543816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Лист1!$A$4</c:f>
              <c:strCache>
                <c:ptCount val="1"/>
                <c:pt idx="0">
                  <c:v>Google Академия (поиск по ключевым словам на английском языке)</c:v>
                </c:pt>
              </c:strCache>
            </c:strRef>
          </c:tx>
          <c:marker>
            <c:symbol val="none"/>
          </c:marker>
          <c:trendline>
            <c:trendlineType val="linear"/>
            <c:dispRSqr val="0"/>
            <c:dispEq val="0"/>
          </c:trendline>
          <c:cat>
            <c:strRef>
              <c:f>Лист1!$B$2:$F$2</c:f>
              <c:strCache>
                <c:ptCount val="5"/>
                <c:pt idx="0">
                  <c:v>2012 г.</c:v>
                </c:pt>
                <c:pt idx="1">
                  <c:v>2013 г.</c:v>
                </c:pt>
                <c:pt idx="2">
                  <c:v>2014 г.</c:v>
                </c:pt>
                <c:pt idx="3">
                  <c:v>2015 г.</c:v>
                </c:pt>
                <c:pt idx="4">
                  <c:v>2016 г.</c:v>
                </c:pt>
              </c:strCache>
            </c:strRef>
          </c:cat>
          <c:val>
            <c:numRef>
              <c:f>Лист1!$B$4:$F$4</c:f>
              <c:numCache>
                <c:formatCode>General</c:formatCode>
                <c:ptCount val="5"/>
                <c:pt idx="0">
                  <c:v>22600</c:v>
                </c:pt>
                <c:pt idx="1">
                  <c:v>23900</c:v>
                </c:pt>
                <c:pt idx="2">
                  <c:v>23800</c:v>
                </c:pt>
                <c:pt idx="3">
                  <c:v>23300</c:v>
                </c:pt>
                <c:pt idx="4">
                  <c:v>23400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853888"/>
        <c:axId val="66859776"/>
      </c:lineChart>
      <c:catAx>
        <c:axId val="66853888"/>
        <c:scaling>
          <c:orientation val="minMax"/>
        </c:scaling>
        <c:delete val="0"/>
        <c:axPos val="b"/>
        <c:majorTickMark val="out"/>
        <c:minorTickMark val="none"/>
        <c:tickLblPos val="nextTo"/>
        <c:crossAx val="66859776"/>
        <c:crosses val="autoZero"/>
        <c:auto val="1"/>
        <c:lblAlgn val="ctr"/>
        <c:lblOffset val="100"/>
        <c:noMultiLvlLbl val="0"/>
      </c:catAx>
      <c:valAx>
        <c:axId val="668597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6853888"/>
        <c:crosses val="autoZero"/>
        <c:crossBetween val="between"/>
      </c:valAx>
    </c:plotArea>
    <c:legend>
      <c:legendPos val="r"/>
      <c:legendEntry>
        <c:idx val="1"/>
        <c:delete val="1"/>
      </c:legendEntry>
      <c:layout>
        <c:manualLayout>
          <c:xMode val="edge"/>
          <c:yMode val="edge"/>
          <c:x val="0.64904362478243161"/>
          <c:y val="0.2338163406680305"/>
          <c:w val="0.33910571498061842"/>
          <c:h val="0.50124332590496479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Лист1!$A$6</c:f>
              <c:strCache>
                <c:ptCount val="1"/>
                <c:pt idx="0">
                  <c:v>РИНЦ (поиск по ключевым словам на русском языке)</c:v>
                </c:pt>
              </c:strCache>
            </c:strRef>
          </c:tx>
          <c:marker>
            <c:symbol val="none"/>
          </c:marker>
          <c:trendline>
            <c:trendlineType val="linear"/>
            <c:dispRSqr val="0"/>
            <c:dispEq val="0"/>
          </c:trendline>
          <c:cat>
            <c:strRef>
              <c:f>Лист1!$B$2:$F$2</c:f>
              <c:strCache>
                <c:ptCount val="5"/>
                <c:pt idx="0">
                  <c:v>2012 г.</c:v>
                </c:pt>
                <c:pt idx="1">
                  <c:v>2013 г.</c:v>
                </c:pt>
                <c:pt idx="2">
                  <c:v>2014 г.</c:v>
                </c:pt>
                <c:pt idx="3">
                  <c:v>2015 г.</c:v>
                </c:pt>
                <c:pt idx="4">
                  <c:v>2016 г.</c:v>
                </c:pt>
              </c:strCache>
            </c:strRef>
          </c:cat>
          <c:val>
            <c:numRef>
              <c:f>Лист1!$B$6:$F$6</c:f>
              <c:numCache>
                <c:formatCode>General</c:formatCode>
                <c:ptCount val="5"/>
                <c:pt idx="0">
                  <c:v>3</c:v>
                </c:pt>
                <c:pt idx="1">
                  <c:v>7</c:v>
                </c:pt>
                <c:pt idx="2">
                  <c:v>15</c:v>
                </c:pt>
                <c:pt idx="3">
                  <c:v>27</c:v>
                </c:pt>
                <c:pt idx="4">
                  <c:v>41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Лист1!$A$7</c:f>
              <c:strCache>
                <c:ptCount val="1"/>
                <c:pt idx="0">
                  <c:v>РИНЦ (поиск по ключевым словам на английском языке)</c:v>
                </c:pt>
              </c:strCache>
            </c:strRef>
          </c:tx>
          <c:marker>
            <c:symbol val="none"/>
          </c:marker>
          <c:trendline>
            <c:trendlineType val="linear"/>
            <c:dispRSqr val="0"/>
            <c:dispEq val="0"/>
          </c:trendline>
          <c:cat>
            <c:strRef>
              <c:f>Лист1!$B$2:$F$2</c:f>
              <c:strCache>
                <c:ptCount val="5"/>
                <c:pt idx="0">
                  <c:v>2012 г.</c:v>
                </c:pt>
                <c:pt idx="1">
                  <c:v>2013 г.</c:v>
                </c:pt>
                <c:pt idx="2">
                  <c:v>2014 г.</c:v>
                </c:pt>
                <c:pt idx="3">
                  <c:v>2015 г.</c:v>
                </c:pt>
                <c:pt idx="4">
                  <c:v>2016 г.</c:v>
                </c:pt>
              </c:strCache>
            </c:strRef>
          </c:cat>
          <c:val>
            <c:numRef>
              <c:f>Лист1!$B$7:$F$7</c:f>
              <c:numCache>
                <c:formatCode>General</c:formatCode>
                <c:ptCount val="5"/>
                <c:pt idx="0">
                  <c:v>0</c:v>
                </c:pt>
                <c:pt idx="1">
                  <c:v>4</c:v>
                </c:pt>
                <c:pt idx="2">
                  <c:v>7</c:v>
                </c:pt>
                <c:pt idx="3">
                  <c:v>16</c:v>
                </c:pt>
                <c:pt idx="4">
                  <c:v>23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904064"/>
        <c:axId val="66905600"/>
      </c:lineChart>
      <c:catAx>
        <c:axId val="66904064"/>
        <c:scaling>
          <c:orientation val="minMax"/>
        </c:scaling>
        <c:delete val="0"/>
        <c:axPos val="b"/>
        <c:majorTickMark val="out"/>
        <c:minorTickMark val="none"/>
        <c:tickLblPos val="nextTo"/>
        <c:crossAx val="66905600"/>
        <c:crosses val="autoZero"/>
        <c:auto val="1"/>
        <c:lblAlgn val="ctr"/>
        <c:lblOffset val="100"/>
        <c:noMultiLvlLbl val="0"/>
      </c:catAx>
      <c:valAx>
        <c:axId val="669056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6904064"/>
        <c:crosses val="autoZero"/>
        <c:crossBetween val="between"/>
      </c:valAx>
    </c:plotArea>
    <c:legend>
      <c:legendPos val="r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70771557043243705"/>
          <c:y val="4.8720975447172535E-2"/>
          <c:w val="0.27836049877373242"/>
          <c:h val="0.9246042106432629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ru-RU"/>
    </a:p>
  </c:txPr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B208D7-3308-4EE6-90EA-FD33BB5987DB}" type="doc">
      <dgm:prSet loTypeId="urn:microsoft.com/office/officeart/2005/8/layout/chevron2" loCatId="list" qsTypeId="urn:microsoft.com/office/officeart/2005/8/quickstyle/3d3" qsCatId="3D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CB1ABF96-E600-4271-8B65-54D3FCC925D4}">
      <dgm:prSet phldrT="[Текст]" phldr="1"/>
      <dgm:spPr/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D57604A8-6758-4693-929B-8279C34F8926}" type="parTrans" cxnId="{548C214C-3FE3-4AC7-89EB-E299620B195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921A903-6311-49BB-84A4-BA65A9D73C18}" type="sibTrans" cxnId="{548C214C-3FE3-4AC7-89EB-E299620B195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613D65E-5F3B-4D99-B8EC-47DE242F8E5E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Путаница в понятиях и отсутствие единой методики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E0501E3-5093-4197-A8E7-90D3E346BD76}" type="parTrans" cxnId="{7C7DA6F5-5808-480C-B54A-7144D862D93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83C25E3-9004-4648-A536-573F1085513F}" type="sibTrans" cxnId="{7C7DA6F5-5808-480C-B54A-7144D862D93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BD954E8A-D280-4B5F-B356-C40497D7779D}">
      <dgm:prSet phldrT="[Текст]" phldr="1"/>
      <dgm:spPr/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8023462-9568-47F2-9248-B8AD3675F933}" type="parTrans" cxnId="{9C2C45AA-8B68-42EC-A66E-97F024260E1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FB267E9-4E68-45E7-A2F4-DCBAA1680E67}" type="sibTrans" cxnId="{9C2C45AA-8B68-42EC-A66E-97F024260E1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266A78E-A3EC-4C9F-BA0C-8451037A4729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Природно-климатические особенности региона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B1AA681-5B96-4BB8-A92D-241E14FC7BC4}" type="parTrans" cxnId="{CECB3867-0CEF-4E5B-8BF6-94F5EB63BCD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A499B1E-F901-42E9-AC13-BA064C992D52}" type="sibTrans" cxnId="{CECB3867-0CEF-4E5B-8BF6-94F5EB63BCD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62629DA-09FA-4522-A090-C1EB8559ADD9}">
      <dgm:prSet phldrT="[Текст]" phldr="1"/>
      <dgm:spPr/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BF9CA1EC-8722-489E-8814-8A8855BAFFEE}" type="parTrans" cxnId="{2C33C16B-1053-4F88-BAF3-7F437796D312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A74AAEB-4480-44AC-A691-7D43F6E0FE31}" type="sibTrans" cxnId="{2C33C16B-1053-4F88-BAF3-7F437796D312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ACAC2FE-95B0-4199-94BB-6583DEEF32A2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>
              <a:latin typeface="Times New Roman" pitchFamily="18" charset="0"/>
              <a:cs typeface="Times New Roman" pitchFamily="18" charset="0"/>
            </a:rPr>
            <a:t> Падение уровня доходов населения</a:t>
          </a:r>
        </a:p>
      </dgm:t>
    </dgm:pt>
    <dgm:pt modelId="{D191638C-7931-4135-B838-703A1C4B4298}" type="parTrans" cxnId="{87B349DB-BD18-45E9-B331-EED18F6BAEB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619B0F7-62AC-4E9C-B6C7-16797E21A06A}" type="sibTrans" cxnId="{87B349DB-BD18-45E9-B331-EED18F6BAEB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2347C1B0-E953-470C-A837-4916487D7C6A}">
      <dgm:prSet phldrT="[Текст]" phldr="1"/>
      <dgm:spPr/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DEA51532-81ED-4B61-A566-DB0F69E244A4}" type="parTrans" cxnId="{78683AC5-0885-46F6-B339-F5A5789232E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6E58EE7-FB92-419F-BA53-A3089AE7F8A4}" type="sibTrans" cxnId="{78683AC5-0885-46F6-B339-F5A5789232E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0208CCF-C8C7-43C7-B89D-A02A054C1FDD}">
      <dgm:prSet/>
      <dgm:spPr/>
      <dgm:t>
        <a:bodyPr/>
        <a:lstStyle/>
        <a:p>
          <a:pPr algn="l"/>
          <a:r>
            <a:rPr lang="ru-RU" dirty="0" smtClean="0">
              <a:latin typeface="Times New Roman" pitchFamily="18" charset="0"/>
              <a:cs typeface="Times New Roman" pitchFamily="18" charset="0"/>
            </a:rPr>
            <a:t>Снижение качества продовольствия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2ACEC9F-3754-4EA5-86AA-16B1D121AA96}" type="parTrans" cxnId="{9389AA12-E765-4921-AB41-AC981F07A40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57396C9-BCB1-4367-B45E-07DF29946E42}" type="sibTrans" cxnId="{9389AA12-E765-4921-AB41-AC981F07A40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DBA4D7A-21A3-40FD-9E7F-FF5E849A8C7F}">
      <dgm:prSet phldrT="[Текст]" phldr="1"/>
      <dgm:spPr/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C1CDCEF-E8B9-4822-9ED2-F78D7ACB2B2A}" type="parTrans" cxnId="{8B0C6610-F97C-4209-8412-2242B2BDE33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E5B3F86-2482-448E-9C08-4E46E52CC9F8}" type="sibTrans" cxnId="{8B0C6610-F97C-4209-8412-2242B2BDE33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6E2D171-A115-4AC1-9F0D-6B2FADB76262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Большое количество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квази-отечественной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продукции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E8CD1A2C-292E-4A3A-BBEA-A37B8624BF29}" type="parTrans" cxnId="{EA1A4E2C-CC12-4326-9F1F-BB9E4DC1353B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81B8CA3-B908-4DE7-B4F8-2F590C6531A7}" type="sibTrans" cxnId="{EA1A4E2C-CC12-4326-9F1F-BB9E4DC1353B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5FBEE2D-28A1-440D-A4A4-3140F5E9B9B4}">
      <dgm:prSet phldrT="[Текст]" phldr="1"/>
      <dgm:spPr/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8289F19-D9FB-43B3-B752-90B079383DD5}" type="parTrans" cxnId="{B5A12A3D-325D-409E-A003-E50D0B2C574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8DF8AF8-D0CE-490C-AA29-CF427C715154}" type="sibTrans" cxnId="{B5A12A3D-325D-409E-A003-E50D0B2C574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88008A0-D02A-4586-B2B9-EB3EE41E1500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Иные проблемы в том числе и нормативно-правового характера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0434B7B-973E-429A-AA75-F3C1246FF62A}" type="parTrans" cxnId="{5CC88299-507F-4A30-986F-8B56466E327B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16CC6CD-DE39-4353-A708-370A2996778F}" type="sibTrans" cxnId="{5CC88299-507F-4A30-986F-8B56466E327B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8ECE77A-0F3C-4007-BB73-6C0FADA5D36C}" type="pres">
      <dgm:prSet presAssocID="{6BB208D7-3308-4EE6-90EA-FD33BB5987D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B0E559E-0362-4522-A1AF-6BACFBA2218A}" type="pres">
      <dgm:prSet presAssocID="{CB1ABF96-E600-4271-8B65-54D3FCC925D4}" presName="composite" presStyleCnt="0"/>
      <dgm:spPr/>
      <dgm:t>
        <a:bodyPr/>
        <a:lstStyle/>
        <a:p>
          <a:endParaRPr lang="ru-RU"/>
        </a:p>
      </dgm:t>
    </dgm:pt>
    <dgm:pt modelId="{E33341FF-13D7-451F-995F-77B5F3ACAE18}" type="pres">
      <dgm:prSet presAssocID="{CB1ABF96-E600-4271-8B65-54D3FCC925D4}" presName="parentText" presStyleLbl="align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361D85-9F34-4F0A-8A94-689934BBA003}" type="pres">
      <dgm:prSet presAssocID="{CB1ABF96-E600-4271-8B65-54D3FCC925D4}" presName="descendantText" presStyleLbl="alignAcc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BBA213-7F59-4AEA-A755-B6787E649F93}" type="pres">
      <dgm:prSet presAssocID="{0921A903-6311-49BB-84A4-BA65A9D73C18}" presName="sp" presStyleCnt="0"/>
      <dgm:spPr/>
      <dgm:t>
        <a:bodyPr/>
        <a:lstStyle/>
        <a:p>
          <a:endParaRPr lang="ru-RU"/>
        </a:p>
      </dgm:t>
    </dgm:pt>
    <dgm:pt modelId="{05728255-E7C6-4B30-83FF-CFA3045F303C}" type="pres">
      <dgm:prSet presAssocID="{BD954E8A-D280-4B5F-B356-C40497D7779D}" presName="composite" presStyleCnt="0"/>
      <dgm:spPr/>
      <dgm:t>
        <a:bodyPr/>
        <a:lstStyle/>
        <a:p>
          <a:endParaRPr lang="ru-RU"/>
        </a:p>
      </dgm:t>
    </dgm:pt>
    <dgm:pt modelId="{AC917144-69A2-4113-B17A-EC2567E5C98B}" type="pres">
      <dgm:prSet presAssocID="{BD954E8A-D280-4B5F-B356-C40497D7779D}" presName="parentText" presStyleLbl="align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4A01CC-2F7B-44A7-BCAA-376AF942074A}" type="pres">
      <dgm:prSet presAssocID="{BD954E8A-D280-4B5F-B356-C40497D7779D}" presName="descendantText" presStyleLbl="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12913F-5613-42CA-B4DA-892C174EE7F8}" type="pres">
      <dgm:prSet presAssocID="{DFB267E9-4E68-45E7-A2F4-DCBAA1680E67}" presName="sp" presStyleCnt="0"/>
      <dgm:spPr/>
      <dgm:t>
        <a:bodyPr/>
        <a:lstStyle/>
        <a:p>
          <a:endParaRPr lang="ru-RU"/>
        </a:p>
      </dgm:t>
    </dgm:pt>
    <dgm:pt modelId="{95B22885-8726-4203-8755-0099EF035956}" type="pres">
      <dgm:prSet presAssocID="{562629DA-09FA-4522-A090-C1EB8559ADD9}" presName="composite" presStyleCnt="0"/>
      <dgm:spPr/>
      <dgm:t>
        <a:bodyPr/>
        <a:lstStyle/>
        <a:p>
          <a:endParaRPr lang="ru-RU"/>
        </a:p>
      </dgm:t>
    </dgm:pt>
    <dgm:pt modelId="{64148052-1765-4171-8353-B3FC80A84A70}" type="pres">
      <dgm:prSet presAssocID="{562629DA-09FA-4522-A090-C1EB8559ADD9}" presName="parentText" presStyleLbl="align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F52B8E-3A33-480D-99CC-1F92744B594C}" type="pres">
      <dgm:prSet presAssocID="{562629DA-09FA-4522-A090-C1EB8559ADD9}" presName="descendantText" presStyleLbl="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37BB5F-82DD-4385-BF6A-9DF26AFE2E03}" type="pres">
      <dgm:prSet presAssocID="{EA74AAEB-4480-44AC-A691-7D43F6E0FE31}" presName="sp" presStyleCnt="0"/>
      <dgm:spPr/>
      <dgm:t>
        <a:bodyPr/>
        <a:lstStyle/>
        <a:p>
          <a:endParaRPr lang="ru-RU"/>
        </a:p>
      </dgm:t>
    </dgm:pt>
    <dgm:pt modelId="{502345B8-2503-468D-A82F-F8B07A738CE5}" type="pres">
      <dgm:prSet presAssocID="{2347C1B0-E953-470C-A837-4916487D7C6A}" presName="composite" presStyleCnt="0"/>
      <dgm:spPr/>
      <dgm:t>
        <a:bodyPr/>
        <a:lstStyle/>
        <a:p>
          <a:endParaRPr lang="ru-RU"/>
        </a:p>
      </dgm:t>
    </dgm:pt>
    <dgm:pt modelId="{29807A28-5526-4931-B563-0CC811CF55C5}" type="pres">
      <dgm:prSet presAssocID="{2347C1B0-E953-470C-A837-4916487D7C6A}" presName="parentText" presStyleLbl="align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46A595-750F-49B4-946F-12915907EF99}" type="pres">
      <dgm:prSet presAssocID="{2347C1B0-E953-470C-A837-4916487D7C6A}" presName="descendantText" presStyleLbl="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BEBCD2-BEE1-475C-8A23-182882E093F8}" type="pres">
      <dgm:prSet presAssocID="{D6E58EE7-FB92-419F-BA53-A3089AE7F8A4}" presName="sp" presStyleCnt="0"/>
      <dgm:spPr/>
      <dgm:t>
        <a:bodyPr/>
        <a:lstStyle/>
        <a:p>
          <a:endParaRPr lang="ru-RU"/>
        </a:p>
      </dgm:t>
    </dgm:pt>
    <dgm:pt modelId="{BCCA2BBE-2AA5-4D9B-97F9-F1472F482CB5}" type="pres">
      <dgm:prSet presAssocID="{EDBA4D7A-21A3-40FD-9E7F-FF5E849A8C7F}" presName="composite" presStyleCnt="0"/>
      <dgm:spPr/>
      <dgm:t>
        <a:bodyPr/>
        <a:lstStyle/>
        <a:p>
          <a:endParaRPr lang="ru-RU"/>
        </a:p>
      </dgm:t>
    </dgm:pt>
    <dgm:pt modelId="{55CC2596-A8CA-400D-8EF1-EDF1C2B2B2B7}" type="pres">
      <dgm:prSet presAssocID="{EDBA4D7A-21A3-40FD-9E7F-FF5E849A8C7F}" presName="parentText" presStyleLbl="align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B2C379-DC7E-424B-9044-B0BF8FA1F08F}" type="pres">
      <dgm:prSet presAssocID="{EDBA4D7A-21A3-40FD-9E7F-FF5E849A8C7F}" presName="descendantText" presStyleLbl="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F40347-2DDF-44B4-BA6F-51BE18E5CF8A}" type="pres">
      <dgm:prSet presAssocID="{5E5B3F86-2482-448E-9C08-4E46E52CC9F8}" presName="sp" presStyleCnt="0"/>
      <dgm:spPr/>
      <dgm:t>
        <a:bodyPr/>
        <a:lstStyle/>
        <a:p>
          <a:endParaRPr lang="ru-RU"/>
        </a:p>
      </dgm:t>
    </dgm:pt>
    <dgm:pt modelId="{5F8A4F17-293D-4C58-BE3E-04D233CB7C13}" type="pres">
      <dgm:prSet presAssocID="{65FBEE2D-28A1-440D-A4A4-3140F5E9B9B4}" presName="composite" presStyleCnt="0"/>
      <dgm:spPr/>
      <dgm:t>
        <a:bodyPr/>
        <a:lstStyle/>
        <a:p>
          <a:endParaRPr lang="ru-RU"/>
        </a:p>
      </dgm:t>
    </dgm:pt>
    <dgm:pt modelId="{1FEC82B8-072B-4200-9166-EFA702E1CF91}" type="pres">
      <dgm:prSet presAssocID="{65FBEE2D-28A1-440D-A4A4-3140F5E9B9B4}" presName="parentText" presStyleLbl="align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2B5D6A-A2F3-41C2-B44F-A8EE10D1F0C9}" type="pres">
      <dgm:prSet presAssocID="{65FBEE2D-28A1-440D-A4A4-3140F5E9B9B4}" presName="descendantText" presStyleLbl="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B0C6610-F97C-4209-8412-2242B2BDE331}" srcId="{6BB208D7-3308-4EE6-90EA-FD33BB5987DB}" destId="{EDBA4D7A-21A3-40FD-9E7F-FF5E849A8C7F}" srcOrd="4" destOrd="0" parTransId="{6C1CDCEF-E8B9-4822-9ED2-F78D7ACB2B2A}" sibTransId="{5E5B3F86-2482-448E-9C08-4E46E52CC9F8}"/>
    <dgm:cxn modelId="{9389AA12-E765-4921-AB41-AC981F07A40A}" srcId="{2347C1B0-E953-470C-A837-4916487D7C6A}" destId="{40208CCF-C8C7-43C7-B89D-A02A054C1FDD}" srcOrd="0" destOrd="0" parTransId="{A2ACEC9F-3754-4EA5-86AA-16B1D121AA96}" sibTransId="{657396C9-BCB1-4367-B45E-07DF29946E42}"/>
    <dgm:cxn modelId="{EA1A4E2C-CC12-4326-9F1F-BB9E4DC1353B}" srcId="{EDBA4D7A-21A3-40FD-9E7F-FF5E849A8C7F}" destId="{A6E2D171-A115-4AC1-9F0D-6B2FADB76262}" srcOrd="0" destOrd="0" parTransId="{E8CD1A2C-292E-4A3A-BBEA-A37B8624BF29}" sibTransId="{681B8CA3-B908-4DE7-B4F8-2F590C6531A7}"/>
    <dgm:cxn modelId="{87B349DB-BD18-45E9-B331-EED18F6BAEBA}" srcId="{562629DA-09FA-4522-A090-C1EB8559ADD9}" destId="{DACAC2FE-95B0-4199-94BB-6583DEEF32A2}" srcOrd="0" destOrd="0" parTransId="{D191638C-7931-4135-B838-703A1C4B4298}" sibTransId="{0619B0F7-62AC-4E9C-B6C7-16797E21A06A}"/>
    <dgm:cxn modelId="{00A46504-AE70-40A6-A592-AD743E795F63}" type="presOf" srcId="{088008A0-D02A-4586-B2B9-EB3EE41E1500}" destId="{0A2B5D6A-A2F3-41C2-B44F-A8EE10D1F0C9}" srcOrd="0" destOrd="0" presId="urn:microsoft.com/office/officeart/2005/8/layout/chevron2"/>
    <dgm:cxn modelId="{4F0F1986-C0FA-4288-85D8-FBFDDDA54408}" type="presOf" srcId="{6BB208D7-3308-4EE6-90EA-FD33BB5987DB}" destId="{98ECE77A-0F3C-4007-BB73-6C0FADA5D36C}" srcOrd="0" destOrd="0" presId="urn:microsoft.com/office/officeart/2005/8/layout/chevron2"/>
    <dgm:cxn modelId="{CECB3867-0CEF-4E5B-8BF6-94F5EB63BCD0}" srcId="{BD954E8A-D280-4B5F-B356-C40497D7779D}" destId="{C266A78E-A3EC-4C9F-BA0C-8451037A4729}" srcOrd="0" destOrd="0" parTransId="{9B1AA681-5B96-4BB8-A92D-241E14FC7BC4}" sibTransId="{5A499B1E-F901-42E9-AC13-BA064C992D52}"/>
    <dgm:cxn modelId="{78683AC5-0885-46F6-B339-F5A5789232E0}" srcId="{6BB208D7-3308-4EE6-90EA-FD33BB5987DB}" destId="{2347C1B0-E953-470C-A837-4916487D7C6A}" srcOrd="3" destOrd="0" parTransId="{DEA51532-81ED-4B61-A566-DB0F69E244A4}" sibTransId="{D6E58EE7-FB92-419F-BA53-A3089AE7F8A4}"/>
    <dgm:cxn modelId="{10B69F14-7105-486C-868B-D0C0FF109479}" type="presOf" srcId="{C266A78E-A3EC-4C9F-BA0C-8451037A4729}" destId="{DF4A01CC-2F7B-44A7-BCAA-376AF942074A}" srcOrd="0" destOrd="0" presId="urn:microsoft.com/office/officeart/2005/8/layout/chevron2"/>
    <dgm:cxn modelId="{66A6450F-1146-41E5-A65E-E22F545D9F1B}" type="presOf" srcId="{562629DA-09FA-4522-A090-C1EB8559ADD9}" destId="{64148052-1765-4171-8353-B3FC80A84A70}" srcOrd="0" destOrd="0" presId="urn:microsoft.com/office/officeart/2005/8/layout/chevron2"/>
    <dgm:cxn modelId="{DC733BD7-B4CD-48B7-9815-DC8633FF2E9E}" type="presOf" srcId="{8613D65E-5F3B-4D99-B8EC-47DE242F8E5E}" destId="{51361D85-9F34-4F0A-8A94-689934BBA003}" srcOrd="0" destOrd="0" presId="urn:microsoft.com/office/officeart/2005/8/layout/chevron2"/>
    <dgm:cxn modelId="{6FBC8936-773C-4C7D-B023-8FC20494CE42}" type="presOf" srcId="{BD954E8A-D280-4B5F-B356-C40497D7779D}" destId="{AC917144-69A2-4113-B17A-EC2567E5C98B}" srcOrd="0" destOrd="0" presId="urn:microsoft.com/office/officeart/2005/8/layout/chevron2"/>
    <dgm:cxn modelId="{F56B92A2-4642-488F-B691-BC77466A6666}" type="presOf" srcId="{EDBA4D7A-21A3-40FD-9E7F-FF5E849A8C7F}" destId="{55CC2596-A8CA-400D-8EF1-EDF1C2B2B2B7}" srcOrd="0" destOrd="0" presId="urn:microsoft.com/office/officeart/2005/8/layout/chevron2"/>
    <dgm:cxn modelId="{F3CCEFF9-AB00-4343-B6D9-6FDC408259EE}" type="presOf" srcId="{65FBEE2D-28A1-440D-A4A4-3140F5E9B9B4}" destId="{1FEC82B8-072B-4200-9166-EFA702E1CF91}" srcOrd="0" destOrd="0" presId="urn:microsoft.com/office/officeart/2005/8/layout/chevron2"/>
    <dgm:cxn modelId="{7990F5DA-0C8F-4EF7-A04A-CC99DF52C467}" type="presOf" srcId="{A6E2D171-A115-4AC1-9F0D-6B2FADB76262}" destId="{92B2C379-DC7E-424B-9044-B0BF8FA1F08F}" srcOrd="0" destOrd="0" presId="urn:microsoft.com/office/officeart/2005/8/layout/chevron2"/>
    <dgm:cxn modelId="{9C2C45AA-8B68-42EC-A66E-97F024260E17}" srcId="{6BB208D7-3308-4EE6-90EA-FD33BB5987DB}" destId="{BD954E8A-D280-4B5F-B356-C40497D7779D}" srcOrd="1" destOrd="0" parTransId="{18023462-9568-47F2-9248-B8AD3675F933}" sibTransId="{DFB267E9-4E68-45E7-A2F4-DCBAA1680E67}"/>
    <dgm:cxn modelId="{5CC88299-507F-4A30-986F-8B56466E327B}" srcId="{65FBEE2D-28A1-440D-A4A4-3140F5E9B9B4}" destId="{088008A0-D02A-4586-B2B9-EB3EE41E1500}" srcOrd="0" destOrd="0" parTransId="{70434B7B-973E-429A-AA75-F3C1246FF62A}" sibTransId="{D16CC6CD-DE39-4353-A708-370A2996778F}"/>
    <dgm:cxn modelId="{2C33C16B-1053-4F88-BAF3-7F437796D312}" srcId="{6BB208D7-3308-4EE6-90EA-FD33BB5987DB}" destId="{562629DA-09FA-4522-A090-C1EB8559ADD9}" srcOrd="2" destOrd="0" parTransId="{BF9CA1EC-8722-489E-8814-8A8855BAFFEE}" sibTransId="{EA74AAEB-4480-44AC-A691-7D43F6E0FE31}"/>
    <dgm:cxn modelId="{7C7DA6F5-5808-480C-B54A-7144D862D938}" srcId="{CB1ABF96-E600-4271-8B65-54D3FCC925D4}" destId="{8613D65E-5F3B-4D99-B8EC-47DE242F8E5E}" srcOrd="0" destOrd="0" parTransId="{AE0501E3-5093-4197-A8E7-90D3E346BD76}" sibTransId="{883C25E3-9004-4648-A536-573F1085513F}"/>
    <dgm:cxn modelId="{548C214C-3FE3-4AC7-89EB-E299620B1957}" srcId="{6BB208D7-3308-4EE6-90EA-FD33BB5987DB}" destId="{CB1ABF96-E600-4271-8B65-54D3FCC925D4}" srcOrd="0" destOrd="0" parTransId="{D57604A8-6758-4693-929B-8279C34F8926}" sibTransId="{0921A903-6311-49BB-84A4-BA65A9D73C18}"/>
    <dgm:cxn modelId="{ACC2E799-A238-4B25-B4F0-0A355F4A1D23}" type="presOf" srcId="{40208CCF-C8C7-43C7-B89D-A02A054C1FDD}" destId="{9946A595-750F-49B4-946F-12915907EF99}" srcOrd="0" destOrd="0" presId="urn:microsoft.com/office/officeart/2005/8/layout/chevron2"/>
    <dgm:cxn modelId="{A4BB01A4-2C59-461F-B15F-2E182D639CD1}" type="presOf" srcId="{DACAC2FE-95B0-4199-94BB-6583DEEF32A2}" destId="{F2F52B8E-3A33-480D-99CC-1F92744B594C}" srcOrd="0" destOrd="0" presId="urn:microsoft.com/office/officeart/2005/8/layout/chevron2"/>
    <dgm:cxn modelId="{0D1A06B1-0EF8-489B-90E2-FB990BCDBC2A}" type="presOf" srcId="{2347C1B0-E953-470C-A837-4916487D7C6A}" destId="{29807A28-5526-4931-B563-0CC811CF55C5}" srcOrd="0" destOrd="0" presId="urn:microsoft.com/office/officeart/2005/8/layout/chevron2"/>
    <dgm:cxn modelId="{E67F4FC4-9B10-4746-AC76-1068E5E4C75F}" type="presOf" srcId="{CB1ABF96-E600-4271-8B65-54D3FCC925D4}" destId="{E33341FF-13D7-451F-995F-77B5F3ACAE18}" srcOrd="0" destOrd="0" presId="urn:microsoft.com/office/officeart/2005/8/layout/chevron2"/>
    <dgm:cxn modelId="{B5A12A3D-325D-409E-A003-E50D0B2C5740}" srcId="{6BB208D7-3308-4EE6-90EA-FD33BB5987DB}" destId="{65FBEE2D-28A1-440D-A4A4-3140F5E9B9B4}" srcOrd="5" destOrd="0" parTransId="{98289F19-D9FB-43B3-B752-90B079383DD5}" sibTransId="{98DF8AF8-D0CE-490C-AA29-CF427C715154}"/>
    <dgm:cxn modelId="{76CB405A-845C-48C6-9969-74BE99A0D4DF}" type="presParOf" srcId="{98ECE77A-0F3C-4007-BB73-6C0FADA5D36C}" destId="{AB0E559E-0362-4522-A1AF-6BACFBA2218A}" srcOrd="0" destOrd="0" presId="urn:microsoft.com/office/officeart/2005/8/layout/chevron2"/>
    <dgm:cxn modelId="{DDA4F83F-ACF2-40FB-9CF6-9A0E83EA71F0}" type="presParOf" srcId="{AB0E559E-0362-4522-A1AF-6BACFBA2218A}" destId="{E33341FF-13D7-451F-995F-77B5F3ACAE18}" srcOrd="0" destOrd="0" presId="urn:microsoft.com/office/officeart/2005/8/layout/chevron2"/>
    <dgm:cxn modelId="{09E34A13-FD2E-41FD-96AA-61F2ED101B9F}" type="presParOf" srcId="{AB0E559E-0362-4522-A1AF-6BACFBA2218A}" destId="{51361D85-9F34-4F0A-8A94-689934BBA003}" srcOrd="1" destOrd="0" presId="urn:microsoft.com/office/officeart/2005/8/layout/chevron2"/>
    <dgm:cxn modelId="{7C975F90-8609-4283-BB9E-4DCED53387AE}" type="presParOf" srcId="{98ECE77A-0F3C-4007-BB73-6C0FADA5D36C}" destId="{19BBA213-7F59-4AEA-A755-B6787E649F93}" srcOrd="1" destOrd="0" presId="urn:microsoft.com/office/officeart/2005/8/layout/chevron2"/>
    <dgm:cxn modelId="{24EE6DE0-538D-4D54-8A35-D0EDB9CF9C49}" type="presParOf" srcId="{98ECE77A-0F3C-4007-BB73-6C0FADA5D36C}" destId="{05728255-E7C6-4B30-83FF-CFA3045F303C}" srcOrd="2" destOrd="0" presId="urn:microsoft.com/office/officeart/2005/8/layout/chevron2"/>
    <dgm:cxn modelId="{06DE14CE-34DF-4DE4-AEE7-D859AA70B60B}" type="presParOf" srcId="{05728255-E7C6-4B30-83FF-CFA3045F303C}" destId="{AC917144-69A2-4113-B17A-EC2567E5C98B}" srcOrd="0" destOrd="0" presId="urn:microsoft.com/office/officeart/2005/8/layout/chevron2"/>
    <dgm:cxn modelId="{29656901-5350-41D0-800F-5FED234AE2A3}" type="presParOf" srcId="{05728255-E7C6-4B30-83FF-CFA3045F303C}" destId="{DF4A01CC-2F7B-44A7-BCAA-376AF942074A}" srcOrd="1" destOrd="0" presId="urn:microsoft.com/office/officeart/2005/8/layout/chevron2"/>
    <dgm:cxn modelId="{FD3493FF-46DF-41BE-B0D5-A7AD87E6CC50}" type="presParOf" srcId="{98ECE77A-0F3C-4007-BB73-6C0FADA5D36C}" destId="{1512913F-5613-42CA-B4DA-892C174EE7F8}" srcOrd="3" destOrd="0" presId="urn:microsoft.com/office/officeart/2005/8/layout/chevron2"/>
    <dgm:cxn modelId="{40929755-12E8-4E45-968D-E4F8D18786B5}" type="presParOf" srcId="{98ECE77A-0F3C-4007-BB73-6C0FADA5D36C}" destId="{95B22885-8726-4203-8755-0099EF035956}" srcOrd="4" destOrd="0" presId="urn:microsoft.com/office/officeart/2005/8/layout/chevron2"/>
    <dgm:cxn modelId="{BBC8E6C2-B447-4FF3-A237-E2366BEEE9B4}" type="presParOf" srcId="{95B22885-8726-4203-8755-0099EF035956}" destId="{64148052-1765-4171-8353-B3FC80A84A70}" srcOrd="0" destOrd="0" presId="urn:microsoft.com/office/officeart/2005/8/layout/chevron2"/>
    <dgm:cxn modelId="{211E7B22-030D-47A9-B152-6D84CFBEB76D}" type="presParOf" srcId="{95B22885-8726-4203-8755-0099EF035956}" destId="{F2F52B8E-3A33-480D-99CC-1F92744B594C}" srcOrd="1" destOrd="0" presId="urn:microsoft.com/office/officeart/2005/8/layout/chevron2"/>
    <dgm:cxn modelId="{9D5D9A8B-F11D-43EC-813E-A69256461274}" type="presParOf" srcId="{98ECE77A-0F3C-4007-BB73-6C0FADA5D36C}" destId="{3037BB5F-82DD-4385-BF6A-9DF26AFE2E03}" srcOrd="5" destOrd="0" presId="urn:microsoft.com/office/officeart/2005/8/layout/chevron2"/>
    <dgm:cxn modelId="{E4851ECB-C54F-4A9F-997C-999195B80603}" type="presParOf" srcId="{98ECE77A-0F3C-4007-BB73-6C0FADA5D36C}" destId="{502345B8-2503-468D-A82F-F8B07A738CE5}" srcOrd="6" destOrd="0" presId="urn:microsoft.com/office/officeart/2005/8/layout/chevron2"/>
    <dgm:cxn modelId="{FD63941F-2E38-4B0E-B997-7135DC2DB349}" type="presParOf" srcId="{502345B8-2503-468D-A82F-F8B07A738CE5}" destId="{29807A28-5526-4931-B563-0CC811CF55C5}" srcOrd="0" destOrd="0" presId="urn:microsoft.com/office/officeart/2005/8/layout/chevron2"/>
    <dgm:cxn modelId="{16A11856-9C7A-49D3-9F55-DCE3006AEB1E}" type="presParOf" srcId="{502345B8-2503-468D-A82F-F8B07A738CE5}" destId="{9946A595-750F-49B4-946F-12915907EF99}" srcOrd="1" destOrd="0" presId="urn:microsoft.com/office/officeart/2005/8/layout/chevron2"/>
    <dgm:cxn modelId="{140290BE-6EE2-4868-850E-EBDD8DF5E8BC}" type="presParOf" srcId="{98ECE77A-0F3C-4007-BB73-6C0FADA5D36C}" destId="{93BEBCD2-BEE1-475C-8A23-182882E093F8}" srcOrd="7" destOrd="0" presId="urn:microsoft.com/office/officeart/2005/8/layout/chevron2"/>
    <dgm:cxn modelId="{C3682B0D-6F6D-4C1E-B18E-FAE51D229B92}" type="presParOf" srcId="{98ECE77A-0F3C-4007-BB73-6C0FADA5D36C}" destId="{BCCA2BBE-2AA5-4D9B-97F9-F1472F482CB5}" srcOrd="8" destOrd="0" presId="urn:microsoft.com/office/officeart/2005/8/layout/chevron2"/>
    <dgm:cxn modelId="{5AB49E5F-7DD5-45F1-A6CF-DD4B03AAD6DE}" type="presParOf" srcId="{BCCA2BBE-2AA5-4D9B-97F9-F1472F482CB5}" destId="{55CC2596-A8CA-400D-8EF1-EDF1C2B2B2B7}" srcOrd="0" destOrd="0" presId="urn:microsoft.com/office/officeart/2005/8/layout/chevron2"/>
    <dgm:cxn modelId="{C4491908-2DE3-432E-89B7-FC1891FB0233}" type="presParOf" srcId="{BCCA2BBE-2AA5-4D9B-97F9-F1472F482CB5}" destId="{92B2C379-DC7E-424B-9044-B0BF8FA1F08F}" srcOrd="1" destOrd="0" presId="urn:microsoft.com/office/officeart/2005/8/layout/chevron2"/>
    <dgm:cxn modelId="{EB484A54-D9A9-4FFB-81FE-C84C107402E7}" type="presParOf" srcId="{98ECE77A-0F3C-4007-BB73-6C0FADA5D36C}" destId="{A1F40347-2DDF-44B4-BA6F-51BE18E5CF8A}" srcOrd="9" destOrd="0" presId="urn:microsoft.com/office/officeart/2005/8/layout/chevron2"/>
    <dgm:cxn modelId="{F532CFED-03AD-4807-87E4-FEFCD31D0B50}" type="presParOf" srcId="{98ECE77A-0F3C-4007-BB73-6C0FADA5D36C}" destId="{5F8A4F17-293D-4C58-BE3E-04D233CB7C13}" srcOrd="10" destOrd="0" presId="urn:microsoft.com/office/officeart/2005/8/layout/chevron2"/>
    <dgm:cxn modelId="{71C2475F-32FB-4352-B9A2-62189DEBF851}" type="presParOf" srcId="{5F8A4F17-293D-4C58-BE3E-04D233CB7C13}" destId="{1FEC82B8-072B-4200-9166-EFA702E1CF91}" srcOrd="0" destOrd="0" presId="urn:microsoft.com/office/officeart/2005/8/layout/chevron2"/>
    <dgm:cxn modelId="{488ACD0C-379A-4289-8974-32CDF3508531}" type="presParOf" srcId="{5F8A4F17-293D-4C58-BE3E-04D233CB7C13}" destId="{0A2B5D6A-A2F3-41C2-B44F-A8EE10D1F0C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3341FF-13D7-451F-995F-77B5F3ACAE18}">
      <dsp:nvSpPr>
        <dsp:cNvPr id="0" name=""/>
        <dsp:cNvSpPr/>
      </dsp:nvSpPr>
      <dsp:spPr>
        <a:xfrm rot="5400000">
          <a:off x="-125469" y="126564"/>
          <a:ext cx="836463" cy="585524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293856"/>
        <a:ext cx="585524" cy="250939"/>
      </dsp:txXfrm>
    </dsp:sp>
    <dsp:sp modelId="{51361D85-9F34-4F0A-8A94-689934BBA003}">
      <dsp:nvSpPr>
        <dsp:cNvPr id="0" name=""/>
        <dsp:cNvSpPr/>
      </dsp:nvSpPr>
      <dsp:spPr>
        <a:xfrm rot="5400000">
          <a:off x="4135711" y="-3549092"/>
          <a:ext cx="543701" cy="76440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Путаница в понятиях и отсутствие единой методики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585525" y="27635"/>
        <a:ext cx="7617534" cy="490619"/>
      </dsp:txXfrm>
    </dsp:sp>
    <dsp:sp modelId="{AC917144-69A2-4113-B17A-EC2567E5C98B}">
      <dsp:nvSpPr>
        <dsp:cNvPr id="0" name=""/>
        <dsp:cNvSpPr/>
      </dsp:nvSpPr>
      <dsp:spPr>
        <a:xfrm rot="5400000">
          <a:off x="-125469" y="864026"/>
          <a:ext cx="836463" cy="585524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1031318"/>
        <a:ext cx="585524" cy="250939"/>
      </dsp:txXfrm>
    </dsp:sp>
    <dsp:sp modelId="{DF4A01CC-2F7B-44A7-BCAA-376AF942074A}">
      <dsp:nvSpPr>
        <dsp:cNvPr id="0" name=""/>
        <dsp:cNvSpPr/>
      </dsp:nvSpPr>
      <dsp:spPr>
        <a:xfrm rot="5400000">
          <a:off x="4135711" y="-2811630"/>
          <a:ext cx="543701" cy="76440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Природно-климатические особенности региона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585525" y="765097"/>
        <a:ext cx="7617534" cy="490619"/>
      </dsp:txXfrm>
    </dsp:sp>
    <dsp:sp modelId="{64148052-1765-4171-8353-B3FC80A84A70}">
      <dsp:nvSpPr>
        <dsp:cNvPr id="0" name=""/>
        <dsp:cNvSpPr/>
      </dsp:nvSpPr>
      <dsp:spPr>
        <a:xfrm rot="5400000">
          <a:off x="-125469" y="1601488"/>
          <a:ext cx="836463" cy="585524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1768780"/>
        <a:ext cx="585524" cy="250939"/>
      </dsp:txXfrm>
    </dsp:sp>
    <dsp:sp modelId="{F2F52B8E-3A33-480D-99CC-1F92744B594C}">
      <dsp:nvSpPr>
        <dsp:cNvPr id="0" name=""/>
        <dsp:cNvSpPr/>
      </dsp:nvSpPr>
      <dsp:spPr>
        <a:xfrm rot="5400000">
          <a:off x="4135711" y="-2074168"/>
          <a:ext cx="543701" cy="76440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Падение уровня доходов населения</a:t>
          </a:r>
        </a:p>
      </dsp:txBody>
      <dsp:txXfrm rot="-5400000">
        <a:off x="585525" y="1502559"/>
        <a:ext cx="7617534" cy="490619"/>
      </dsp:txXfrm>
    </dsp:sp>
    <dsp:sp modelId="{29807A28-5526-4931-B563-0CC811CF55C5}">
      <dsp:nvSpPr>
        <dsp:cNvPr id="0" name=""/>
        <dsp:cNvSpPr/>
      </dsp:nvSpPr>
      <dsp:spPr>
        <a:xfrm rot="5400000">
          <a:off x="-125469" y="2338950"/>
          <a:ext cx="836463" cy="585524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2506242"/>
        <a:ext cx="585524" cy="250939"/>
      </dsp:txXfrm>
    </dsp:sp>
    <dsp:sp modelId="{9946A595-750F-49B4-946F-12915907EF99}">
      <dsp:nvSpPr>
        <dsp:cNvPr id="0" name=""/>
        <dsp:cNvSpPr/>
      </dsp:nvSpPr>
      <dsp:spPr>
        <a:xfrm rot="5400000">
          <a:off x="4135711" y="-1336706"/>
          <a:ext cx="543701" cy="76440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Снижение качества продовольствия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585525" y="2240021"/>
        <a:ext cx="7617534" cy="490619"/>
      </dsp:txXfrm>
    </dsp:sp>
    <dsp:sp modelId="{55CC2596-A8CA-400D-8EF1-EDF1C2B2B2B7}">
      <dsp:nvSpPr>
        <dsp:cNvPr id="0" name=""/>
        <dsp:cNvSpPr/>
      </dsp:nvSpPr>
      <dsp:spPr>
        <a:xfrm rot="5400000">
          <a:off x="-125469" y="3076412"/>
          <a:ext cx="836463" cy="585524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3243704"/>
        <a:ext cx="585524" cy="250939"/>
      </dsp:txXfrm>
    </dsp:sp>
    <dsp:sp modelId="{92B2C379-DC7E-424B-9044-B0BF8FA1F08F}">
      <dsp:nvSpPr>
        <dsp:cNvPr id="0" name=""/>
        <dsp:cNvSpPr/>
      </dsp:nvSpPr>
      <dsp:spPr>
        <a:xfrm rot="5400000">
          <a:off x="4135711" y="-599244"/>
          <a:ext cx="543701" cy="76440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Большое количество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квази-отечественной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продукции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585525" y="2977483"/>
        <a:ext cx="7617534" cy="490619"/>
      </dsp:txXfrm>
    </dsp:sp>
    <dsp:sp modelId="{1FEC82B8-072B-4200-9166-EFA702E1CF91}">
      <dsp:nvSpPr>
        <dsp:cNvPr id="0" name=""/>
        <dsp:cNvSpPr/>
      </dsp:nvSpPr>
      <dsp:spPr>
        <a:xfrm rot="5400000">
          <a:off x="-125469" y="3813874"/>
          <a:ext cx="836463" cy="585524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3981166"/>
        <a:ext cx="585524" cy="250939"/>
      </dsp:txXfrm>
    </dsp:sp>
    <dsp:sp modelId="{0A2B5D6A-A2F3-41C2-B44F-A8EE10D1F0C9}">
      <dsp:nvSpPr>
        <dsp:cNvPr id="0" name=""/>
        <dsp:cNvSpPr/>
      </dsp:nvSpPr>
      <dsp:spPr>
        <a:xfrm rot="5400000">
          <a:off x="4135711" y="138217"/>
          <a:ext cx="543701" cy="76440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Иные проблемы в том числе и нормативно-правового характера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585525" y="3714945"/>
        <a:ext cx="7617534" cy="4906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wipe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Медведь\Downloads\geri_donusu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3717032"/>
            <a:ext cx="2304256" cy="2304256"/>
          </a:xfrm>
          <a:prstGeom prst="rect">
            <a:avLst/>
          </a:prstGeom>
          <a:noFill/>
        </p:spPr>
      </p:pic>
      <p:sp>
        <p:nvSpPr>
          <p:cNvPr id="2073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611188" y="1526927"/>
            <a:ext cx="7772400" cy="1470025"/>
          </a:xfrm>
        </p:spPr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СОВЕРШЕНСТВОВАНИЕ СИСТЕМЫ ПРОДОВОЛЬСТВЕННОЙ БЕЗОПАСНОСТИ В СЕВЕРНОМ РЕГИОНЕ</a:t>
            </a:r>
            <a:endParaRPr lang="es-E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24128" y="3284984"/>
            <a:ext cx="3419872" cy="3024336"/>
          </a:xfrm>
        </p:spPr>
        <p:txBody>
          <a:bodyPr>
            <a:noAutofit/>
          </a:bodyPr>
          <a:lstStyle/>
          <a:p>
            <a:pPr algn="l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Выполнил:</a:t>
            </a:r>
          </a:p>
          <a:p>
            <a:pPr algn="l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Санников Д. В.</a:t>
            </a: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Аспирант, 1-го года обучения</a:t>
            </a:r>
          </a:p>
          <a:p>
            <a:pPr algn="l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38.06.01 ЭКОНОМИКА</a:t>
            </a:r>
          </a:p>
          <a:p>
            <a:pPr algn="l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Экономика и управление 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народным хозяйством</a:t>
            </a:r>
          </a:p>
          <a:p>
            <a:pPr algn="l"/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Научный руководитель:</a:t>
            </a:r>
          </a:p>
          <a:p>
            <a:pPr algn="l"/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Исламутдинов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В. Ф.,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д.э.н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., доцент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6597352"/>
            <a:ext cx="9144000" cy="2606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Ханты-Мансийск – 2017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3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611188" y="1526927"/>
            <a:ext cx="7772400" cy="1470025"/>
          </a:xfrm>
        </p:spPr>
        <p:txBody>
          <a:bodyPr/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es-ES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6597352"/>
            <a:ext cx="9144000" cy="2606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Ханты-Мансийск – 2017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Медведь\Downloads\geri_donusu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3356992"/>
            <a:ext cx="2952328" cy="2952328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Медведь\Downloads\qweertttt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700808"/>
            <a:ext cx="4097572" cy="287846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/>
              <a:t>ЗНАЧЕНИЕ ПРОДОВОЛЬСТВЕННОЙ БЕЗОПАСНОСТИ</a:t>
            </a:r>
            <a:endParaRPr lang="ru-RU" sz="3600" dirty="0"/>
          </a:p>
        </p:txBody>
      </p:sp>
      <p:pic>
        <p:nvPicPr>
          <p:cNvPr id="1026" name="Picture 2" descr="C:\Users\Медведь\Downloads\0007-002-.jpg"/>
          <p:cNvPicPr>
            <a:picLocks noChangeAspect="1" noChangeArrowheads="1"/>
          </p:cNvPicPr>
          <p:nvPr/>
        </p:nvPicPr>
        <p:blipFill>
          <a:blip r:embed="rId3" cstate="print"/>
          <a:srcRect l="7071" t="4492" r="6061" b="14650"/>
          <a:stretch>
            <a:fillRect/>
          </a:stretch>
        </p:blipFill>
        <p:spPr bwMode="auto">
          <a:xfrm>
            <a:off x="4644008" y="3140968"/>
            <a:ext cx="4328481" cy="3168352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  <a:cs typeface="Times New Roman" pitchFamily="18" charset="0"/>
              </a:rPr>
              <a:t>Актуальность</a:t>
            </a:r>
            <a:r>
              <a:rPr lang="ru-RU" dirty="0" smtClean="0">
                <a:solidFill>
                  <a:schemeClr val="tx2"/>
                </a:solidFill>
                <a:ea typeface="+mj-ea"/>
                <a:cs typeface="+mj-cs"/>
              </a:rPr>
              <a:t> </a:t>
            </a:r>
            <a:r>
              <a:rPr lang="ru-RU" dirty="0" smtClean="0">
                <a:solidFill>
                  <a:schemeClr val="tx2"/>
                </a:solidFill>
                <a:cs typeface="Times New Roman" pitchFamily="18" charset="0"/>
              </a:rPr>
              <a:t>темы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 indent="12700" algn="just">
              <a:buNone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Актуальность исследуемой темы обосновывается тем, что для населения одним из важнейших показателей уровня жизни является обеспеченность  продуктами питания не только в необходимом ассортименте и объеме, но и в удобной для приобретения доступности. Ведь именно от количества и качества потребляемых продуктов питания, в соответствии с медицинскими нормами, зависит производительность труда и здоровье человека, а также воспроизводство населения страны и продолжительность жизни людей.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Анализ публикационной активности по теме исследования за 2012-2016 гг.</a:t>
            </a:r>
            <a:endParaRPr lang="ru-RU" sz="2800" dirty="0"/>
          </a:p>
        </p:txBody>
      </p:sp>
      <p:graphicFrame>
        <p:nvGraphicFramePr>
          <p:cNvPr id="9" name="Диаграмма 8"/>
          <p:cNvGraphicFramePr/>
          <p:nvPr/>
        </p:nvGraphicFramePr>
        <p:xfrm>
          <a:off x="2843808" y="4077072"/>
          <a:ext cx="5940152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539552" y="1628800"/>
          <a:ext cx="5904656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Анализ публикационной активности по теме исследования за 2012-2016 гг.</a:t>
            </a:r>
            <a:endParaRPr lang="ru-RU" sz="2800" dirty="0"/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1187624" y="2348880"/>
          <a:ext cx="6696744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chemeClr val="tx2"/>
                </a:solidFill>
                <a:cs typeface="Times New Roman" pitchFamily="18" charset="0"/>
              </a:rPr>
              <a:t>Цель</a:t>
            </a:r>
            <a:r>
              <a:rPr lang="ru-RU" sz="3200" b="1" dirty="0">
                <a:solidFill>
                  <a:schemeClr val="tx2"/>
                </a:solidFill>
                <a:cs typeface="Times New Roman" pitchFamily="18" charset="0"/>
              </a:rPr>
              <a:t>, </a:t>
            </a:r>
            <a:r>
              <a:rPr lang="ru-RU" sz="3200" b="1" dirty="0" smtClean="0">
                <a:solidFill>
                  <a:schemeClr val="tx2"/>
                </a:solidFill>
                <a:cs typeface="Times New Roman" pitchFamily="18" charset="0"/>
              </a:rPr>
              <a:t>объект и предмет исследования</a:t>
            </a:r>
            <a:endParaRPr lang="ru-RU" sz="3200" b="1" dirty="0"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5365"/>
            <a:ext cx="8229600" cy="4525963"/>
          </a:xfrm>
        </p:spPr>
        <p:txBody>
          <a:bodyPr/>
          <a:lstStyle/>
          <a:p>
            <a:r>
              <a:rPr lang="ru-RU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 исследования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разработка системы оценки и обеспечения продовольственной безопасности северного региона.</a:t>
            </a:r>
            <a:endParaRPr lang="ru-RU" sz="2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Объект </a:t>
            </a:r>
            <a:r>
              <a:rPr lang="ru-RU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исследования 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система продовольственной безопасности северного региона. </a:t>
            </a:r>
            <a:endParaRPr lang="ru-RU" sz="2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Предмет </a:t>
            </a:r>
            <a:r>
              <a:rPr lang="ru-RU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исследования 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управленческие отношения в сфере обеспечения продовольственной безопасности.</a:t>
            </a:r>
            <a:endParaRPr lang="ru-RU" sz="2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dirty="0" smtClean="0"/>
              <a:t>Задачи исследования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340768"/>
            <a:ext cx="8496944" cy="4896544"/>
          </a:xfrm>
        </p:spPr>
        <p:txBody>
          <a:bodyPr anchor="ctr">
            <a:noAutofit/>
          </a:bodyPr>
          <a:lstStyle/>
          <a:p>
            <a:pPr algn="just"/>
            <a:r>
              <a:rPr lang="ru-RU" sz="1950" dirty="0" smtClean="0">
                <a:latin typeface="Times New Roman" pitchFamily="18" charset="0"/>
                <a:cs typeface="Times New Roman" pitchFamily="18" charset="0"/>
              </a:rPr>
              <a:t>изучение сущности понятия продовольственной безопасности и комплекса критериев ее оценки;</a:t>
            </a:r>
          </a:p>
          <a:p>
            <a:pPr algn="just"/>
            <a:r>
              <a:rPr lang="ru-RU" sz="1950" dirty="0" smtClean="0">
                <a:latin typeface="Times New Roman" pitchFamily="18" charset="0"/>
                <a:cs typeface="Times New Roman" pitchFamily="18" charset="0"/>
              </a:rPr>
              <a:t>анализ механизмов обеспечения продовольственной безопасности в северных странах мира;</a:t>
            </a:r>
          </a:p>
          <a:p>
            <a:pPr algn="just"/>
            <a:r>
              <a:rPr lang="ru-RU" sz="1950" dirty="0" smtClean="0">
                <a:latin typeface="Times New Roman" pitchFamily="18" charset="0"/>
                <a:cs typeface="Times New Roman" pitchFamily="18" charset="0"/>
              </a:rPr>
              <a:t>изучение эволюции концепции продовольственной безопасности в России;</a:t>
            </a:r>
          </a:p>
          <a:p>
            <a:pPr algn="just"/>
            <a:r>
              <a:rPr lang="ru-RU" sz="1950" dirty="0" smtClean="0">
                <a:latin typeface="Times New Roman" pitchFamily="18" charset="0"/>
                <a:cs typeface="Times New Roman" pitchFamily="18" charset="0"/>
              </a:rPr>
              <a:t>рассмотрение институциональной среды продовольственной безопасности;</a:t>
            </a:r>
          </a:p>
          <a:p>
            <a:pPr algn="just"/>
            <a:r>
              <a:rPr lang="ru-RU" sz="1950" dirty="0" smtClean="0">
                <a:latin typeface="Times New Roman" pitchFamily="18" charset="0"/>
                <a:cs typeface="Times New Roman" pitchFamily="18" charset="0"/>
              </a:rPr>
              <a:t>оценка показателей, характеризующих продовольственную безопасность России и её регионов;</a:t>
            </a:r>
          </a:p>
          <a:p>
            <a:pPr algn="just"/>
            <a:r>
              <a:rPr lang="ru-RU" sz="1950" dirty="0" smtClean="0">
                <a:latin typeface="Times New Roman" pitchFamily="18" charset="0"/>
                <a:cs typeface="Times New Roman" pitchFamily="18" charset="0"/>
              </a:rPr>
              <a:t>разработка альтернативной методики оценки уровня продовольственной безопасности северного региона;</a:t>
            </a:r>
          </a:p>
          <a:p>
            <a:pPr algn="just"/>
            <a:r>
              <a:rPr lang="ru-RU" sz="1950" dirty="0" smtClean="0">
                <a:latin typeface="Times New Roman" pitchFamily="18" charset="0"/>
                <a:cs typeface="Times New Roman" pitchFamily="18" charset="0"/>
              </a:rPr>
              <a:t>разработка имитационной модели продовольственной безопасности северного региона;</a:t>
            </a:r>
          </a:p>
          <a:p>
            <a:pPr algn="just"/>
            <a:r>
              <a:rPr lang="ru-RU" sz="1950" dirty="0" smtClean="0">
                <a:latin typeface="Times New Roman" pitchFamily="18" charset="0"/>
                <a:cs typeface="Times New Roman" pitchFamily="18" charset="0"/>
              </a:rPr>
              <a:t>поиск путей повышения уровня продовольственной безопасности региона.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60648"/>
            <a:ext cx="7772400" cy="1143000"/>
          </a:xfrm>
        </p:spPr>
        <p:txBody>
          <a:bodyPr/>
          <a:lstStyle/>
          <a:p>
            <a:r>
              <a:rPr lang="ru-RU" dirty="0" smtClean="0"/>
              <a:t>Основные проблемы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783357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404664"/>
            <a:ext cx="7772400" cy="1143000"/>
          </a:xfrm>
        </p:spPr>
        <p:txBody>
          <a:bodyPr/>
          <a:lstStyle/>
          <a:p>
            <a:r>
              <a:rPr lang="ru-RU" sz="3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Концепция модели оценки </a:t>
            </a: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продовольственной безопасности</a:t>
            </a:r>
            <a:endParaRPr lang="ru-RU" sz="3200" dirty="0"/>
          </a:p>
        </p:txBody>
      </p:sp>
      <p:sp>
        <p:nvSpPr>
          <p:cNvPr id="4117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3" name="Group 308"/>
          <p:cNvGrpSpPr>
            <a:grpSpLocks/>
          </p:cNvGrpSpPr>
          <p:nvPr/>
        </p:nvGrpSpPr>
        <p:grpSpPr bwMode="auto">
          <a:xfrm>
            <a:off x="683568" y="2276872"/>
            <a:ext cx="7704856" cy="3313038"/>
            <a:chOff x="1584" y="2147"/>
            <a:chExt cx="8475" cy="3391"/>
          </a:xfrm>
        </p:grpSpPr>
        <p:sp>
          <p:nvSpPr>
            <p:cNvPr id="76" name="AutoShape 309"/>
            <p:cNvSpPr>
              <a:spLocks noChangeArrowheads="1"/>
            </p:cNvSpPr>
            <p:nvPr/>
          </p:nvSpPr>
          <p:spPr bwMode="auto">
            <a:xfrm>
              <a:off x="4646" y="2863"/>
              <a:ext cx="2486" cy="1118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Уровень продовольственной безопасности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7" name="AutoShape 310"/>
            <p:cNvSpPr>
              <a:spLocks noChangeArrowheads="1"/>
            </p:cNvSpPr>
            <p:nvPr/>
          </p:nvSpPr>
          <p:spPr bwMode="auto">
            <a:xfrm>
              <a:off x="1584" y="3983"/>
              <a:ext cx="2593" cy="1074"/>
            </a:xfrm>
            <a:prstGeom prst="roundRect">
              <a:avLst>
                <a:gd name="adj" fmla="val 16667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Эффективность продовольственной системы</a:t>
              </a:r>
              <a:endParaRPr kumimoji="0" lang="ru-RU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8" name="AutoShape 311"/>
            <p:cNvSpPr>
              <a:spLocks noChangeArrowheads="1"/>
            </p:cNvSpPr>
            <p:nvPr/>
          </p:nvSpPr>
          <p:spPr bwMode="auto">
            <a:xfrm>
              <a:off x="7466" y="3983"/>
              <a:ext cx="2593" cy="1074"/>
            </a:xfrm>
            <a:prstGeom prst="roundRect">
              <a:avLst>
                <a:gd name="adj" fmla="val 16667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Устойчивость продовольственной системы</a:t>
              </a:r>
              <a:endParaRPr kumimoji="0" lang="ru-RU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9" name="AutoShape 312"/>
            <p:cNvSpPr>
              <a:spLocks noChangeArrowheads="1"/>
            </p:cNvSpPr>
            <p:nvPr/>
          </p:nvSpPr>
          <p:spPr bwMode="auto">
            <a:xfrm>
              <a:off x="1855" y="2147"/>
              <a:ext cx="2107" cy="716"/>
            </a:xfrm>
            <a:prstGeom prst="roundRect">
              <a:avLst>
                <a:gd name="adj" fmla="val 16667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Физическая доступность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0" name="AutoShape 313"/>
            <p:cNvSpPr>
              <a:spLocks noChangeArrowheads="1"/>
            </p:cNvSpPr>
            <p:nvPr/>
          </p:nvSpPr>
          <p:spPr bwMode="auto">
            <a:xfrm>
              <a:off x="7849" y="2147"/>
              <a:ext cx="2107" cy="716"/>
            </a:xfrm>
            <a:prstGeom prst="roundRect">
              <a:avLst>
                <a:gd name="adj" fmla="val 16667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Экономическая доступность</a:t>
              </a:r>
              <a:endParaRPr kumimoji="0" lang="ru-RU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1" name="AutoShape 314"/>
            <p:cNvSpPr>
              <a:spLocks noChangeArrowheads="1"/>
            </p:cNvSpPr>
            <p:nvPr/>
          </p:nvSpPr>
          <p:spPr bwMode="auto">
            <a:xfrm>
              <a:off x="1822" y="3103"/>
              <a:ext cx="2107" cy="716"/>
            </a:xfrm>
            <a:prstGeom prst="roundRect">
              <a:avLst>
                <a:gd name="adj" fmla="val 16667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Обеспеченность населения</a:t>
              </a:r>
              <a:endParaRPr kumimoji="0" lang="ru-RU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" name="AutoShape 315"/>
            <p:cNvSpPr>
              <a:spLocks noChangeArrowheads="1"/>
            </p:cNvSpPr>
            <p:nvPr/>
          </p:nvSpPr>
          <p:spPr bwMode="auto">
            <a:xfrm>
              <a:off x="7849" y="3103"/>
              <a:ext cx="2107" cy="716"/>
            </a:xfrm>
            <a:prstGeom prst="roundRect">
              <a:avLst>
                <a:gd name="adj" fmla="val 16667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Качество продовольствия</a:t>
              </a:r>
              <a:endParaRPr kumimoji="0" lang="ru-RU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3" name="AutoShape 316"/>
            <p:cNvSpPr>
              <a:spLocks noChangeArrowheads="1"/>
            </p:cNvSpPr>
            <p:nvPr/>
          </p:nvSpPr>
          <p:spPr bwMode="auto">
            <a:xfrm>
              <a:off x="4883" y="4822"/>
              <a:ext cx="2107" cy="716"/>
            </a:xfrm>
            <a:prstGeom prst="roundRect">
              <a:avLst>
                <a:gd name="adj" fmla="val 16667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Достаточность </a:t>
              </a:r>
              <a:br>
                <a:rPr kumimoji="0" lang="ru-RU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</a:br>
              <a:r>
                <a:rPr kumimoji="0" lang="ru-RU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потребления</a:t>
              </a:r>
              <a:endParaRPr kumimoji="0" lang="ru-RU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4" name="AutoShape 317"/>
            <p:cNvSpPr>
              <a:spLocks noChangeShapeType="1"/>
            </p:cNvSpPr>
            <p:nvPr/>
          </p:nvSpPr>
          <p:spPr bwMode="auto">
            <a:xfrm>
              <a:off x="3962" y="2512"/>
              <a:ext cx="1379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5" name="AutoShape 318"/>
            <p:cNvSpPr>
              <a:spLocks noChangeShapeType="1"/>
            </p:cNvSpPr>
            <p:nvPr/>
          </p:nvSpPr>
          <p:spPr bwMode="auto">
            <a:xfrm>
              <a:off x="5341" y="2512"/>
              <a:ext cx="0" cy="35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6" name="AutoShape 319"/>
            <p:cNvSpPr>
              <a:spLocks noChangeShapeType="1"/>
            </p:cNvSpPr>
            <p:nvPr/>
          </p:nvSpPr>
          <p:spPr bwMode="auto">
            <a:xfrm>
              <a:off x="6445" y="2512"/>
              <a:ext cx="1379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7" name="AutoShape 320"/>
            <p:cNvSpPr>
              <a:spLocks noChangeShapeType="1"/>
            </p:cNvSpPr>
            <p:nvPr/>
          </p:nvSpPr>
          <p:spPr bwMode="auto">
            <a:xfrm>
              <a:off x="6445" y="2512"/>
              <a:ext cx="0" cy="35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8" name="AutoShape 321"/>
            <p:cNvSpPr>
              <a:spLocks noChangeShapeType="1"/>
            </p:cNvSpPr>
            <p:nvPr/>
          </p:nvSpPr>
          <p:spPr bwMode="auto">
            <a:xfrm>
              <a:off x="3929" y="3449"/>
              <a:ext cx="717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9" name="AutoShape 322"/>
            <p:cNvSpPr>
              <a:spLocks noChangeShapeType="1"/>
            </p:cNvSpPr>
            <p:nvPr/>
          </p:nvSpPr>
          <p:spPr bwMode="auto">
            <a:xfrm flipH="1">
              <a:off x="7132" y="3449"/>
              <a:ext cx="692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0" name="AutoShape 323"/>
            <p:cNvSpPr>
              <a:spLocks noChangeShapeType="1"/>
            </p:cNvSpPr>
            <p:nvPr/>
          </p:nvSpPr>
          <p:spPr bwMode="auto">
            <a:xfrm flipV="1">
              <a:off x="5926" y="3981"/>
              <a:ext cx="1" cy="84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1" name="AutoShape 324"/>
            <p:cNvSpPr>
              <a:spLocks noChangeShapeType="1"/>
            </p:cNvSpPr>
            <p:nvPr/>
          </p:nvSpPr>
          <p:spPr bwMode="auto">
            <a:xfrm>
              <a:off x="4177" y="4554"/>
              <a:ext cx="705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2" name="AutoShape 325"/>
            <p:cNvSpPr>
              <a:spLocks noChangeShapeType="1"/>
            </p:cNvSpPr>
            <p:nvPr/>
          </p:nvSpPr>
          <p:spPr bwMode="auto">
            <a:xfrm flipV="1">
              <a:off x="4882" y="3981"/>
              <a:ext cx="1" cy="57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3" name="AutoShape 326"/>
            <p:cNvSpPr>
              <a:spLocks noChangeShapeType="1"/>
            </p:cNvSpPr>
            <p:nvPr/>
          </p:nvSpPr>
          <p:spPr bwMode="auto">
            <a:xfrm>
              <a:off x="6889" y="4554"/>
              <a:ext cx="577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4" name="AutoShape 327"/>
            <p:cNvSpPr>
              <a:spLocks noChangeShapeType="1"/>
            </p:cNvSpPr>
            <p:nvPr/>
          </p:nvSpPr>
          <p:spPr bwMode="auto">
            <a:xfrm flipV="1">
              <a:off x="6890" y="3981"/>
              <a:ext cx="0" cy="57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42</TotalTime>
  <Words>295</Words>
  <Application>Microsoft Office PowerPoint</Application>
  <PresentationFormat>Экран (4:3)</PresentationFormat>
  <Paragraphs>46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Справедливость</vt:lpstr>
      <vt:lpstr>СОВЕРШЕНСТВОВАНИЕ СИСТЕМЫ ПРОДОВОЛЬСТВЕННОЙ БЕЗОПАСНОСТИ В СЕВЕРНОМ РЕГИОНЕ</vt:lpstr>
      <vt:lpstr>ЗНАЧЕНИЕ ПРОДОВОЛЬСТВЕННОЙ БЕЗОПАСНОСТИ</vt:lpstr>
      <vt:lpstr>Актуальность темы</vt:lpstr>
      <vt:lpstr>Анализ публикационной активности по теме исследования за 2012-2016 гг.</vt:lpstr>
      <vt:lpstr>Анализ публикационной активности по теме исследования за 2012-2016 гг.</vt:lpstr>
      <vt:lpstr>Цель, объект и предмет исследования</vt:lpstr>
      <vt:lpstr>Задачи исследования</vt:lpstr>
      <vt:lpstr>Основные проблемы</vt:lpstr>
      <vt:lpstr>Концепция модели оценки продовольственной безопасности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СОВЕРШЕНСТВОВАНИЕ СИСТЕМЫ ПРОДОВОЛЬСТВЕННОЙ БЕЗОПАСНОСТИ В СЕВЕРНОМ РЕГИОНЕ</dc:title>
  <dc:creator>Медведь</dc:creator>
  <cp:lastModifiedBy>Лебедева Илона Дмитриевна</cp:lastModifiedBy>
  <cp:revision>11</cp:revision>
  <dcterms:created xsi:type="dcterms:W3CDTF">2017-12-21T09:59:35Z</dcterms:created>
  <dcterms:modified xsi:type="dcterms:W3CDTF">2017-12-21T17:19:09Z</dcterms:modified>
</cp:coreProperties>
</file>