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2"/>
  </p:handout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D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46F890A9-2807-4EBB-B81D-B2AA78EC7F39}" styleName="Темный стиль 2 —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4398" autoAdjust="0"/>
    <p:restoredTop sz="94660"/>
  </p:normalViewPr>
  <p:slideViewPr>
    <p:cSldViewPr>
      <p:cViewPr>
        <p:scale>
          <a:sx n="125" d="100"/>
          <a:sy n="125" d="100"/>
        </p:scale>
        <p:origin x="-1212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822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98EA41-597F-4B87-85F0-D2C34BF15B4E}" type="datetimeFigureOut">
              <a:rPr lang="ru-RU" smtClean="0"/>
              <a:t>30.11.2018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75A13D-5A3B-4200-9F9B-06920CD736E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39436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30.11.2018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13447" y="6108104"/>
            <a:ext cx="86409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2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627784" y="404664"/>
            <a:ext cx="47525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b="1" dirty="0">
                <a:solidFill>
                  <a:srgbClr val="005DA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МИНОБРНАУКИ </a:t>
            </a:r>
            <a:r>
              <a:rPr lang="ru-RU" sz="900" b="1" dirty="0" smtClean="0">
                <a:solidFill>
                  <a:srgbClr val="005DA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РОССИИ</a:t>
            </a:r>
            <a:endParaRPr lang="ru-RU" sz="900" dirty="0">
              <a:solidFill>
                <a:srgbClr val="005DA3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ru-RU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федеральное государственное бюджетное образовательное учреждение </a:t>
            </a:r>
          </a:p>
          <a:p>
            <a:r>
              <a:rPr lang="ru-RU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высшего образования</a:t>
            </a:r>
          </a:p>
          <a:p>
            <a:r>
              <a:rPr lang="ru-RU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«Югорский государственный университет» (ЮГУ</a:t>
            </a:r>
            <a:r>
              <a:rPr lang="ru-RU" sz="9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  <a:endParaRPr lang="ru-RU" sz="9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5993606"/>
              </p:ext>
            </p:extLst>
          </p:nvPr>
        </p:nvGraphicFramePr>
        <p:xfrm>
          <a:off x="539552" y="3501007"/>
          <a:ext cx="8280920" cy="3075594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307563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20528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87017"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effectLst/>
                        </a:rPr>
                        <a:t>Год обучения </a:t>
                      </a:r>
                      <a:endParaRPr lang="ru-RU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5DA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200" kern="1200" baseline="0" dirty="0" smtClean="0">
                          <a:effectLst/>
                        </a:rPr>
                        <a:t> 3 </a:t>
                      </a:r>
                      <a:r>
                        <a:rPr kumimoji="0" lang="ru-RU" sz="1200" kern="1200" dirty="0" smtClean="0">
                          <a:effectLst/>
                        </a:rPr>
                        <a:t>(2016 год набора)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5DA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27060"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effectLst/>
                        </a:rPr>
                        <a:t>Наименование направления подготовки 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effectLst/>
                        </a:rPr>
                        <a:t>45.06.01 – Языкознание и литературоведение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95852"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effectLst/>
                        </a:rPr>
                        <a:t>Образовательная программа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effectLst/>
                        </a:rPr>
                        <a:t>Сравнительно-историческое, типологическое и сопоставительное языкознание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34907"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effectLst/>
                        </a:rPr>
                        <a:t>Научный руководитель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effectLst/>
                        </a:rPr>
                        <a:t>Д.ф.н., профессор Выхрыстюк Маргарита Степановна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65379"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effectLst/>
                        </a:rPr>
                        <a:t>Научная школа ЮГУ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effectLst/>
                        </a:rPr>
                        <a:t>Югорская научная школа региональных лингвистических исследований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65379"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effectLst/>
                        </a:rPr>
                        <a:t>Руководитель научной школы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dirty="0" smtClean="0">
                          <a:effectLst/>
                        </a:rPr>
                        <a:t>Д.ф.н., профессор Выхрыстюк Маргарита Степановна</a:t>
                      </a:r>
                      <a:endParaRPr lang="ru-RU" sz="1200" dirty="0" smtClean="0"/>
                    </a:p>
                    <a:p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5793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36912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5DA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Спасибо за внимание!</a:t>
            </a:r>
            <a:endParaRPr lang="ru-RU" sz="3600" b="1" dirty="0">
              <a:solidFill>
                <a:srgbClr val="005DA3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6237312"/>
            <a:ext cx="1124893" cy="57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96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484784"/>
            <a:ext cx="7560840" cy="1296144"/>
          </a:xfrm>
        </p:spPr>
        <p:txBody>
          <a:bodyPr>
            <a:noAutofit/>
          </a:bodyPr>
          <a:lstStyle/>
          <a:p>
            <a:pPr lvl="0"/>
            <a:r>
              <a:rPr lang="ru-RU" sz="2000" b="1" dirty="0">
                <a:solidFill>
                  <a:srgbClr val="005DA3"/>
                </a:solidFill>
                <a:latin typeface="+mn-lt"/>
                <a:cs typeface="Arial" panose="020B0604020202020204" pitchFamily="34" charset="0"/>
              </a:rPr>
              <a:t>Объект</a:t>
            </a:r>
            <a:r>
              <a:rPr lang="ru-RU" sz="2000" dirty="0">
                <a:solidFill>
                  <a:srgbClr val="005DA3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ru-RU" sz="2000" b="1" dirty="0">
                <a:solidFill>
                  <a:srgbClr val="005DA3"/>
                </a:solidFill>
                <a:latin typeface="+mn-lt"/>
                <a:cs typeface="Arial" panose="020B0604020202020204" pitchFamily="34" charset="0"/>
              </a:rPr>
              <a:t>исследования:</a:t>
            </a:r>
            <a:r>
              <a:rPr lang="ru-RU" sz="2000" dirty="0">
                <a:solidFill>
                  <a:srgbClr val="005DA3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ru-RU" sz="2000" dirty="0">
                <a:latin typeface="+mn-lt"/>
                <a:cs typeface="Arial" panose="020B0604020202020204" pitchFamily="34" charset="0"/>
              </a:rPr>
              <a:t>русские и английские народные легенды, опубликованные в сборниках и хрестоматийных изданиях на русском и английском языках.</a:t>
            </a:r>
            <a:br>
              <a:rPr lang="ru-RU" sz="2000" dirty="0">
                <a:latin typeface="+mn-lt"/>
                <a:cs typeface="Arial" panose="020B0604020202020204" pitchFamily="34" charset="0"/>
              </a:rPr>
            </a:br>
            <a:endParaRPr lang="ru-RU" sz="2000" dirty="0"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2924944"/>
            <a:ext cx="7560840" cy="1944216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rgbClr val="005DA3"/>
                </a:solidFill>
                <a:cs typeface="Arial" panose="020B0604020202020204" pitchFamily="34" charset="0"/>
              </a:rPr>
              <a:t>Цель исследования </a:t>
            </a:r>
            <a:r>
              <a:rPr lang="ru-RU" sz="2000" dirty="0">
                <a:solidFill>
                  <a:schemeClr val="tx1"/>
                </a:solidFill>
                <a:cs typeface="Arial" panose="020B0604020202020204" pitchFamily="34" charset="0"/>
              </a:rPr>
              <a:t>– произвести структурно-семантический анализ языка фольклорных легенд в русском и английском языках.</a:t>
            </a:r>
          </a:p>
          <a:p>
            <a:pPr lvl="0"/>
            <a:endParaRPr lang="ru-RU" sz="2000" b="1" dirty="0" smtClean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lvl="0"/>
            <a:r>
              <a:rPr lang="ru-RU" sz="2000" b="1" dirty="0" smtClean="0">
                <a:solidFill>
                  <a:srgbClr val="005DA3"/>
                </a:solidFill>
                <a:cs typeface="Arial" panose="020B0604020202020204" pitchFamily="34" charset="0"/>
              </a:rPr>
              <a:t>Предметом </a:t>
            </a:r>
            <a:r>
              <a:rPr lang="ru-RU" sz="2000" b="1" dirty="0">
                <a:solidFill>
                  <a:srgbClr val="005DA3"/>
                </a:solidFill>
                <a:cs typeface="Arial" panose="020B0604020202020204" pitchFamily="34" charset="0"/>
              </a:rPr>
              <a:t>изучения</a:t>
            </a:r>
            <a:r>
              <a:rPr lang="ru-RU" sz="2000" dirty="0">
                <a:solidFill>
                  <a:srgbClr val="005DA3"/>
                </a:solidFill>
                <a:cs typeface="Arial" panose="020B0604020202020204" pitchFamily="34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cs typeface="Arial" panose="020B0604020202020204" pitchFamily="34" charset="0"/>
              </a:rPr>
              <a:t>является структура жанра легенды, а также ее языковые особенности в русском и английском языках.</a:t>
            </a:r>
          </a:p>
          <a:p>
            <a:endParaRPr lang="ru-RU" sz="20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6237312"/>
            <a:ext cx="1124893" cy="57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117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0828436"/>
              </p:ext>
            </p:extLst>
          </p:nvPr>
        </p:nvGraphicFramePr>
        <p:xfrm>
          <a:off x="337145" y="1812601"/>
          <a:ext cx="8483328" cy="35606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404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19927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94934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/>
                        <a:t>Задачи диссертационного исследования</a:t>
                      </a:r>
                      <a:endParaRPr lang="ru-RU" dirty="0" smtClean="0"/>
                    </a:p>
                    <a:p>
                      <a:pPr algn="ctr"/>
                      <a:endParaRPr lang="ru-RU" dirty="0"/>
                    </a:p>
                  </a:txBody>
                  <a:tcPr>
                    <a:solidFill>
                      <a:srgbClr val="005D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Результат</a:t>
                      </a:r>
                      <a:endParaRPr lang="ru-RU" dirty="0"/>
                    </a:p>
                  </a:txBody>
                  <a:tcPr>
                    <a:solidFill>
                      <a:srgbClr val="005DA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28290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Изучить труды ученых на русском и английском языках по теме исследования</a:t>
                      </a:r>
                    </a:p>
                    <a:p>
                      <a:endParaRPr lang="ru-RU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Публикация научной статьи в журнале ВАК</a:t>
                      </a:r>
                      <a:endParaRPr lang="ru-RU" sz="1800" dirty="0" smtClean="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  <a:p>
                      <a:endParaRPr lang="ru-RU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328367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Раскрыть проблему классификации жанра легенды в английском языке</a:t>
                      </a:r>
                      <a:endParaRPr lang="ru-RU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Очное выступление на научной конференции с публикацией </a:t>
                      </a:r>
                      <a:endParaRPr lang="ru-RU" sz="1800" dirty="0" smtClean="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  <a:p>
                      <a:endParaRPr lang="ru-RU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6237312"/>
            <a:ext cx="1124893" cy="57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128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72182" y="260648"/>
            <a:ext cx="7774632" cy="578495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rgbClr val="005DA3"/>
                </a:solidFill>
              </a:rPr>
              <a:t>Анализ планируемых и фактически достигнутых показателей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5552776"/>
              </p:ext>
            </p:extLst>
          </p:nvPr>
        </p:nvGraphicFramePr>
        <p:xfrm>
          <a:off x="323528" y="926608"/>
          <a:ext cx="8496946" cy="53423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836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67583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9731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0771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0771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207388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№ п/п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 anchor="ctr">
                    <a:solidFill>
                      <a:srgbClr val="005DA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Показатели результативности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 anchor="ctr">
                    <a:solidFill>
                      <a:srgbClr val="005DA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Единица измерения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 anchor="ctr">
                    <a:solidFill>
                      <a:srgbClr val="005DA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2018 год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 anchor="ctr">
                    <a:solidFill>
                      <a:srgbClr val="005DA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073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План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Факт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133806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500" dirty="0">
                          <a:effectLst/>
                          <a:latin typeface="+mn-lt"/>
                        </a:rPr>
                        <a:t> </a:t>
                      </a:r>
                      <a:r>
                        <a:rPr lang="ru-RU" sz="1500" dirty="0" smtClean="0">
                          <a:effectLst/>
                          <a:latin typeface="+mn-lt"/>
                        </a:rPr>
                        <a:t>1.</a:t>
                      </a:r>
                      <a:endParaRPr lang="ru-RU" sz="15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5278" marR="65278" marT="0" marB="0" anchor="ctr">
                    <a:solidFill>
                      <a:srgbClr val="005DA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Количество опубликованных (принятых к публикации) результатов диссертационного исследования в изданиях, индексируемых в базах данных Web of Science и (или) Scopus (не менее одной публикации в год, включая публикации в соавторстве)</a:t>
                      </a:r>
                      <a:endParaRPr lang="ru-RU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количество публикаций (единиц)</a:t>
                      </a:r>
                      <a:endParaRPr lang="ru-RU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1</a:t>
                      </a:r>
                      <a:endParaRPr lang="ru-RU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2</a:t>
                      </a:r>
                      <a:endParaRPr lang="ru-RU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244329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500" dirty="0" smtClean="0">
                          <a:effectLst/>
                          <a:latin typeface="+mn-lt"/>
                          <a:ea typeface="Times New Roman"/>
                        </a:rPr>
                        <a:t>2.</a:t>
                      </a:r>
                      <a:endParaRPr lang="ru-RU" sz="15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5278" marR="65278" marT="0" marB="0" anchor="ctr">
                    <a:solidFill>
                      <a:srgbClr val="005DA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Количество очных докладов, представленных на международных и всероссийских конференциях, симпозиумах и иных научных мероприятиях по теме диссертационного исследования (не менее одного мероприятия в год)</a:t>
                      </a:r>
                      <a:endParaRPr lang="ru-RU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количество докладов (единиц)</a:t>
                      </a:r>
                      <a:endParaRPr lang="ru-RU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3</a:t>
                      </a:r>
                      <a:endParaRPr lang="ru-RU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2</a:t>
                      </a:r>
                      <a:endParaRPr lang="ru-RU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829552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500" dirty="0" smtClean="0">
                          <a:effectLst/>
                          <a:latin typeface="+mn-lt"/>
                          <a:ea typeface="Times New Roman"/>
                        </a:rPr>
                        <a:t>3.</a:t>
                      </a:r>
                      <a:endParaRPr lang="ru-RU" sz="15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5278" marR="65278" marT="0" marB="0" anchor="ctr">
                    <a:solidFill>
                      <a:srgbClr val="005DA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Количество проведенных научных семинаров ФГБОУ ВО «Югорский государственный университет» (не менее одного научного семинара в год)</a:t>
                      </a:r>
                      <a:endParaRPr lang="ru-RU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количество семинаров (единиц)</a:t>
                      </a:r>
                      <a:endParaRPr lang="ru-RU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2</a:t>
                      </a:r>
                      <a:endParaRPr lang="ru-RU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1</a:t>
                      </a:r>
                      <a:endParaRPr lang="ru-RU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180599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500" dirty="0" smtClean="0">
                          <a:effectLst/>
                          <a:latin typeface="+mn-lt"/>
                          <a:ea typeface="Times New Roman"/>
                        </a:rPr>
                        <a:t>4.</a:t>
                      </a:r>
                      <a:endParaRPr lang="ru-RU" sz="15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5278" marR="65278" marT="0" marB="0" anchor="ctr">
                    <a:solidFill>
                      <a:srgbClr val="005DA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Количество подготовленных и поданных заявок на получение научных грантов, выполнение прикладных научно-исследовательских работ, оказание научно-технических услуг (не менее одной заявки в год)</a:t>
                      </a:r>
                      <a:endParaRPr lang="ru-RU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количество заявок (единиц)</a:t>
                      </a:r>
                      <a:endParaRPr lang="ru-RU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1</a:t>
                      </a:r>
                      <a:endParaRPr lang="ru-RU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2</a:t>
                      </a:r>
                      <a:endParaRPr lang="ru-RU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53523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500" dirty="0">
                          <a:effectLst/>
                          <a:latin typeface="+mn-lt"/>
                        </a:rPr>
                        <a:t> </a:t>
                      </a:r>
                      <a:r>
                        <a:rPr lang="ru-RU" sz="1500" dirty="0" smtClean="0">
                          <a:effectLst/>
                          <a:latin typeface="+mn-lt"/>
                        </a:rPr>
                        <a:t>5.</a:t>
                      </a:r>
                      <a:endParaRPr lang="ru-RU" sz="15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5278" marR="65278" marT="0" marB="0" anchor="ctr">
                    <a:solidFill>
                      <a:srgbClr val="005DA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Объем привлеченных денежных средств на проведение диссертационного исследования</a:t>
                      </a:r>
                      <a:endParaRPr lang="ru-RU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тыс. рублей</a:t>
                      </a:r>
                      <a:endParaRPr lang="ru-RU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250</a:t>
                      </a:r>
                      <a:endParaRPr lang="ru-RU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250</a:t>
                      </a:r>
                      <a:endParaRPr lang="ru-RU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6237312"/>
            <a:ext cx="1124893" cy="57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208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075240" cy="720081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5DA3"/>
                </a:solidFill>
              </a:rPr>
              <a:t>Публикация статей в журналах, индексируемых в базе данных </a:t>
            </a:r>
            <a:r>
              <a:rPr lang="en-US" sz="2000" b="1" dirty="0" smtClean="0">
                <a:solidFill>
                  <a:srgbClr val="005DA3"/>
                </a:solidFill>
              </a:rPr>
              <a:t>Scopus</a:t>
            </a:r>
            <a:endParaRPr lang="ru-RU" sz="2000" b="1" dirty="0">
              <a:solidFill>
                <a:srgbClr val="005DA3"/>
              </a:solidFill>
            </a:endParaRPr>
          </a:p>
        </p:txBody>
      </p:sp>
      <p:pic>
        <p:nvPicPr>
          <p:cNvPr id="3074" name="Picture 2" descr="C:\Users\i_savchuk\Desktop\Диссертация Легенда\МНС\Отчет за год в НУ\Документы для презентации\Публикации скопус\Справка (скопус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925" y="908721"/>
            <a:ext cx="3716035" cy="5256583"/>
          </a:xfrm>
          <a:prstGeom prst="rect">
            <a:avLst/>
          </a:prstGeom>
          <a:ln/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pic>
      <p:pic>
        <p:nvPicPr>
          <p:cNvPr id="3075" name="Picture 3" descr="C:\Users\i_savchuk\Desktop\Диссертация Легенда\МНС\Отчет за год в НУ\Документы для презентации\Публикации скопус\Справка Савчук И.П. скопус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908720"/>
            <a:ext cx="3744416" cy="5296730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6237312"/>
            <a:ext cx="1124893" cy="57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56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850106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rgbClr val="005DA3"/>
                </a:solidFill>
              </a:rPr>
              <a:t>Документы, подтверждающие участие в международных </a:t>
            </a:r>
            <a:r>
              <a:rPr lang="ru-RU" sz="1800" b="1" dirty="0">
                <a:solidFill>
                  <a:srgbClr val="005DA3"/>
                </a:solidFill>
              </a:rPr>
              <a:t>и всероссийских конференциях, симпозиумах и иных научных мероприятиях по теме диссертационного исследования</a:t>
            </a:r>
          </a:p>
        </p:txBody>
      </p:sp>
      <p:pic>
        <p:nvPicPr>
          <p:cNvPr id="4099" name="Picture 3" descr="C:\Users\i_savchuk\Desktop\Диссертация Легенда\МНС\Отчет за год в НУ\Документы для презентации\Сертификаты конференций\сертификат Савчук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687096"/>
            <a:ext cx="5515363" cy="4334192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6237312"/>
            <a:ext cx="1124893" cy="574656"/>
          </a:xfrm>
          <a:prstGeom prst="rect">
            <a:avLst/>
          </a:prstGeom>
        </p:spPr>
      </p:pic>
      <p:pic>
        <p:nvPicPr>
          <p:cNvPr id="1026" name="Picture 2" descr="C:\Users\d_shulezhko\Desktop\Рисунок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14" y="1441921"/>
            <a:ext cx="3266058" cy="4723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4328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0622"/>
            <a:ext cx="8219256" cy="562074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005DA3"/>
                </a:solidFill>
              </a:rPr>
              <a:t>Проведение научного семинара</a:t>
            </a:r>
            <a:endParaRPr lang="ru-RU" sz="1800" b="1" dirty="0">
              <a:solidFill>
                <a:srgbClr val="005DA3"/>
              </a:solidFill>
            </a:endParaRPr>
          </a:p>
        </p:txBody>
      </p:sp>
      <p:pic>
        <p:nvPicPr>
          <p:cNvPr id="5122" name="Picture 2" descr="C:\Users\i_savchuk\Desktop\Диссертация Легенда\МНС\Отчет за год в НУ\Документы для презентации\Науч. семинар\Выписка из протокола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908720"/>
            <a:ext cx="4044565" cy="5562103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6237312"/>
            <a:ext cx="1124893" cy="57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945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922114"/>
          </a:xfrm>
        </p:spPr>
        <p:txBody>
          <a:bodyPr>
            <a:normAutofit fontScale="90000"/>
          </a:bodyPr>
          <a:lstStyle/>
          <a:p>
            <a:r>
              <a:rPr lang="ru-RU" sz="2000" b="1" dirty="0">
                <a:solidFill>
                  <a:srgbClr val="005DA3"/>
                </a:solidFill>
              </a:rPr>
              <a:t>Количество подготовленных и поданных заявок на получение научных грантов, выполнение прикладных научно-исследовательских работ, оказание научно-технических услуг </a:t>
            </a:r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395536" y="1484784"/>
            <a:ext cx="8352927" cy="4608512"/>
          </a:xfrm>
          <a:prstGeom prst="rect">
            <a:avLst/>
          </a:prstGeom>
          <a:effectLst>
            <a:glow rad="63500">
              <a:schemeClr val="tx1">
                <a:alpha val="40000"/>
              </a:schemeClr>
            </a:glo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6237312"/>
            <a:ext cx="1124893" cy="57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357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37145" y="44624"/>
            <a:ext cx="84833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5DA3"/>
                </a:solidFill>
                <a:latin typeface="+mj-lt"/>
                <a:cs typeface="Arial" panose="020B0604020202020204" pitchFamily="34" charset="0"/>
              </a:rPr>
              <a:t>Объем привлеченных денежных средств на проведение диссертационного исследования</a:t>
            </a:r>
            <a:endParaRPr lang="ru-RU" dirty="0">
              <a:solidFill>
                <a:srgbClr val="005DA3"/>
              </a:solidFill>
              <a:latin typeface="+mj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6237312"/>
            <a:ext cx="1124893" cy="574656"/>
          </a:xfrm>
          <a:prstGeom prst="rect">
            <a:avLst/>
          </a:prstGeom>
        </p:spPr>
      </p:pic>
      <p:pic>
        <p:nvPicPr>
          <p:cNvPr id="1026" name="Picture 2" descr="C:\Users\d_shulezhko\Desktop\Spravka_I_Savchu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903363"/>
            <a:ext cx="4032448" cy="5534733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3135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</TotalTime>
  <Words>395</Words>
  <Application>Microsoft Office PowerPoint</Application>
  <PresentationFormat>Экран (4:3)</PresentationFormat>
  <Paragraphs>65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Объект исследования: русские и английские народные легенды, опубликованные в сборниках и хрестоматийных изданиях на русском и английском языках. </vt:lpstr>
      <vt:lpstr>Презентация PowerPoint</vt:lpstr>
      <vt:lpstr>Анализ планируемых и фактически достигнутых показателей</vt:lpstr>
      <vt:lpstr>Публикация статей в журналах, индексируемых в базе данных Scopus</vt:lpstr>
      <vt:lpstr>Документы, подтверждающие участие в международных и всероссийских конференциях, симпозиумах и иных научных мероприятиях по теме диссертационного исследования</vt:lpstr>
      <vt:lpstr>Проведение научного семинара</vt:lpstr>
      <vt:lpstr>Количество подготовленных и поданных заявок на получение научных грантов, выполнение прикладных научно-исследовательских работ, оказание научно-технических услуг 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Объект исследования: русские и английские народные легенды, опубликованные в сборниках и хрестоматийных изданиях на русском и английском языках.</dc:title>
  <dc:creator>Савчук Ирина П.</dc:creator>
  <cp:lastModifiedBy>Савчук Ирина П.</cp:lastModifiedBy>
  <cp:revision>24</cp:revision>
  <dcterms:created xsi:type="dcterms:W3CDTF">2018-11-26T15:37:34Z</dcterms:created>
  <dcterms:modified xsi:type="dcterms:W3CDTF">2018-11-30T11:41:53Z</dcterms:modified>
</cp:coreProperties>
</file>