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2;&#1072;&#1092;&#1077;&#1076;&#1088;&#1072;%20&#1093;&#1080;&#1084;&#1080;&#1080;\Desktop\&#1044;&#1086;&#1082;&#1091;&#1084;&#1077;&#1085;&#1090;&#1099;%20&#1085;&#1072;%20&#1082;&#1086;&#1085;&#1082;&#1091;&#1088;&#1089;\&#1053;&#1072;&#1091;&#1082;&#1086;&#1084;&#1077;&#1090;&#1088;&#1080;&#110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52775923799673"/>
          <c:y val="6.5359525163866283E-2"/>
          <c:w val="0.50878377199571168"/>
          <c:h val="0.774033056678726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Лист1!$F$7</c:f>
              <c:strCache>
                <c:ptCount val="1"/>
                <c:pt idx="0">
                  <c:v>Google Академия (на русском языке)</c:v>
                </c:pt>
              </c:strCache>
            </c:strRef>
          </c:tx>
          <c:invertIfNegative val="0"/>
          <c:cat>
            <c:strRef>
              <c:f>Лист1!$G$5:$K$6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Лист1!$G$7:$K$7</c:f>
              <c:numCache>
                <c:formatCode>General</c:formatCode>
                <c:ptCount val="5"/>
                <c:pt idx="0">
                  <c:v>26</c:v>
                </c:pt>
                <c:pt idx="1">
                  <c:v>28</c:v>
                </c:pt>
                <c:pt idx="2">
                  <c:v>43</c:v>
                </c:pt>
                <c:pt idx="3">
                  <c:v>32</c:v>
                </c:pt>
                <c:pt idx="4">
                  <c:v>47</c:v>
                </c:pt>
              </c:numCache>
            </c:numRef>
          </c:val>
        </c:ser>
        <c:ser>
          <c:idx val="1"/>
          <c:order val="1"/>
          <c:tx>
            <c:strRef>
              <c:f>Лист1!$F$8</c:f>
              <c:strCache>
                <c:ptCount val="1"/>
                <c:pt idx="0">
                  <c:v>Google Академия (на английском языке)</c:v>
                </c:pt>
              </c:strCache>
            </c:strRef>
          </c:tx>
          <c:invertIfNegative val="0"/>
          <c:cat>
            <c:strRef>
              <c:f>Лист1!$G$5:$K$6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Лист1!$G$8:$K$8</c:f>
              <c:numCache>
                <c:formatCode>General</c:formatCode>
                <c:ptCount val="5"/>
                <c:pt idx="0">
                  <c:v>672</c:v>
                </c:pt>
                <c:pt idx="1">
                  <c:v>832</c:v>
                </c:pt>
                <c:pt idx="2">
                  <c:v>957</c:v>
                </c:pt>
                <c:pt idx="3">
                  <c:v>1260</c:v>
                </c:pt>
                <c:pt idx="4">
                  <c:v>1310</c:v>
                </c:pt>
              </c:numCache>
            </c:numRef>
          </c:val>
        </c:ser>
        <c:ser>
          <c:idx val="2"/>
          <c:order val="2"/>
          <c:tx>
            <c:strRef>
              <c:f>Лист1!$F$9</c:f>
              <c:strCache>
                <c:ptCount val="1"/>
                <c:pt idx="0">
                  <c:v>Web of Science (на английском языке)</c:v>
                </c:pt>
              </c:strCache>
            </c:strRef>
          </c:tx>
          <c:invertIfNegative val="0"/>
          <c:cat>
            <c:strRef>
              <c:f>Лист1!$G$5:$K$6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Лист1!$G$9:$K$9</c:f>
              <c:numCache>
                <c:formatCode>General</c:formatCode>
                <c:ptCount val="5"/>
                <c:pt idx="0">
                  <c:v>13403</c:v>
                </c:pt>
                <c:pt idx="1">
                  <c:v>14933</c:v>
                </c:pt>
                <c:pt idx="2">
                  <c:v>16448</c:v>
                </c:pt>
                <c:pt idx="3">
                  <c:v>18354</c:v>
                </c:pt>
                <c:pt idx="4">
                  <c:v>19254</c:v>
                </c:pt>
              </c:numCache>
            </c:numRef>
          </c:val>
        </c:ser>
        <c:ser>
          <c:idx val="3"/>
          <c:order val="3"/>
          <c:tx>
            <c:strRef>
              <c:f>Лист1!$F$10</c:f>
              <c:strCache>
                <c:ptCount val="1"/>
                <c:pt idx="0">
                  <c:v>РИНЦ (на русском языке)</c:v>
                </c:pt>
              </c:strCache>
            </c:strRef>
          </c:tx>
          <c:invertIfNegative val="0"/>
          <c:cat>
            <c:strRef>
              <c:f>Лист1!$G$5:$K$6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Лист1!$G$10:$K$10</c:f>
              <c:numCache>
                <c:formatCode>General</c:formatCode>
                <c:ptCount val="5"/>
                <c:pt idx="0">
                  <c:v>554</c:v>
                </c:pt>
                <c:pt idx="1">
                  <c:v>637</c:v>
                </c:pt>
                <c:pt idx="2">
                  <c:v>660</c:v>
                </c:pt>
                <c:pt idx="3">
                  <c:v>764</c:v>
                </c:pt>
                <c:pt idx="4">
                  <c:v>794</c:v>
                </c:pt>
              </c:numCache>
            </c:numRef>
          </c:val>
        </c:ser>
        <c:ser>
          <c:idx val="4"/>
          <c:order val="4"/>
          <c:tx>
            <c:strRef>
              <c:f>Лист1!$F$11</c:f>
              <c:strCache>
                <c:ptCount val="1"/>
                <c:pt idx="0">
                  <c:v>РИНЦ (на английском языке)</c:v>
                </c:pt>
              </c:strCache>
            </c:strRef>
          </c:tx>
          <c:invertIfNegative val="0"/>
          <c:cat>
            <c:strRef>
              <c:f>Лист1!$G$5:$K$6</c:f>
              <c:strCache>
                <c:ptCount val="5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</c:strCache>
            </c:strRef>
          </c:cat>
          <c:val>
            <c:numRef>
              <c:f>Лист1!$G$11:$K$11</c:f>
              <c:numCache>
                <c:formatCode>General</c:formatCode>
                <c:ptCount val="5"/>
                <c:pt idx="0">
                  <c:v>7717</c:v>
                </c:pt>
                <c:pt idx="1">
                  <c:v>8917</c:v>
                </c:pt>
                <c:pt idx="2">
                  <c:v>10124</c:v>
                </c:pt>
                <c:pt idx="3">
                  <c:v>11103</c:v>
                </c:pt>
                <c:pt idx="4">
                  <c:v>11542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350336"/>
        <c:axId val="46351872"/>
      </c:barChart>
      <c:catAx>
        <c:axId val="46350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ru-RU"/>
          </a:p>
        </c:txPr>
        <c:crossAx val="46351872"/>
        <c:crosses val="autoZero"/>
        <c:auto val="1"/>
        <c:lblAlgn val="ctr"/>
        <c:lblOffset val="100"/>
        <c:noMultiLvlLbl val="0"/>
      </c:catAx>
      <c:valAx>
        <c:axId val="46351872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 algn="l">
                  <a:defRPr/>
                </a:pPr>
                <a:r>
                  <a:rPr lang="ru-RU" sz="1800"/>
                  <a:t>Количество публикаций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aseline="0"/>
            </a:pPr>
            <a:endParaRPr lang="ru-RU"/>
          </a:p>
        </c:txPr>
        <c:crossAx val="4635033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800" baseline="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800" baseline="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800" baseline="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800" baseline="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800" baseline="0"/>
            </a:pPr>
            <a:endParaRPr lang="ru-RU"/>
          </a:p>
        </c:txPr>
      </c:legendEntry>
      <c:layout>
        <c:manualLayout>
          <c:xMode val="edge"/>
          <c:yMode val="edge"/>
          <c:x val="0.68574620672066888"/>
          <c:y val="6.5597086925399228E-2"/>
          <c:w val="0.30248914014773182"/>
          <c:h val="0.876283340076561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ru/6/65/Ugra_state_university_emble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206" y="548680"/>
            <a:ext cx="2299793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215971"/>
              </p:ext>
            </p:extLst>
          </p:nvPr>
        </p:nvGraphicFramePr>
        <p:xfrm>
          <a:off x="107504" y="38824"/>
          <a:ext cx="8570200" cy="562356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449520"/>
                <a:gridCol w="612068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ФИО аспиранта </a:t>
                      </a:r>
                      <a:endParaRPr lang="ru-RU" sz="24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b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err="1">
                          <a:effectLst/>
                        </a:rPr>
                        <a:t>Сологубова</a:t>
                      </a:r>
                      <a:r>
                        <a:rPr lang="ru-RU" sz="2400" b="0" dirty="0">
                          <a:effectLst/>
                        </a:rPr>
                        <a:t> Ирина Александровна</a:t>
                      </a:r>
                      <a:endParaRPr lang="ru-RU" sz="2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Год </a:t>
                      </a:r>
                      <a:r>
                        <a:rPr lang="ru-RU" sz="2000" dirty="0">
                          <a:effectLst/>
                        </a:rPr>
                        <a:t>обучения 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 года обучения (2016 года набора)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Наименование </a:t>
                      </a:r>
                      <a:r>
                        <a:rPr lang="ru-RU" sz="2000" dirty="0">
                          <a:effectLst/>
                        </a:rPr>
                        <a:t>направления подготовки </a:t>
                      </a:r>
                      <a:endParaRPr lang="ru-RU" sz="20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04.06.01 Химические науки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Образовательная программа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Физическая химия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Научный руководитель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Котванова</a:t>
                      </a:r>
                      <a:r>
                        <a:rPr lang="ru-RU" sz="2000" dirty="0">
                          <a:effectLst/>
                        </a:rPr>
                        <a:t> Маргарита Кондратьевна, к.х.н., доцент</a:t>
                      </a:r>
                      <a:endParaRPr lang="ru-RU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sng" dirty="0" smtClean="0">
                          <a:effectLst/>
                        </a:rPr>
                        <a:t>Тема диссертации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u="sng" dirty="0">
                          <a:effectLst/>
                        </a:rPr>
                        <a:t>Полифункциональные материалы на основе сложных оксидов переходных металлов</a:t>
                      </a:r>
                      <a:endParaRPr lang="ru-RU" sz="2400" b="0" i="0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Научная </a:t>
                      </a:r>
                      <a:r>
                        <a:rPr lang="ru-RU" sz="2000" dirty="0">
                          <a:effectLst/>
                        </a:rPr>
                        <a:t>школа </a:t>
                      </a:r>
                      <a:r>
                        <a:rPr lang="ru-RU" sz="2000" dirty="0" smtClean="0">
                          <a:effectLst/>
                        </a:rPr>
                        <a:t>ЮГУ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/>
                        <a:t>Арктические </a:t>
                      </a:r>
                      <a:r>
                        <a:rPr lang="ru-RU" sz="2000" kern="1200" dirty="0" err="1" smtClean="0"/>
                        <a:t>СВС-наноматериалы</a:t>
                      </a:r>
                      <a:endParaRPr lang="ru-RU" sz="2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Руководитель </a:t>
                      </a:r>
                      <a:r>
                        <a:rPr lang="ru-RU" sz="2000" dirty="0">
                          <a:effectLst/>
                        </a:rPr>
                        <a:t>научной школы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dirty="0">
                          <a:effectLst/>
                        </a:rPr>
                        <a:t>Гуляев Павел Юрьевич, д.т.н., профессор</a:t>
                      </a:r>
                      <a:endParaRPr lang="ru-RU" sz="2000" b="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5949280"/>
            <a:ext cx="7560840" cy="4924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600" dirty="0" smtClean="0"/>
              <a:t>Срок реализации проекта: 01.01.2018 – 30.09.2021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16097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704" y="260082"/>
            <a:ext cx="871296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u="sng" dirty="0" smtClean="0">
                <a:latin typeface="Comic Sans MS" panose="030F0702030302020204" pitchFamily="66" charset="0"/>
              </a:rPr>
              <a:t>Объект исследования: </a:t>
            </a:r>
          </a:p>
          <a:p>
            <a:pPr algn="just"/>
            <a:r>
              <a:rPr lang="ru-RU" sz="2400" dirty="0" smtClean="0">
                <a:latin typeface="Comic Sans MS" panose="030F0702030302020204" pitchFamily="66" charset="0"/>
              </a:rPr>
              <a:t>- </a:t>
            </a:r>
            <a:r>
              <a:rPr lang="ru-RU" sz="2400" dirty="0" err="1" smtClean="0">
                <a:latin typeface="Comic Sans MS" panose="030F0702030302020204" pitchFamily="66" charset="0"/>
              </a:rPr>
              <a:t>наноматериалы</a:t>
            </a:r>
            <a:r>
              <a:rPr lang="ru-RU" sz="2400" dirty="0" smtClean="0">
                <a:latin typeface="Comic Sans MS" panose="030F0702030302020204" pitchFamily="66" charset="0"/>
              </a:rPr>
              <a:t> </a:t>
            </a:r>
            <a:r>
              <a:rPr lang="ru-RU" sz="2400" dirty="0">
                <a:latin typeface="Comic Sans MS" panose="030F0702030302020204" pitchFamily="66" charset="0"/>
              </a:rPr>
              <a:t>на основе оксидных бронз переходных металлов.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779781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u="sng" dirty="0" smtClean="0">
                <a:latin typeface="Comic Sans MS" panose="030F0702030302020204" pitchFamily="66" charset="0"/>
              </a:rPr>
              <a:t>Предметы исследования</a:t>
            </a:r>
            <a:r>
              <a:rPr lang="ru-RU" sz="2400" dirty="0" smtClean="0">
                <a:latin typeface="Comic Sans MS" panose="030F0702030302020204" pitchFamily="66" charset="0"/>
              </a:rPr>
              <a:t>:</a:t>
            </a:r>
          </a:p>
          <a:p>
            <a:pPr algn="just"/>
            <a:endParaRPr lang="ru-RU" sz="2400" dirty="0">
              <a:latin typeface="Comic Sans MS" panose="030F0702030302020204" pitchFamily="66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ru-RU" sz="2600" b="1" dirty="0"/>
              <a:t>Комплекс физико-химических свойств </a:t>
            </a:r>
            <a:r>
              <a:rPr lang="ru-RU" sz="2600" dirty="0"/>
              <a:t>оксидных бронз, в том числе </a:t>
            </a:r>
            <a:r>
              <a:rPr lang="ru-RU" sz="2600" dirty="0" err="1"/>
              <a:t>фототермические</a:t>
            </a:r>
            <a:r>
              <a:rPr lang="ru-RU" sz="2600" dirty="0"/>
              <a:t> </a:t>
            </a:r>
            <a:r>
              <a:rPr lang="ru-RU" sz="2600" dirty="0" smtClean="0"/>
              <a:t>свойства.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600" b="1" dirty="0"/>
              <a:t>Механизм механохимического взаимодействия </a:t>
            </a:r>
            <a:r>
              <a:rPr lang="ru-RU" sz="2600" dirty="0"/>
              <a:t>компонентов в процессе </a:t>
            </a:r>
            <a:r>
              <a:rPr lang="ru-RU" sz="2600" dirty="0" smtClean="0"/>
              <a:t>синтеза.</a:t>
            </a:r>
            <a:endParaRPr lang="ru-RU" sz="2600" dirty="0"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98876" y="4437112"/>
            <a:ext cx="3693604" cy="156966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dirty="0" err="1"/>
              <a:t>Inorganic</a:t>
            </a:r>
            <a:r>
              <a:rPr lang="ru-RU" sz="3200" dirty="0"/>
              <a:t> </a:t>
            </a:r>
            <a:r>
              <a:rPr lang="ru-RU" sz="3200" dirty="0" err="1"/>
              <a:t>Chemistry</a:t>
            </a:r>
            <a:endParaRPr lang="ru-RU" sz="3200" dirty="0"/>
          </a:p>
          <a:p>
            <a:pPr lvl="0"/>
            <a:r>
              <a:rPr lang="ru-RU" sz="3200" dirty="0" err="1"/>
              <a:t>Materials</a:t>
            </a:r>
            <a:r>
              <a:rPr lang="ru-RU" sz="3200" dirty="0"/>
              <a:t> </a:t>
            </a:r>
            <a:r>
              <a:rPr lang="ru-RU" sz="3200" dirty="0" err="1"/>
              <a:t>Science</a:t>
            </a:r>
            <a:endParaRPr lang="ru-RU" sz="3200" dirty="0"/>
          </a:p>
          <a:p>
            <a:pPr lvl="0"/>
            <a:r>
              <a:rPr lang="ru-RU" sz="3200" dirty="0" err="1"/>
              <a:t>Biochemistry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64704" y="4806443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Предметные области (классификация </a:t>
            </a:r>
            <a:r>
              <a:rPr lang="en-US" sz="2400" dirty="0" smtClean="0">
                <a:latin typeface="Comic Sans MS" panose="030F0702030302020204" pitchFamily="66" charset="0"/>
              </a:rPr>
              <a:t>Scopus</a:t>
            </a:r>
            <a:r>
              <a:rPr lang="ru-RU" sz="2400" dirty="0" smtClean="0">
                <a:latin typeface="Comic Sans MS" panose="030F0702030302020204" pitchFamily="66" charset="0"/>
              </a:rPr>
              <a:t>)</a:t>
            </a:r>
            <a:endParaRPr lang="ru-RU" sz="2400" dirty="0">
              <a:latin typeface="Comic Sans MS" panose="030F0702030302020204" pitchFamily="66" charset="0"/>
            </a:endParaRPr>
          </a:p>
        </p:txBody>
      </p:sp>
      <p:cxnSp>
        <p:nvCxnSpPr>
          <p:cNvPr id="9" name="Прямая со стрелкой 8"/>
          <p:cNvCxnSpPr>
            <a:stCxn id="7" idx="3"/>
          </p:cNvCxnSpPr>
          <p:nvPr/>
        </p:nvCxnSpPr>
        <p:spPr>
          <a:xfrm flipV="1">
            <a:off x="4053136" y="5221941"/>
            <a:ext cx="95091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2366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-1" y="1124744"/>
          <a:ext cx="9144001" cy="5578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4704" y="260082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latin typeface="Comic Sans MS" panose="030F0702030302020204" pitchFamily="66" charset="0"/>
              </a:rPr>
              <a:t>Наукометрическое обоснование актуальности диссертационного исследования</a:t>
            </a:r>
            <a:endParaRPr lang="ru-RU" sz="26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0652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64704" y="260082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Comic Sans MS" panose="030F0702030302020204" pitchFamily="66" charset="0"/>
              </a:rPr>
              <a:t>Практическая значимость</a:t>
            </a:r>
            <a:endParaRPr lang="ru-RU" sz="3200" dirty="0">
              <a:latin typeface="Comic Sans MS" panose="030F0702030302020204" pitchFamily="66" charset="0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179512" y="836712"/>
            <a:ext cx="5760640" cy="57150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Li, Na –</a:t>
            </a:r>
            <a:r>
              <a:rPr lang="ru-RU" sz="3200" dirty="0" smtClean="0"/>
              <a:t> ионные аккумуляторы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Катализаторы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Ион-селективные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электроды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ru-RU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Защитные покрытия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" name="Рисунок 15" descr="электро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3717032"/>
            <a:ext cx="2583367" cy="17696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Рисунок 16" descr="каталитатор.jpg"/>
          <p:cNvPicPr>
            <a:picLocks noChangeAspect="1"/>
          </p:cNvPicPr>
          <p:nvPr/>
        </p:nvPicPr>
        <p:blipFill>
          <a:blip r:embed="rId3" cstate="print"/>
          <a:srcRect l="5298" t="661" r="2913" b="9934"/>
          <a:stretch>
            <a:fillRect/>
          </a:stretch>
        </p:blipFill>
        <p:spPr>
          <a:xfrm>
            <a:off x="4716016" y="1844824"/>
            <a:ext cx="1800200" cy="13676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2" name="Picture 2" descr="Картинки по запросу аккумулятор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30178" y="764704"/>
            <a:ext cx="2513822" cy="2242329"/>
          </a:xfrm>
          <a:prstGeom prst="rect">
            <a:avLst/>
          </a:prstGeom>
          <a:noFill/>
        </p:spPr>
      </p:pic>
      <p:pic>
        <p:nvPicPr>
          <p:cNvPr id="5124" name="Picture 4" descr="Картинки по запросу защитные покрытия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5043398"/>
            <a:ext cx="3024336" cy="1814602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4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6045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330839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>
                <a:latin typeface="Comic Sans MS" panose="030F0702030302020204" pitchFamily="66" charset="0"/>
              </a:rPr>
              <a:t>Цель </a:t>
            </a:r>
            <a:r>
              <a:rPr lang="ru-RU" sz="3200" u="sng" dirty="0">
                <a:latin typeface="Comic Sans MS" panose="030F0702030302020204" pitchFamily="66" charset="0"/>
              </a:rPr>
              <a:t>диссертационного исследования </a:t>
            </a:r>
            <a:r>
              <a:rPr lang="ru-RU" sz="3200" dirty="0" smtClean="0">
                <a:latin typeface="Comic Sans MS" panose="030F0702030302020204" pitchFamily="66" charset="0"/>
              </a:rPr>
              <a:t>- </a:t>
            </a:r>
            <a:r>
              <a:rPr lang="ru-RU" sz="3200" dirty="0">
                <a:latin typeface="Comic Sans MS" panose="030F0702030302020204" pitchFamily="66" charset="0"/>
                <a:ea typeface="Calibri"/>
              </a:rPr>
              <a:t>получение эффективных </a:t>
            </a:r>
            <a:r>
              <a:rPr lang="ru-RU" sz="3200" dirty="0" err="1">
                <a:latin typeface="Comic Sans MS" panose="030F0702030302020204" pitchFamily="66" charset="0"/>
                <a:ea typeface="Calibri"/>
              </a:rPr>
              <a:t>биофункциональных</a:t>
            </a:r>
            <a:r>
              <a:rPr lang="ru-RU" sz="3200" dirty="0">
                <a:latin typeface="Comic Sans MS" panose="030F0702030302020204" pitchFamily="66" charset="0"/>
                <a:ea typeface="Calibri"/>
              </a:rPr>
              <a:t> </a:t>
            </a:r>
            <a:r>
              <a:rPr lang="ru-RU" sz="3200" dirty="0" err="1">
                <a:latin typeface="Comic Sans MS" panose="030F0702030302020204" pitchFamily="66" charset="0"/>
                <a:ea typeface="Calibri"/>
              </a:rPr>
              <a:t>наноматериалов</a:t>
            </a:r>
            <a:r>
              <a:rPr lang="ru-RU" sz="3200" dirty="0">
                <a:latin typeface="Comic Sans MS" panose="030F0702030302020204" pitchFamily="66" charset="0"/>
                <a:ea typeface="Calibri"/>
              </a:rPr>
              <a:t> на основе оксидных бронз титана, молибдена, </a:t>
            </a:r>
            <a:r>
              <a:rPr lang="ru-RU" sz="3200" dirty="0" smtClean="0">
                <a:latin typeface="Comic Sans MS" panose="030F0702030302020204" pitchFamily="66" charset="0"/>
                <a:ea typeface="Calibri"/>
              </a:rPr>
              <a:t>вольфрама.</a:t>
            </a:r>
            <a:endParaRPr lang="ru-RU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4" descr="Картинки по запросу хрящевая ткань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63"/>
          <a:stretch/>
        </p:blipFill>
        <p:spPr bwMode="auto">
          <a:xfrm>
            <a:off x="179512" y="1052736"/>
            <a:ext cx="552280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00600" y="1859340"/>
            <a:ext cx="3707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omic Sans MS" panose="030F0702030302020204" pitchFamily="66" charset="0"/>
              </a:rPr>
              <a:t>Разработка добавок в </a:t>
            </a:r>
            <a:r>
              <a:rPr lang="ru-RU" sz="2400" dirty="0" err="1" smtClean="0">
                <a:latin typeface="Comic Sans MS" panose="030F0702030302020204" pitchFamily="66" charset="0"/>
              </a:rPr>
              <a:t>биогели</a:t>
            </a:r>
            <a:r>
              <a:rPr lang="ru-RU" sz="2400" dirty="0" smtClean="0">
                <a:latin typeface="Comic Sans MS" panose="030F0702030302020204" pitchFamily="66" charset="0"/>
              </a:rPr>
              <a:t> для регенерации хрящевых тканей</a:t>
            </a:r>
            <a:endParaRPr lang="ru-RU" sz="2400" dirty="0"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28245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latin typeface="Comic Sans MS" panose="030F0702030302020204" pitchFamily="66" charset="0"/>
              </a:rPr>
              <a:t>Практическое применение синтезируемых нами материалов</a:t>
            </a:r>
            <a:endParaRPr lang="ru-RU" sz="26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59888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16632"/>
            <a:ext cx="8712968" cy="6488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1200"/>
              </a:spcAft>
            </a:pPr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диссертационного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</a:t>
            </a:r>
            <a:endParaRPr lang="ru-RU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мехоносинтеза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другими видами синтеза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наноматериалов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сложных оксидов переходных металлов.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механизма реакций механохимического взаимодействия.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микроструктуры мелкодисперсных порошков оксидных бронз.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электропроводности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нанопорошков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оксидных бронз.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фототермических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 полученных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наноматериалов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влияния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фототермического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эффекта полученных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наноматериалов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регенерацию поврежденных хрящевых тканей.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6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04877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00253"/>
            <a:ext cx="871296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latin typeface="Comic Sans MS" panose="030F0702030302020204" pitchFamily="66" charset="0"/>
              </a:rPr>
              <a:t>Используемые в работе методы синтеза и физико-химического исследования</a:t>
            </a:r>
            <a:endParaRPr lang="ru-RU" sz="2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189776"/>
            <a:ext cx="835292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Механохимическое взаимодействие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Самораспространяющийся высокотемпературный синтез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Математическое моделирование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Рентгенофазовый анализ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err="1" smtClean="0"/>
              <a:t>Спектрофотометрия</a:t>
            </a:r>
            <a:endParaRPr lang="ru-RU" sz="2400" dirty="0" smtClean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Облучение лазером и </a:t>
            </a:r>
            <a:r>
              <a:rPr lang="ru-RU" sz="2400" dirty="0" err="1" smtClean="0"/>
              <a:t>тепловизионная</a:t>
            </a:r>
            <a:r>
              <a:rPr lang="ru-RU" sz="2400" dirty="0" smtClean="0"/>
              <a:t> съемка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Сканирующая и просвечивающая электронная микроскопия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Гравиметрия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ru-RU" sz="2400" dirty="0" smtClean="0"/>
              <a:t>Методы измерения электропроводности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16416" y="6237312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7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64586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4624"/>
            <a:ext cx="87129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dirty="0" smtClean="0">
                <a:latin typeface="Comic Sans MS" panose="030F0702030302020204" pitchFamily="66" charset="0"/>
              </a:rPr>
              <a:t>План-график реализации проекта</a:t>
            </a:r>
            <a:endParaRPr lang="ru-RU" sz="2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1" y="620688"/>
          <a:ext cx="8496943" cy="599389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480720"/>
                <a:gridCol w="2016223"/>
              </a:tblGrid>
              <a:tr h="203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/>
                        <a:t>Задачи диссертационного исследования</a:t>
                      </a:r>
                    </a:p>
                  </a:txBody>
                  <a:tcPr marL="27277" marR="27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Срок </a:t>
                      </a:r>
                      <a:r>
                        <a:rPr lang="ru-RU" sz="2000" dirty="0" smtClean="0"/>
                        <a:t>реализации</a:t>
                      </a:r>
                      <a:endParaRPr lang="ru-RU" sz="2000" dirty="0"/>
                    </a:p>
                  </a:txBody>
                  <a:tcPr marL="27277" marR="27277" marT="0" marB="0" anchor="ctr"/>
                </a:tc>
              </a:tr>
              <a:tr h="2037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Получение </a:t>
                      </a:r>
                      <a:r>
                        <a:rPr lang="ru-RU" sz="2000" dirty="0" err="1"/>
                        <a:t>наноматериалов</a:t>
                      </a:r>
                      <a:r>
                        <a:rPr lang="ru-RU" sz="2000" dirty="0"/>
                        <a:t> различного состава. </a:t>
                      </a:r>
                      <a:r>
                        <a:rPr lang="ru-RU" sz="2000" dirty="0" smtClean="0"/>
                        <a:t>Сравнение эффективности используемых методов. Получение и отбор </a:t>
                      </a:r>
                      <a:r>
                        <a:rPr lang="ru-RU" sz="2000" dirty="0" err="1" smtClean="0"/>
                        <a:t>наночастиц</a:t>
                      </a:r>
                      <a:r>
                        <a:rPr lang="ru-RU" sz="2000" dirty="0" smtClean="0"/>
                        <a:t>. Контроль состава полученных оксидных бронз и размера частиц.</a:t>
                      </a:r>
                    </a:p>
                  </a:txBody>
                  <a:tcPr marL="27277" marR="27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2018г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27277" marR="27277" marT="0" marB="0" anchor="ctr"/>
                </a:tc>
              </a:tr>
              <a:tr h="30569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Описание механизма реакций механохимического взаимодействия</a:t>
                      </a:r>
                      <a:r>
                        <a:rPr lang="ru-RU" sz="2000" dirty="0" smtClean="0"/>
                        <a:t>. Исследование микроструктуры мелкодисперсных порошков оксидных бронз методом просвечивающей микроскопии.</a:t>
                      </a:r>
                    </a:p>
                  </a:txBody>
                  <a:tcPr marL="27277" marR="27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2019г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27277" marR="27277" marT="0" marB="0" anchor="ctr"/>
                </a:tc>
              </a:tr>
              <a:tr h="40759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Исследование микроструктуры мелкодисперсных порошков оксидных бронз методом электронной </a:t>
                      </a:r>
                      <a:r>
                        <a:rPr lang="ru-RU" sz="2000" dirty="0" smtClean="0"/>
                        <a:t>микроскопии. Исследование электропроводности </a:t>
                      </a:r>
                      <a:r>
                        <a:rPr lang="ru-RU" sz="2000" dirty="0" err="1" smtClean="0"/>
                        <a:t>нанопорошков</a:t>
                      </a:r>
                      <a:r>
                        <a:rPr lang="ru-RU" sz="2000" dirty="0" smtClean="0"/>
                        <a:t> оксидных бронз. Изучение </a:t>
                      </a:r>
                      <a:r>
                        <a:rPr lang="ru-RU" sz="2000" dirty="0" err="1" smtClean="0"/>
                        <a:t>фототермических</a:t>
                      </a:r>
                      <a:r>
                        <a:rPr lang="ru-RU" sz="2000" dirty="0" smtClean="0"/>
                        <a:t> свойств полученных </a:t>
                      </a:r>
                      <a:r>
                        <a:rPr lang="ru-RU" sz="2000" dirty="0" err="1" smtClean="0"/>
                        <a:t>наноматериалов</a:t>
                      </a:r>
                      <a:r>
                        <a:rPr lang="ru-RU" sz="2000" dirty="0" smtClean="0"/>
                        <a:t>.</a:t>
                      </a:r>
                    </a:p>
                  </a:txBody>
                  <a:tcPr marL="27277" marR="27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2020г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27277" marR="27277" marT="0" marB="0" anchor="ctr"/>
                </a:tc>
              </a:tr>
              <a:tr h="8151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Оценка влияния </a:t>
                      </a:r>
                      <a:r>
                        <a:rPr lang="ru-RU" sz="2000" dirty="0" err="1"/>
                        <a:t>фототермического</a:t>
                      </a:r>
                      <a:r>
                        <a:rPr lang="ru-RU" sz="2000" dirty="0"/>
                        <a:t> эффекта полученных </a:t>
                      </a:r>
                      <a:r>
                        <a:rPr lang="ru-RU" sz="2000" dirty="0" err="1"/>
                        <a:t>наноматериалов</a:t>
                      </a:r>
                      <a:r>
                        <a:rPr lang="ru-RU" sz="2000" dirty="0"/>
                        <a:t> на регенерацию поврежденных хрящевых тканей.</a:t>
                      </a:r>
                    </a:p>
                  </a:txBody>
                  <a:tcPr marL="27277" marR="27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2021г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27277" marR="27277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60432" y="6381328"/>
            <a:ext cx="504056" cy="369332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8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69580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349</Words>
  <Application>Microsoft Office PowerPoint</Application>
  <PresentationFormat>Экран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Зайка</dc:creator>
  <cp:lastModifiedBy>Лебедева Илона Дмитриевна</cp:lastModifiedBy>
  <cp:revision>38</cp:revision>
  <dcterms:created xsi:type="dcterms:W3CDTF">2017-12-20T17:11:38Z</dcterms:created>
  <dcterms:modified xsi:type="dcterms:W3CDTF">2017-12-21T17:16:22Z</dcterms:modified>
</cp:coreProperties>
</file>