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314" r:id="rId3"/>
    <p:sldId id="300" r:id="rId4"/>
    <p:sldId id="328" r:id="rId5"/>
    <p:sldId id="312" r:id="rId6"/>
    <p:sldId id="353" r:id="rId7"/>
    <p:sldId id="327" r:id="rId8"/>
    <p:sldId id="306" r:id="rId9"/>
    <p:sldId id="335" r:id="rId10"/>
    <p:sldId id="336" r:id="rId11"/>
    <p:sldId id="262" r:id="rId12"/>
    <p:sldId id="319" r:id="rId13"/>
    <p:sldId id="320" r:id="rId14"/>
    <p:sldId id="258" r:id="rId15"/>
    <p:sldId id="321" r:id="rId16"/>
    <p:sldId id="354" r:id="rId17"/>
    <p:sldId id="323" r:id="rId18"/>
    <p:sldId id="324" r:id="rId19"/>
    <p:sldId id="325" r:id="rId20"/>
    <p:sldId id="263" r:id="rId21"/>
    <p:sldId id="355" r:id="rId22"/>
    <p:sldId id="348" r:id="rId23"/>
    <p:sldId id="350" r:id="rId24"/>
    <p:sldId id="349" r:id="rId25"/>
    <p:sldId id="352" r:id="rId26"/>
    <p:sldId id="309" r:id="rId27"/>
    <p:sldId id="333" r:id="rId28"/>
    <p:sldId id="264" r:id="rId29"/>
    <p:sldId id="265" r:id="rId30"/>
    <p:sldId id="334" r:id="rId31"/>
    <p:sldId id="267" r:id="rId32"/>
    <p:sldId id="318" r:id="rId33"/>
    <p:sldId id="341" r:id="rId34"/>
    <p:sldId id="342" r:id="rId35"/>
    <p:sldId id="347" r:id="rId36"/>
    <p:sldId id="345" r:id="rId37"/>
    <p:sldId id="343" r:id="rId38"/>
    <p:sldId id="271" r:id="rId39"/>
    <p:sldId id="270" r:id="rId40"/>
    <p:sldId id="272" r:id="rId41"/>
    <p:sldId id="339" r:id="rId42"/>
    <p:sldId id="338" r:id="rId43"/>
    <p:sldId id="340" r:id="rId44"/>
    <p:sldId id="283" r:id="rId45"/>
    <p:sldId id="346" r:id="rId46"/>
    <p:sldId id="287" r:id="rId47"/>
    <p:sldId id="293" r:id="rId48"/>
    <p:sldId id="294" r:id="rId49"/>
    <p:sldId id="295" r:id="rId50"/>
    <p:sldId id="296" r:id="rId51"/>
    <p:sldId id="297" r:id="rId52"/>
    <p:sldId id="299" r:id="rId53"/>
    <p:sldId id="298" r:id="rId54"/>
    <p:sldId id="329" r:id="rId55"/>
    <p:sldId id="331" r:id="rId56"/>
    <p:sldId id="332" r:id="rId57"/>
    <p:sldId id="35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spkrf.ru/documents/normativnye-dokumenty/971-trebovaniya_poa_2017.html" TargetMode="External"/><Relationship Id="rId2" Type="http://schemas.openxmlformats.org/officeDocument/2006/relationships/hyperlink" Target="http://profstandart.rosmintrud.ru/obshchiy-informatsionnyy-blok/natsionalnyy-reestr-professionalnykh-standartov/reestr-oblastey-i-vidov-professionalnoy-deyatel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rk.r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ccredpoa.ru/accreditators/index/view/id/1#collapse755" TargetMode="External"/><Relationship Id="rId2" Type="http://schemas.openxmlformats.org/officeDocument/2006/relationships/hyperlink" Target="http://accredpoa.ru/accreditators/index/view/id/1#collapse75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ccredpoa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ccredpoa.ru/" TargetMode="External"/><Relationship Id="rId2" Type="http://schemas.openxmlformats.org/officeDocument/2006/relationships/hyperlink" Target="http://www.nspk-poa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mintrud.ru/" TargetMode="External"/><Relationship Id="rId2" Type="http://schemas.openxmlformats.org/officeDocument/2006/relationships/hyperlink" Target="http://nspkrf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fstandart.rosmintrud.ru/obshchiy-informatsionnyy-blok/natsionalnyy-reestr-professionalnykh-standartov/reestr-sovetov-po-professionalnym-kvalifikatsiyam-nadelennykh-polnomochiyami-natsionalnym-sovetom-pr/" TargetMode="External"/><Relationship Id="rId4" Type="http://schemas.openxmlformats.org/officeDocument/2006/relationships/hyperlink" Target="http://nark.ru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824" y="2404534"/>
            <a:ext cx="9439275" cy="1646302"/>
          </a:xfrm>
        </p:spPr>
        <p:txBody>
          <a:bodyPr/>
          <a:lstStyle/>
          <a:p>
            <a:pPr algn="ctr"/>
            <a:r>
              <a:rPr lang="ru-RU" sz="2800" b="1" dirty="0" smtClean="0"/>
              <a:t>Общественно-профессиональная </a:t>
            </a:r>
            <a:r>
              <a:rPr lang="ru-RU" sz="2800" b="1" dirty="0"/>
              <a:t>аккредитация – инструмент укрепления имиджа и бренда образовательного учреждения на рынке образовательных </a:t>
            </a:r>
            <a:r>
              <a:rPr lang="ru-RU" sz="2800" b="1" dirty="0" smtClean="0"/>
              <a:t>услуг 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819775"/>
            <a:ext cx="7766936" cy="942975"/>
          </a:xfrm>
        </p:spPr>
        <p:txBody>
          <a:bodyPr/>
          <a:lstStyle/>
          <a:p>
            <a:r>
              <a:rPr lang="ru-RU" dirty="0" err="1"/>
              <a:t>Темнова</a:t>
            </a:r>
            <a:r>
              <a:rPr lang="ru-RU" dirty="0"/>
              <a:t> Л.В., доктор психологических наук, </a:t>
            </a:r>
            <a:endParaRPr lang="ru-RU" dirty="0" smtClean="0"/>
          </a:p>
          <a:p>
            <a:r>
              <a:rPr lang="ru-RU" dirty="0" smtClean="0"/>
              <a:t>профессор МГУ имени </a:t>
            </a:r>
            <a:r>
              <a:rPr lang="ru-RU" dirty="0" err="1" smtClean="0"/>
              <a:t>М.В.Ломоносова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2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127448" y="512000"/>
            <a:ext cx="6962815" cy="7201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  <a:effectLst/>
              </a:rPr>
              <a:t>Французская система аккредитации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552" y="1700808"/>
            <a:ext cx="6819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000" dirty="0"/>
              <a:t>Высший совет по оценке научных исследований и высшего образования (</a:t>
            </a:r>
            <a:r>
              <a:rPr lang="en-US" sz="2000" dirty="0"/>
              <a:t>HCERES</a:t>
            </a:r>
            <a:r>
              <a:rPr lang="ru-RU" sz="2000" dirty="0" smtClean="0"/>
              <a:t>):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независимый административный орган;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проводит оценку исследовательских организаций и высших </a:t>
            </a:r>
            <a:r>
              <a:rPr lang="ru-RU" sz="2000" dirty="0"/>
              <a:t>учебных </a:t>
            </a:r>
            <a:r>
              <a:rPr lang="ru-RU" sz="2000" dirty="0" smtClean="0"/>
              <a:t>заведений, </a:t>
            </a:r>
            <a:r>
              <a:rPr lang="ru-RU" sz="2000" dirty="0"/>
              <a:t>их учебных </a:t>
            </a:r>
            <a:r>
              <a:rPr lang="ru-RU" sz="2000" dirty="0" smtClean="0"/>
              <a:t>программ;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члены Совета назначаются Президентом;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экспертизу осуществляет около 4500 тысяч французских и зарубежных экспертов;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Совет утверждает и обнародует экспертные заключения;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ежегодно публикует отчеты о </a:t>
            </a:r>
            <a:r>
              <a:rPr lang="ru-RU" sz="2000" dirty="0" smtClean="0"/>
              <a:t>работе.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20486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61925"/>
            <a:ext cx="9054927" cy="8286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Что такое профессионально-общественная </a:t>
            </a:r>
            <a:r>
              <a:rPr lang="ru-RU" sz="2400" b="1" dirty="0" smtClean="0"/>
              <a:t>аккредитация образовательных </a:t>
            </a:r>
            <a:r>
              <a:rPr lang="ru-RU" sz="2400" b="1" dirty="0"/>
              <a:t>программ </a:t>
            </a:r>
            <a:r>
              <a:rPr lang="ru-RU" sz="2400" b="1" dirty="0" smtClean="0"/>
              <a:t>?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0151"/>
            <a:ext cx="8596668" cy="484121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– </a:t>
            </a:r>
            <a:r>
              <a:rPr lang="ru-RU" sz="2000" dirty="0"/>
              <a:t>признание качества и уровня подготовки выпускников, освоивших такую образовательную программу в конкретной организации, осуществляющей образовательную деятельность, </a:t>
            </a:r>
            <a:r>
              <a:rPr lang="ru-RU" sz="2000" dirty="0" smtClean="0"/>
              <a:t>отвечающую требованиям проф. стандартов</a:t>
            </a:r>
            <a:r>
              <a:rPr lang="ru-RU" sz="2000" dirty="0"/>
              <a:t>, требованиям рынка труда к специалистам, рабочим и служащим соответствующего </a:t>
            </a:r>
            <a:r>
              <a:rPr lang="ru-RU" sz="2000" dirty="0" smtClean="0"/>
              <a:t>профиля.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32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10750" cy="7048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Какие документы определяют процедуру ПОА: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942975"/>
            <a:ext cx="8797752" cy="591502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900" b="1" dirty="0" smtClean="0"/>
              <a:t>«</a:t>
            </a:r>
            <a:r>
              <a:rPr lang="ru-RU" sz="1900" b="1" dirty="0"/>
              <a:t>Об образовании в </a:t>
            </a:r>
            <a:r>
              <a:rPr lang="ru-RU" sz="1900" b="1" dirty="0" smtClean="0"/>
              <a:t>РФ», </a:t>
            </a:r>
            <a:r>
              <a:rPr lang="ru-RU" sz="1900" dirty="0" smtClean="0"/>
              <a:t>ч.3 </a:t>
            </a:r>
            <a:r>
              <a:rPr lang="ru-RU" sz="1900" dirty="0"/>
              <a:t>ст.96 ФЗ от 29.12.2012 №273-ФЗ (c изменениями от 2 июня 2016 года, ФЗ «О внесении изменений в статью 96  ФЗ "Об образовании в Российской Федерации"»)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/>
              <a:t>Общественная </a:t>
            </a:r>
            <a:r>
              <a:rPr lang="ru-RU" sz="1900" dirty="0"/>
              <a:t>аккредитация организаций, осуществляющих образовательную деятельность. Профессионально-общественная аккредитация образовательных программ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900" b="1" dirty="0" smtClean="0"/>
              <a:t>Постановление </a:t>
            </a:r>
            <a:r>
              <a:rPr lang="ru-RU" sz="1900" b="1" dirty="0"/>
              <a:t>Правительства РФ от </a:t>
            </a:r>
            <a:r>
              <a:rPr lang="ru-RU" sz="1900" b="1" dirty="0" smtClean="0"/>
              <a:t>11.04.2017 N </a:t>
            </a:r>
            <a:r>
              <a:rPr lang="ru-RU" sz="1900" b="1" dirty="0"/>
              <a:t>431 </a:t>
            </a:r>
            <a:r>
              <a:rPr lang="ru-RU" sz="1900" dirty="0"/>
              <a:t>"О порядке формирования и ведения перечня организаций, проводящих профессионально-общественную аккредитацию основных профессиональных образовательных программ, основных программ профессионального обучения и (или) дополнительных профессиональных программ"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endParaRPr lang="ru-RU" sz="19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endParaRPr lang="ru-RU" sz="19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8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9810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Какие документы определяют процедуру ПОА: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33400"/>
            <a:ext cx="8596668" cy="632459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06.11.2018 принят в первом чтении внесенный Правительством Российской Федерации </a:t>
            </a:r>
            <a:r>
              <a:rPr lang="ru-RU" b="1" dirty="0"/>
              <a:t>законопроект № 485928-7 «О внесении изменения в статью 92 Федерального закона «Об образовании в Российской Федерации</a:t>
            </a:r>
            <a:r>
              <a:rPr lang="ru-RU" dirty="0"/>
              <a:t>» (в части установления в Положении о государственной аккредитации образовательной деятельности порядка </a:t>
            </a:r>
            <a:r>
              <a:rPr lang="ru-RU" dirty="0">
                <a:solidFill>
                  <a:srgbClr val="FF0000"/>
                </a:solidFill>
              </a:rPr>
              <a:t>учета сведений </a:t>
            </a:r>
            <a:r>
              <a:rPr lang="ru-RU" dirty="0"/>
              <a:t>о независимой оценке качества подготовки обучающихся)»; привлечение экспертных организаций к проведению экспертиз в рамках государственной аккредитации.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Участники </a:t>
            </a:r>
            <a:r>
              <a:rPr lang="ru-RU" b="1" dirty="0"/>
              <a:t>парламентских слушаний (13.11.2018) </a:t>
            </a:r>
            <a:r>
              <a:rPr lang="ru-RU" dirty="0"/>
              <a:t>считают, что приоритетным направлением развития оценочных процедур должно стать </a:t>
            </a:r>
            <a:r>
              <a:rPr lang="ru-RU" dirty="0">
                <a:solidFill>
                  <a:srgbClr val="FF0000"/>
                </a:solidFill>
              </a:rPr>
              <a:t>эффективное взаимодействие государственной и внешней независимой систем оценки </a:t>
            </a:r>
            <a:r>
              <a:rPr lang="ru-RU" dirty="0"/>
              <a:t>качества образования. Следует активизировать проведение </a:t>
            </a:r>
            <a:r>
              <a:rPr lang="ru-RU" dirty="0" err="1"/>
              <a:t>аккредитационных</a:t>
            </a:r>
            <a:r>
              <a:rPr lang="ru-RU" dirty="0"/>
              <a:t> экспертиз аккредитованными независимыми экспертными организациями и постепенно </a:t>
            </a:r>
            <a:r>
              <a:rPr lang="ru-RU" dirty="0">
                <a:solidFill>
                  <a:srgbClr val="FF0000"/>
                </a:solidFill>
              </a:rPr>
              <a:t>переходить к принятию решений </a:t>
            </a:r>
            <a:r>
              <a:rPr lang="ru-RU" dirty="0"/>
              <a:t>о государственной аккредитации образовательных программ и (или) образовательных организаций </a:t>
            </a:r>
            <a:r>
              <a:rPr lang="ru-RU" dirty="0">
                <a:solidFill>
                  <a:srgbClr val="FF0000"/>
                </a:solidFill>
              </a:rPr>
              <a:t>на основе отчетов о результатах внешних независимых оценок качества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6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8286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Национальный совет при Президенте Российской Федерации по профессиональным </a:t>
            </a:r>
            <a:r>
              <a:rPr lang="ru-RU" sz="2400" b="1" dirty="0" smtClean="0"/>
              <a:t>квалификациям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обеспечивает правовую </a:t>
            </a:r>
            <a:r>
              <a:rPr lang="ru-RU" sz="2000" dirty="0"/>
              <a:t>основу и административно-организационное оформление </a:t>
            </a:r>
            <a:r>
              <a:rPr lang="ru-RU" sz="2000" dirty="0" smtClean="0"/>
              <a:t>системы </a:t>
            </a:r>
            <a:r>
              <a:rPr lang="ru-RU" sz="2000" dirty="0"/>
              <a:t>профессионально-общественной </a:t>
            </a:r>
            <a:r>
              <a:rPr lang="ru-RU" sz="2000" dirty="0" smtClean="0"/>
              <a:t>аккредитации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59" y="1533526"/>
            <a:ext cx="8596668" cy="511743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Совет создан </a:t>
            </a:r>
            <a:r>
              <a:rPr lang="ru-RU" dirty="0"/>
              <a:t>в соответствии с Указом </a:t>
            </a:r>
            <a:r>
              <a:rPr lang="ru-RU" dirty="0" smtClean="0"/>
              <a:t>Президента </a:t>
            </a:r>
            <a:r>
              <a:rPr lang="ru-RU" dirty="0"/>
              <a:t>Российской Федерации от 16 апреля 2014 года № 249. </a:t>
            </a: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Во главе - Президент Общероссийского </a:t>
            </a:r>
            <a:r>
              <a:rPr lang="ru-RU" dirty="0"/>
              <a:t>объединения работодателей «Российский союз промышленников и предпринимателей» Александр Николаевич Шохин.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В структуре Национального совета созданы рабочие группы</a:t>
            </a:r>
            <a:r>
              <a:rPr lang="ru-RU" dirty="0" smtClean="0"/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Рабочая группа Национального совета по профессиональным стандартам и координации деятельности советов по профессиональным квалификациям (руководитель – Ф.Т. Прокопов);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Рабочая группа Национального совета по вопросам оценки квалификации и качества подготовки кадров (руководитель – А.Г. Свинаренко);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Рабочая группа Национального совета по применению профессиональных стандартов в системе профессионального образования и обучения (руководитель – Я.И. Кузьминов).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20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0191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Функции Национального совета </a:t>
            </a:r>
            <a:r>
              <a:rPr lang="ru-RU" sz="2400" b="1" dirty="0"/>
              <a:t>при Президенте Российской Федерации по профессиональным квалификациям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904875"/>
            <a:ext cx="9324975" cy="5953125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</a:pPr>
            <a:r>
              <a:rPr lang="ru-RU" dirty="0" smtClean="0"/>
              <a:t>проводит </a:t>
            </a:r>
            <a:r>
              <a:rPr lang="ru-RU" dirty="0"/>
              <a:t>экспертизу проектов законодательных и иных нормативных правовых актов Российской Федерации по вопросам развития системы профессиональных квалификаций в Российской </a:t>
            </a:r>
            <a:r>
              <a:rPr lang="ru-RU" dirty="0" smtClean="0"/>
              <a:t>Федерации</a:t>
            </a:r>
            <a:r>
              <a:rPr lang="ru-RU" dirty="0"/>
              <a:t>;</a:t>
            </a:r>
          </a:p>
          <a:p>
            <a:pPr marL="0" indent="457200">
              <a:spcBef>
                <a:spcPts val="0"/>
              </a:spcBef>
            </a:pPr>
            <a:r>
              <a:rPr lang="en-US" dirty="0" err="1"/>
              <a:t>рассматривает</a:t>
            </a:r>
            <a:r>
              <a:rPr lang="en-US" dirty="0"/>
              <a:t> </a:t>
            </a:r>
            <a:r>
              <a:rPr lang="en-US" dirty="0" err="1"/>
              <a:t>проекты</a:t>
            </a:r>
            <a:r>
              <a:rPr lang="en-US" dirty="0"/>
              <a:t> </a:t>
            </a:r>
            <a:r>
              <a:rPr lang="en-US" b="1" dirty="0" err="1"/>
              <a:t>профессиональных</a:t>
            </a:r>
            <a:r>
              <a:rPr lang="en-US" b="1" dirty="0"/>
              <a:t> </a:t>
            </a:r>
            <a:r>
              <a:rPr lang="en-US" b="1" dirty="0" err="1" smtClean="0"/>
              <a:t>стандартов</a:t>
            </a:r>
            <a:r>
              <a:rPr lang="ru-RU" dirty="0" smtClean="0"/>
              <a:t>;</a:t>
            </a:r>
            <a:endParaRPr lang="ru-RU" dirty="0"/>
          </a:p>
          <a:p>
            <a:pPr marL="0" indent="457200">
              <a:spcBef>
                <a:spcPts val="0"/>
              </a:spcBef>
            </a:pPr>
            <a:r>
              <a:rPr lang="ru-RU" dirty="0"/>
              <a:t>организует разработку и актуализацию </a:t>
            </a:r>
            <a:r>
              <a:rPr lang="ru-RU" b="1" dirty="0"/>
              <a:t>классификатора видов профессиональной </a:t>
            </a:r>
            <a:r>
              <a:rPr lang="ru-RU" b="1" dirty="0" smtClean="0"/>
              <a:t>деятельности;</a:t>
            </a:r>
            <a:endParaRPr lang="ru-RU" b="1" dirty="0"/>
          </a:p>
          <a:p>
            <a:pPr marL="0" indent="457200">
              <a:spcBef>
                <a:spcPts val="0"/>
              </a:spcBef>
            </a:pPr>
            <a:r>
              <a:rPr lang="ru-RU" dirty="0"/>
              <a:t>создает советы по профессиональным квалификациям, </a:t>
            </a:r>
            <a:r>
              <a:rPr lang="ru-RU" dirty="0" smtClean="0"/>
              <a:t>создаваемые </a:t>
            </a:r>
            <a:r>
              <a:rPr lang="ru-RU" dirty="0"/>
              <a:t>с целью формирования и развития систем профессиональных квалификаций по определенным видам профессиональной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marL="0" indent="457200">
              <a:spcBef>
                <a:spcPts val="0"/>
              </a:spcBef>
            </a:pPr>
            <a:r>
              <a:rPr lang="ru-RU" dirty="0"/>
              <a:t>к</a:t>
            </a:r>
            <a:r>
              <a:rPr lang="ru-RU" dirty="0" smtClean="0"/>
              <a:t>оординирует деятельность </a:t>
            </a:r>
            <a:r>
              <a:rPr lang="ru-RU" dirty="0"/>
              <a:t>органов государственной власти Российской Федерации, объединений работодателей, профессиональных союзов (их объединений) и ассоциаций, общественных объединений, научных и иных организаций по созданию и развитию системы профессиональных квалификаций в Российской Федерации. </a:t>
            </a:r>
          </a:p>
          <a:p>
            <a:pPr marL="0" indent="457200">
              <a:spcBef>
                <a:spcPts val="0"/>
              </a:spcBef>
            </a:pPr>
            <a:r>
              <a:rPr lang="ru-RU" dirty="0" smtClean="0"/>
              <a:t>координирует работу</a:t>
            </a:r>
            <a:r>
              <a:rPr lang="ru-RU" dirty="0"/>
              <a:t>, направленную на повышение качества профессионального </a:t>
            </a:r>
            <a:r>
              <a:rPr lang="ru-RU" dirty="0" smtClean="0"/>
              <a:t>образования,</a:t>
            </a:r>
            <a:r>
              <a:rPr lang="ru-RU" b="1" dirty="0" smtClean="0"/>
              <a:t> </a:t>
            </a:r>
            <a:r>
              <a:rPr lang="ru-RU" dirty="0" smtClean="0"/>
              <a:t>по </a:t>
            </a:r>
            <a:r>
              <a:rPr lang="ru-RU" b="1" dirty="0"/>
              <a:t>приведению </a:t>
            </a:r>
            <a:r>
              <a:rPr lang="ru-RU" b="1" dirty="0" smtClean="0"/>
              <a:t>ФГОС профессионального </a:t>
            </a:r>
            <a:r>
              <a:rPr lang="ru-RU" dirty="0"/>
              <a:t>образования в соответствие с профессиональными стандартами;</a:t>
            </a:r>
          </a:p>
          <a:p>
            <a:pPr marL="0" lvl="0" indent="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по </a:t>
            </a:r>
            <a:r>
              <a:rPr lang="ru-RU" b="1" dirty="0"/>
              <a:t>профессионально-общественной аккредитации </a:t>
            </a:r>
            <a:r>
              <a:rPr lang="ru-RU" dirty="0"/>
              <a:t>образовательных программ профессионального образования;</a:t>
            </a:r>
          </a:p>
          <a:p>
            <a:pPr marL="0" lvl="0" indent="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по формированию системы независимой оценки профессиональной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3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648825" cy="1038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Национальный совет при Президенте Российской Федерации по профессиональным квалификациям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914400"/>
            <a:ext cx="9258299" cy="6105525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/>
              <a:t>На </a:t>
            </a:r>
            <a:r>
              <a:rPr lang="ru-RU" sz="1900" dirty="0"/>
              <a:t>настоящий момент Минтрудом России </a:t>
            </a:r>
            <a:r>
              <a:rPr lang="ru-RU" sz="1900" b="1" dirty="0"/>
              <a:t>утверждено</a:t>
            </a:r>
            <a:r>
              <a:rPr lang="ru-RU" sz="1900" dirty="0"/>
              <a:t> 1227 профессиональных стандартов по 37 областям профессиональной деятельности. </a:t>
            </a:r>
            <a:endParaRPr lang="ru-RU" sz="1900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://profstandart.rosmintrud.ru/obshchiy-informatsionnyy-blok/natsionalnyy-reestr-professionalnykh-standartov/reestr-oblastey-i-vidov-professionalnoy-deyatelnosti</a:t>
            </a:r>
            <a:r>
              <a:rPr lang="en-US" sz="1900" dirty="0" smtClean="0">
                <a:hlinkClick r:id="rId2"/>
              </a:rPr>
              <a:t>/</a:t>
            </a:r>
            <a:endParaRPr lang="ru-RU" sz="1900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</a:pPr>
            <a:endParaRPr lang="ru-RU" sz="1900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/>
              <a:t>Председателем </a:t>
            </a:r>
            <a:r>
              <a:rPr lang="ru-RU" sz="1900" dirty="0"/>
              <a:t>Национального совета утверждены </a:t>
            </a:r>
            <a:r>
              <a:rPr lang="ru-RU" sz="1900" b="1" dirty="0"/>
              <a:t>Общие требования к проведению профессионально-общественной аккредитации основных профессиональных образовательных программ,</a:t>
            </a:r>
            <a:r>
              <a:rPr lang="ru-RU" sz="1900" dirty="0"/>
              <a:t> основных программ профессионального обучения, дополнительных профессиональных </a:t>
            </a:r>
            <a:r>
              <a:rPr lang="ru-RU" sz="1900" dirty="0" smtClean="0"/>
              <a:t>программ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i="1" dirty="0" smtClean="0"/>
              <a:t>(на них выстроена </a:t>
            </a:r>
            <a:r>
              <a:rPr lang="ru-RU" sz="1900" i="1" dirty="0"/>
              <a:t>система профессионально-общественной аккредитации в нефтегазовом комплексе, в </a:t>
            </a:r>
            <a:r>
              <a:rPr lang="ru-RU" sz="1900" i="1" dirty="0" err="1"/>
              <a:t>наноиндустрии</a:t>
            </a:r>
            <a:r>
              <a:rPr lang="ru-RU" sz="1900" i="1" dirty="0"/>
              <a:t>, сферах информационных технологий, ракетной техники и космической деятельности, машиностроения, финансового рынка, здравоохранения, электроэнергетики, железнодорожного транспорта и </a:t>
            </a:r>
            <a:r>
              <a:rPr lang="ru-RU" sz="1900" i="1" dirty="0" smtClean="0"/>
              <a:t>др.) </a:t>
            </a:r>
            <a:r>
              <a:rPr lang="ru-RU" sz="1900" dirty="0" smtClean="0"/>
              <a:t>(03.07.2017)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>
                <a:hlinkClick r:id="rId3"/>
              </a:rPr>
              <a:t>http://</a:t>
            </a:r>
            <a:r>
              <a:rPr lang="en-US" sz="1900" dirty="0" smtClean="0">
                <a:hlinkClick r:id="rId3"/>
              </a:rPr>
              <a:t>nspkrf.ru/documents/normativnye-dokumenty/971-trebovaniya_poa_2017.html</a:t>
            </a:r>
            <a:endParaRPr lang="ru-RU" sz="1900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</a:pPr>
            <a:endParaRPr lang="ru-RU" sz="1900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/>
              <a:t>Организационную</a:t>
            </a:r>
            <a:r>
              <a:rPr lang="ru-RU" sz="1900" dirty="0"/>
              <a:t>, методическую, экспертно-аналитическую	поддержку деятельности	советов </a:t>
            </a:r>
            <a:r>
              <a:rPr lang="ru-RU" sz="1900" dirty="0" smtClean="0"/>
              <a:t>по профессиональным </a:t>
            </a:r>
            <a:r>
              <a:rPr lang="ru-RU" sz="1900" dirty="0"/>
              <a:t>квалификациям обеспечивает </a:t>
            </a:r>
            <a:r>
              <a:rPr lang="ru-RU" sz="1900" b="1" dirty="0"/>
              <a:t>Национальное агентство развития </a:t>
            </a:r>
            <a:r>
              <a:rPr lang="ru-RU" sz="1900" b="1" dirty="0" smtClean="0"/>
              <a:t>квалификаций </a:t>
            </a:r>
            <a:r>
              <a:rPr lang="ru-RU" sz="1900" dirty="0" smtClean="0"/>
              <a:t>(</a:t>
            </a:r>
            <a:r>
              <a:rPr lang="ru-RU" sz="1900" dirty="0" err="1" smtClean="0"/>
              <a:t>Ген.дир</a:t>
            </a:r>
            <a:r>
              <a:rPr lang="ru-RU" sz="1900" dirty="0" smtClean="0"/>
              <a:t>. – Александр Лейбович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https://nark.ru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80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010775" cy="8667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Дорожная карта </a:t>
            </a:r>
            <a:r>
              <a:rPr lang="ru-RU" sz="2400" b="1" dirty="0"/>
              <a:t>по развитию национальной системы квалификаций в Российской Федерации на период до </a:t>
            </a:r>
            <a:r>
              <a:rPr lang="ru-RU" sz="2400" b="1" dirty="0" smtClean="0"/>
              <a:t>2024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471738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000" dirty="0" smtClean="0"/>
              <a:t>Создание </a:t>
            </a:r>
            <a:r>
              <a:rPr lang="ru-RU" sz="2000" dirty="0"/>
              <a:t>условий </a:t>
            </a:r>
            <a:r>
              <a:rPr lang="ru-RU" sz="2000" b="1" dirty="0">
                <a:solidFill>
                  <a:srgbClr val="00B050"/>
                </a:solidFill>
              </a:rPr>
              <a:t>для учета результатов </a:t>
            </a:r>
            <a:r>
              <a:rPr lang="ru-RU" sz="2000" b="1" dirty="0" smtClean="0">
                <a:solidFill>
                  <a:srgbClr val="00B050"/>
                </a:solidFill>
              </a:rPr>
              <a:t>профессионально-общественной </a:t>
            </a:r>
            <a:r>
              <a:rPr lang="ru-RU" sz="2000" b="1" dirty="0">
                <a:solidFill>
                  <a:srgbClr val="00B050"/>
                </a:solidFill>
              </a:rPr>
              <a:t>аккредитации при проведении государственной аккредитации</a:t>
            </a:r>
            <a:r>
              <a:rPr lang="ru-RU" sz="2000" b="1" dirty="0" smtClean="0">
                <a:solidFill>
                  <a:srgbClr val="00B050"/>
                </a:solidFill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 </a:t>
            </a:r>
            <a:r>
              <a:rPr lang="ru-RU" sz="2000" dirty="0"/>
              <a:t>Создание условий для применения результатов </a:t>
            </a:r>
            <a:r>
              <a:rPr lang="ru-RU" sz="2000" dirty="0" smtClean="0"/>
              <a:t>профессионально-общественной </a:t>
            </a:r>
            <a:r>
              <a:rPr lang="ru-RU" sz="2000" dirty="0"/>
              <a:t>аккредитации в качестве одного из критериев при формировании </a:t>
            </a:r>
            <a:r>
              <a:rPr lang="ru-RU" sz="2000" b="1" dirty="0">
                <a:solidFill>
                  <a:srgbClr val="00B050"/>
                </a:solidFill>
              </a:rPr>
              <a:t>заказа на целевое обучение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rgbClr val="00B050"/>
                </a:solidFill>
              </a:rPr>
              <a:t>распределении контрольных цифр приема </a:t>
            </a:r>
            <a:r>
              <a:rPr lang="ru-RU" sz="2000" dirty="0"/>
              <a:t>на обучение по профессиям, специальностям и направлениям подготовки за счет ассигнований федерального бюджета, бюджетов субъектов Российской Федерации и местных бюджетов, а также в процедурах государственной аккредитации основных программ профессионального и высшего </a:t>
            </a:r>
            <a:r>
              <a:rPr lang="ru-RU" sz="2000" dirty="0" smtClean="0"/>
              <a:t>образования (2020-2021).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431"/>
            <a:ext cx="9038166" cy="173696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Протокол 3аседания Межведомственной рабочей группы </a:t>
            </a:r>
            <a:r>
              <a:rPr lang="ru-RU" sz="2700" dirty="0"/>
              <a:t>по </a:t>
            </a:r>
            <a:r>
              <a:rPr lang="ru-RU" sz="2700" dirty="0" smtClean="0"/>
              <a:t>совершенствованию системы государственной регламентации образовательной деятельности от 10.10.2018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1747"/>
            <a:ext cx="8596668" cy="487093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i="1" dirty="0" smtClean="0"/>
              <a:t>(Председатель Межведомственной </a:t>
            </a:r>
            <a:r>
              <a:rPr lang="ru-RU" i="1" dirty="0"/>
              <a:t>рабочей </a:t>
            </a:r>
            <a:r>
              <a:rPr lang="ru-RU" i="1" dirty="0" smtClean="0"/>
              <a:t>группы С.С</a:t>
            </a:r>
            <a:r>
              <a:rPr lang="ru-RU" i="1" dirty="0"/>
              <a:t>. </a:t>
            </a:r>
            <a:r>
              <a:rPr lang="ru-RU" i="1" dirty="0" smtClean="0"/>
              <a:t>Кравцов (Руководитель </a:t>
            </a:r>
            <a:r>
              <a:rPr lang="ru-RU" i="1" dirty="0"/>
              <a:t>Федеральной службы по надзору в сфере образования и </a:t>
            </a:r>
            <a:r>
              <a:rPr lang="ru-RU" i="1" dirty="0" smtClean="0"/>
              <a:t>науки))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3.6. разработать механизмы </a:t>
            </a:r>
            <a:r>
              <a:rPr lang="ru-RU" dirty="0">
                <a:solidFill>
                  <a:srgbClr val="00B050"/>
                </a:solidFill>
              </a:rPr>
              <a:t>учета результатов профессионально-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B050"/>
                </a:solidFill>
              </a:rPr>
              <a:t>общественной аккредитации, </a:t>
            </a:r>
            <a:r>
              <a:rPr lang="ru-RU" dirty="0"/>
              <a:t>общественной аккредитации, аккредитации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международных транспортных организаций (для вузов, осуществляющих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подготовку для транспортной </a:t>
            </a:r>
            <a:r>
              <a:rPr lang="ru-RU" dirty="0"/>
              <a:t>отрасли); участия </a:t>
            </a:r>
            <a:r>
              <a:rPr lang="ru-RU" dirty="0" smtClean="0"/>
              <a:t>образовательных организаций высшего </a:t>
            </a:r>
            <a:r>
              <a:rPr lang="ru-RU" dirty="0"/>
              <a:t>образования </a:t>
            </a:r>
            <a:r>
              <a:rPr lang="ru-RU" dirty="0" smtClean="0"/>
              <a:t>в </a:t>
            </a:r>
            <a:r>
              <a:rPr lang="ru-RU" dirty="0"/>
              <a:t>международных рейтингах; независимой оценки </a:t>
            </a:r>
            <a:r>
              <a:rPr lang="ru-RU" dirty="0" smtClean="0"/>
              <a:t>качества образования </a:t>
            </a:r>
            <a:r>
              <a:rPr lang="ru-RU" b="1" dirty="0">
                <a:solidFill>
                  <a:srgbClr val="00B050"/>
                </a:solidFill>
              </a:rPr>
              <a:t>при государственной аккредитации образовательной деятельности</a:t>
            </a:r>
            <a:r>
              <a:rPr lang="ru-RU" dirty="0"/>
              <a:t>, в том числе результатов первичной </a:t>
            </a:r>
            <a:r>
              <a:rPr lang="ru-RU" dirty="0" smtClean="0"/>
              <a:t>аккредитации выпускников  </a:t>
            </a:r>
            <a:r>
              <a:rPr lang="ru-RU" dirty="0"/>
              <a:t>(для вузов</a:t>
            </a:r>
            <a:r>
              <a:rPr lang="ru-RU" dirty="0" smtClean="0"/>
              <a:t>, осуществляющих подготовку для сферы здравоохранения</a:t>
            </a:r>
            <a:r>
              <a:rPr lang="ru-RU" dirty="0"/>
              <a:t>), иных </a:t>
            </a:r>
            <a:r>
              <a:rPr lang="ru-RU" dirty="0" smtClean="0"/>
              <a:t>результатов допуска к профессиональной деятельности</a:t>
            </a:r>
            <a:r>
              <a:rPr lang="ru-RU" dirty="0"/>
              <a:t>, квалификационных </a:t>
            </a:r>
            <a:r>
              <a:rPr lang="ru-RU" dirty="0" smtClean="0"/>
              <a:t>экзаменов </a:t>
            </a:r>
            <a:r>
              <a:rPr lang="ru-RU" dirty="0" err="1" smtClean="0"/>
              <a:t>выпyскников</a:t>
            </a:r>
            <a:r>
              <a:rPr lang="ru-RU" dirty="0" smtClean="0"/>
              <a:t> </a:t>
            </a:r>
            <a:r>
              <a:rPr lang="ru-RU" dirty="0"/>
              <a:t>по другим </a:t>
            </a:r>
            <a:r>
              <a:rPr lang="ru-RU" dirty="0" smtClean="0"/>
              <a:t>направлениям </a:t>
            </a:r>
            <a:r>
              <a:rPr lang="ru-RU" dirty="0"/>
              <a:t>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70145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104776"/>
            <a:ext cx="9477375" cy="5910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700" dirty="0" smtClean="0">
                <a:solidFill>
                  <a:srgbClr val="00B050"/>
                </a:solidFill>
                <a:effectLst/>
              </a:rPr>
              <a:t>Количество </a:t>
            </a:r>
            <a:r>
              <a:rPr lang="ru-RU" sz="2700" dirty="0">
                <a:solidFill>
                  <a:srgbClr val="00B050"/>
                </a:solidFill>
                <a:effectLst/>
              </a:rPr>
              <a:t>высших учебных заведений в России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9406"/>
              </p:ext>
            </p:extLst>
          </p:nvPr>
        </p:nvGraphicFramePr>
        <p:xfrm>
          <a:off x="0" y="695843"/>
          <a:ext cx="10632504" cy="314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545">
                  <a:extLst>
                    <a:ext uri="{9D8B030D-6E8A-4147-A177-3AD203B41FA5}">
                      <a16:colId xmlns:a16="http://schemas.microsoft.com/office/drawing/2014/main" val="3506054043"/>
                    </a:ext>
                  </a:extLst>
                </a:gridCol>
                <a:gridCol w="1829606">
                  <a:extLst>
                    <a:ext uri="{9D8B030D-6E8A-4147-A177-3AD203B41FA5}">
                      <a16:colId xmlns:a16="http://schemas.microsoft.com/office/drawing/2014/main" val="3257372451"/>
                    </a:ext>
                  </a:extLst>
                </a:gridCol>
                <a:gridCol w="4272639">
                  <a:extLst>
                    <a:ext uri="{9D8B030D-6E8A-4147-A177-3AD203B41FA5}">
                      <a16:colId xmlns:a16="http://schemas.microsoft.com/office/drawing/2014/main" val="2993917184"/>
                    </a:ext>
                  </a:extLst>
                </a:gridCol>
                <a:gridCol w="3465714">
                  <a:extLst>
                    <a:ext uri="{9D8B030D-6E8A-4147-A177-3AD203B41FA5}">
                      <a16:colId xmlns:a16="http://schemas.microsoft.com/office/drawing/2014/main" val="312459955"/>
                    </a:ext>
                  </a:extLst>
                </a:gridCol>
              </a:tblGrid>
              <a:tr h="771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год</a:t>
                      </a:r>
                      <a:endParaRPr lang="ru-RU" sz="2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всего</a:t>
                      </a:r>
                      <a:endParaRPr lang="ru-RU" sz="2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государственных</a:t>
                      </a:r>
                      <a:br>
                        <a:rPr lang="ru-RU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и муниципальных вузов</a:t>
                      </a:r>
                      <a:endParaRPr lang="ru-RU" sz="2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негосударственных</a:t>
                      </a:r>
                      <a:b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</a:b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вузов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505358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1991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519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–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6610871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2000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965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607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358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9974284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2010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1115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653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462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631371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2014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938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567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371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266596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2018</a:t>
                      </a:r>
                      <a:endParaRPr lang="ru-RU" sz="2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662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484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178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246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1951" y="3962400"/>
            <a:ext cx="89120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pPr indent="457200" algn="just"/>
            <a:endParaRPr lang="ru-RU" sz="2000" b="1" dirty="0">
              <a:solidFill>
                <a:srgbClr val="002060"/>
              </a:solidFill>
            </a:endParaRPr>
          </a:p>
          <a:p>
            <a:pPr indent="457200" algn="just"/>
            <a:r>
              <a:rPr lang="ru-RU" sz="2000" dirty="0" smtClean="0"/>
              <a:t>За 2014-2017 количество </a:t>
            </a:r>
            <a:r>
              <a:rPr lang="ru-RU" sz="2000" dirty="0"/>
              <a:t>вузов и филиалов в России </a:t>
            </a:r>
            <a:r>
              <a:rPr lang="ru-RU" sz="2000" dirty="0" smtClean="0"/>
              <a:t>сократилось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2268 до </a:t>
            </a:r>
            <a:r>
              <a:rPr lang="ru-RU" sz="2000" dirty="0" smtClean="0"/>
              <a:t>1171 (на 52%), </a:t>
            </a:r>
          </a:p>
          <a:p>
            <a:pPr indent="457200" algn="just"/>
            <a:r>
              <a:rPr lang="ru-RU" sz="2000" dirty="0" smtClean="0"/>
              <a:t>в </a:t>
            </a:r>
            <a:r>
              <a:rPr lang="ru-RU" sz="2000" dirty="0"/>
              <a:t>том числе число государственных </a:t>
            </a:r>
            <a:r>
              <a:rPr lang="ru-RU" sz="2000" dirty="0" smtClean="0"/>
              <a:t>- с </a:t>
            </a:r>
            <a:r>
              <a:rPr lang="ru-RU" sz="2000" dirty="0"/>
              <a:t>567 до </a:t>
            </a:r>
            <a:r>
              <a:rPr lang="ru-RU" sz="2000" dirty="0" smtClean="0"/>
              <a:t>484 (на 15%), </a:t>
            </a:r>
            <a:r>
              <a:rPr lang="ru-RU" sz="2000" dirty="0"/>
              <a:t>негосударственных — </a:t>
            </a:r>
            <a:r>
              <a:rPr lang="ru-RU" sz="2000" dirty="0" smtClean="0"/>
              <a:t>с </a:t>
            </a:r>
            <a:r>
              <a:rPr lang="ru-RU" sz="2000" dirty="0"/>
              <a:t>371 до </a:t>
            </a:r>
            <a:r>
              <a:rPr lang="ru-RU" sz="2000" dirty="0" smtClean="0"/>
              <a:t>178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на 53</a:t>
            </a:r>
            <a:r>
              <a:rPr lang="ru-RU" sz="2000" dirty="0" smtClean="0"/>
              <a:t>%), </a:t>
            </a:r>
          </a:p>
          <a:p>
            <a:pPr indent="457200" algn="just"/>
            <a:r>
              <a:rPr lang="ru-RU" sz="2000" dirty="0" smtClean="0"/>
              <a:t>филиалов с </a:t>
            </a:r>
            <a:r>
              <a:rPr lang="ru-RU" sz="2000" dirty="0"/>
              <a:t>1330 до </a:t>
            </a:r>
            <a:r>
              <a:rPr lang="ru-RU" sz="2000" dirty="0" smtClean="0"/>
              <a:t>509 (на 62%).</a:t>
            </a:r>
          </a:p>
        </p:txBody>
      </p:sp>
    </p:spTree>
    <p:extLst>
      <p:ext uri="{BB962C8B-B14F-4D97-AF65-F5344CB8AC3E}">
        <p14:creationId xmlns:p14="http://schemas.microsoft.com/office/powerpoint/2010/main" val="30191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Кто может проводить профессионально-общественную аккредитацию?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dirty="0" smtClean="0"/>
              <a:t>работодатели</a:t>
            </a:r>
            <a:r>
              <a:rPr lang="ru-RU" sz="2000" dirty="0"/>
              <a:t>, их объединения, а также уполномоченные ими организации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	Реестр </a:t>
            </a:r>
            <a:r>
              <a:rPr lang="ru-RU" sz="2000" dirty="0"/>
              <a:t>аккредитующих организаций – 92 </a:t>
            </a:r>
            <a:r>
              <a:rPr lang="ru-RU" sz="2000" dirty="0" smtClean="0"/>
              <a:t>организации.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	Список </a:t>
            </a:r>
            <a:r>
              <a:rPr lang="ru-RU" sz="2000" dirty="0"/>
              <a:t>организаций, осуществляющих процедуру аккредитации без уведомления </a:t>
            </a:r>
            <a:r>
              <a:rPr lang="ru-RU" sz="2000" dirty="0" err="1"/>
              <a:t>МинобрНауки</a:t>
            </a:r>
            <a:r>
              <a:rPr lang="ru-RU" sz="2000" dirty="0"/>
              <a:t> – 13 </a:t>
            </a:r>
            <a:r>
              <a:rPr lang="ru-RU" sz="2000" dirty="0" smtClean="0"/>
              <a:t>организаций.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	Аккредитованных </a:t>
            </a:r>
            <a:r>
              <a:rPr lang="ru-RU" sz="2000" dirty="0"/>
              <a:t>программ – </a:t>
            </a:r>
            <a:r>
              <a:rPr lang="ru-RU" sz="2000" dirty="0" smtClean="0"/>
              <a:t>2461 программа.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71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аккредитующих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4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5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531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Аккредитованные программы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4731"/>
            <a:ext cx="8596668" cy="5196631"/>
          </a:xfrm>
        </p:spPr>
        <p:txBody>
          <a:bodyPr/>
          <a:lstStyle/>
          <a:p>
            <a:pPr marL="0" indent="4320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/>
              <a:t>АККОРК</a:t>
            </a:r>
            <a:r>
              <a:rPr lang="ru-RU" sz="2000" dirty="0"/>
              <a:t> – 323 (за 14 лет)), </a:t>
            </a:r>
            <a:endParaRPr lang="ru-RU" sz="2000" dirty="0" smtClean="0"/>
          </a:p>
          <a:p>
            <a:pPr marL="0" indent="0">
              <a:buNone/>
            </a:pPr>
            <a:r>
              <a:rPr lang="ru-RU" b="1" dirty="0" smtClean="0"/>
              <a:t>(например, Ханты-Мансийская </a:t>
            </a:r>
            <a:r>
              <a:rPr lang="ru-RU" b="1" dirty="0"/>
              <a:t>государственная медицинская </a:t>
            </a:r>
            <a:r>
              <a:rPr lang="ru-RU" b="1" dirty="0" smtClean="0"/>
              <a:t>академия (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Лечебное дело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Сестринское дело</a:t>
            </a:r>
            <a:r>
              <a:rPr lang="ru-RU" dirty="0" smtClean="0">
                <a:solidFill>
                  <a:schemeClr val="tx1"/>
                </a:solidFill>
              </a:rPr>
              <a:t>); </a:t>
            </a:r>
            <a:r>
              <a:rPr lang="ru-RU" sz="2000" dirty="0" smtClean="0"/>
              <a:t>6- филология, 5 – лингвистика, 2- журналистика);</a:t>
            </a:r>
          </a:p>
          <a:p>
            <a:pPr marL="0" indent="4320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0" indent="4320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/>
              <a:t>АКУР</a:t>
            </a:r>
            <a:r>
              <a:rPr lang="ru-RU" sz="2000" dirty="0" smtClean="0"/>
              <a:t> </a:t>
            </a:r>
            <a:r>
              <a:rPr lang="ru-RU" sz="2000" dirty="0"/>
              <a:t>– 11 </a:t>
            </a:r>
            <a:r>
              <a:rPr lang="ru-RU" sz="2000" dirty="0" smtClean="0"/>
              <a:t>программ (1- филология, 2- журналистика, 3- социология) (за 5 лет);</a:t>
            </a:r>
          </a:p>
          <a:p>
            <a:pPr marL="0" indent="4320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0" indent="4320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/>
              <a:t>Общество социальных наук </a:t>
            </a:r>
            <a:r>
              <a:rPr lang="ru-RU" sz="2000" dirty="0" smtClean="0"/>
              <a:t>(эксперты через АККОРК) – 12 ( из них 4 – социальная работа) за 4 года).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9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683931" cy="1471749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 smtClean="0"/>
              <a:t>Перечень критериев аккредитации образовательной программы по стандартам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cap="small" dirty="0" smtClean="0"/>
              <a:t>общество социальных наук)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1749"/>
            <a:ext cx="8596668" cy="456961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1. Цели образовательной программы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2. Система управления качеством обучения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3. Содержание образовательной программы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i="1" cap="small" dirty="0" smtClean="0"/>
              <a:t>4.</a:t>
            </a:r>
            <a:r>
              <a:rPr lang="ru-RU" cap="small" dirty="0" smtClean="0"/>
              <a:t> Методическое обеспечение образовательной программы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5. Кадры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6. Студенты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7. Ресурсы программы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8. Социокультурная среда, обеспечивающая становление и развитие личности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9. Реализация научной работы в учебном процессе</a:t>
            </a:r>
            <a:endParaRPr lang="ru-RU" b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cap="small" dirty="0" smtClean="0"/>
              <a:t>10. Выпускники и трудоустройство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0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5794"/>
            <a:ext cx="9710057" cy="9405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Основные задачи экспертных </a:t>
            </a:r>
            <a:r>
              <a:rPr lang="ru-RU" sz="2400" b="1" dirty="0" smtClean="0"/>
              <a:t>организаций, </a:t>
            </a:r>
            <a:r>
              <a:rPr lang="ru-RU" sz="2400" b="1" dirty="0"/>
              <a:t>проводящих независимую оценку качества </a:t>
            </a:r>
            <a:r>
              <a:rPr lang="ru-RU" sz="2400" b="1" dirty="0" smtClean="0"/>
              <a:t>образовательной программы: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пула независимых, обученных экспертов, контроль их деятельности;</a:t>
            </a:r>
          </a:p>
          <a:p>
            <a:pPr lvl="0"/>
            <a:r>
              <a:rPr lang="ru-RU" dirty="0" smtClean="0"/>
              <a:t>обеспечение </a:t>
            </a:r>
            <a:r>
              <a:rPr lang="ru-RU" dirty="0"/>
              <a:t>независимости и добросовестности в принятии решений при оценке качества подготовки;</a:t>
            </a:r>
          </a:p>
          <a:p>
            <a:pPr lvl="0"/>
            <a:r>
              <a:rPr lang="ru-RU" dirty="0" smtClean="0"/>
              <a:t>анализ </a:t>
            </a:r>
            <a:r>
              <a:rPr lang="ru-RU" dirty="0"/>
              <a:t>соответствия стандартам и </a:t>
            </a:r>
            <a:r>
              <a:rPr lang="ru-RU" dirty="0" smtClean="0"/>
              <a:t>уровню </a:t>
            </a:r>
            <a:r>
              <a:rPr lang="ru-RU" dirty="0"/>
              <a:t>превышения стандартов на национальном и международном уровне;</a:t>
            </a:r>
          </a:p>
          <a:p>
            <a:pPr lvl="0"/>
            <a:r>
              <a:rPr lang="ru-RU" dirty="0" smtClean="0"/>
              <a:t>оценка </a:t>
            </a:r>
            <a:r>
              <a:rPr lang="ru-RU" dirty="0"/>
              <a:t>качества подготовки выпускников в соответствии с требованиями заинтересованных </a:t>
            </a:r>
            <a:r>
              <a:rPr lang="ru-RU" dirty="0" smtClean="0"/>
              <a:t>сторон;</a:t>
            </a:r>
          </a:p>
          <a:p>
            <a:r>
              <a:rPr lang="ru-RU" dirty="0" smtClean="0"/>
              <a:t>обеспечение открытости </a:t>
            </a:r>
            <a:r>
              <a:rPr lang="ru-RU" dirty="0"/>
              <a:t>и </a:t>
            </a:r>
            <a:r>
              <a:rPr lang="ru-RU" dirty="0" smtClean="0"/>
              <a:t>доступности </a:t>
            </a:r>
            <a:r>
              <a:rPr lang="ru-RU" dirty="0"/>
              <a:t>информации о порядке проведения </a:t>
            </a:r>
            <a:r>
              <a:rPr lang="ru-RU" dirty="0" smtClean="0"/>
              <a:t>аккредитации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9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9076"/>
            <a:ext cx="8596668" cy="9525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Как проводится профессионально-общественная аккредитация?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6851"/>
            <a:ext cx="8596668" cy="457451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Порядок </a:t>
            </a:r>
            <a:r>
              <a:rPr lang="ru-RU" sz="2000" dirty="0"/>
              <a:t>проведения ПОА, </a:t>
            </a:r>
            <a:r>
              <a:rPr lang="ru-RU" sz="2000" dirty="0" smtClean="0"/>
              <a:t>формы </a:t>
            </a:r>
            <a:r>
              <a:rPr lang="ru-RU" sz="2000" dirty="0"/>
              <a:t>и методы оценки при проведении указанной аккредитации, </a:t>
            </a:r>
            <a:r>
              <a:rPr lang="ru-RU" sz="2000" dirty="0" smtClean="0"/>
              <a:t>права</a:t>
            </a:r>
            <a:r>
              <a:rPr lang="ru-RU" sz="2000" dirty="0"/>
              <a:t>, предоставляемые реализующей аккредитованные профессиональные </a:t>
            </a:r>
            <a:r>
              <a:rPr lang="ru-RU" sz="2000" dirty="0" smtClean="0"/>
              <a:t>образовательные </a:t>
            </a:r>
            <a:r>
              <a:rPr lang="ru-RU" sz="2000" dirty="0"/>
              <a:t>программы организации и ее выпускникам</a:t>
            </a:r>
            <a:r>
              <a:rPr lang="ru-RU" sz="2000" dirty="0" smtClean="0"/>
              <a:t>,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B050"/>
                </a:solidFill>
              </a:rPr>
              <a:t>устанавливаются организациями, которые проводят указанную аккредитацию. </a:t>
            </a:r>
            <a:endParaRPr lang="ru-RU" sz="2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9075"/>
            <a:ext cx="9274002" cy="790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нужна профессионально-общественная аккредитация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9150"/>
            <a:ext cx="9019116" cy="6038849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Законодательство </a:t>
            </a:r>
            <a:r>
              <a:rPr lang="ru-RU" dirty="0"/>
              <a:t>предусматривает добровольный характер проведения ПОА. Однако ее результаты могут: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•	 </a:t>
            </a:r>
            <a:r>
              <a:rPr lang="ru-RU" dirty="0">
                <a:solidFill>
                  <a:schemeClr val="tx1"/>
                </a:solidFill>
              </a:rPr>
              <a:t>рассматриваться при </a:t>
            </a:r>
            <a:r>
              <a:rPr lang="ru-RU" b="1" dirty="0">
                <a:solidFill>
                  <a:srgbClr val="00B050"/>
                </a:solidFill>
              </a:rPr>
              <a:t>проведении государственной аккредитации </a:t>
            </a:r>
            <a:r>
              <a:rPr lang="ru-RU" dirty="0"/>
              <a:t>(ч.8 ст.96 </a:t>
            </a:r>
            <a:r>
              <a:rPr lang="ru-RU" dirty="0" smtClean="0"/>
              <a:t>ФЗ </a:t>
            </a:r>
            <a:r>
              <a:rPr lang="ru-RU" dirty="0"/>
              <a:t>«Об образовании в Российской Федерации»);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•	 использоваться </a:t>
            </a:r>
            <a:r>
              <a:rPr lang="ru-RU" b="1" dirty="0">
                <a:solidFill>
                  <a:srgbClr val="00B050"/>
                </a:solidFill>
              </a:rPr>
              <a:t>работодателями,</a:t>
            </a:r>
            <a:r>
              <a:rPr lang="ru-RU" dirty="0"/>
              <a:t> их объединениями или уполномоченными ими организациями </a:t>
            </a:r>
            <a:r>
              <a:rPr lang="ru-RU" b="1" dirty="0">
                <a:solidFill>
                  <a:srgbClr val="00B050"/>
                </a:solidFill>
              </a:rPr>
              <a:t>при формировании рейтингов </a:t>
            </a:r>
            <a:r>
              <a:rPr lang="ru-RU" dirty="0"/>
              <a:t>аккредитованных ими образовательных программ и реализующих их организаций, осуществляющих образовательную деятельность (ч.5 ст.96 Федерального закона «Об образовании в Российской Федерации»);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•	 </a:t>
            </a:r>
            <a:r>
              <a:rPr lang="ru-RU" dirty="0">
                <a:solidFill>
                  <a:schemeClr val="tx1"/>
                </a:solidFill>
              </a:rPr>
              <a:t>учитываться в процедурах </a:t>
            </a:r>
            <a:r>
              <a:rPr lang="ru-RU" b="1" dirty="0">
                <a:solidFill>
                  <a:srgbClr val="00B050"/>
                </a:solidFill>
              </a:rPr>
              <a:t>распределения контрольных цифр приема </a:t>
            </a:r>
            <a:r>
              <a:rPr lang="ru-RU" dirty="0"/>
              <a:t>на обучение за счет бюджетных ассигнований </a:t>
            </a:r>
            <a:r>
              <a:rPr lang="ru-RU" i="1" dirty="0"/>
              <a:t>(Приказ </a:t>
            </a:r>
            <a:r>
              <a:rPr lang="ru-RU" i="1" dirty="0" err="1"/>
              <a:t>Минобрнауки</a:t>
            </a:r>
            <a:r>
              <a:rPr lang="ru-RU" i="1" dirty="0"/>
              <a:t> России от 15.07.2013 №560 (ред. от 23.12.2014) "Об утверждении Порядка проведения конкурса на распределение контрольных цифр приема граждан по профессиям, специальностям и направлениям подготовки для обучения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федерального бюджета");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•	 использоваться в процедурах межвузовского и международного сотрудничества, а также </a:t>
            </a:r>
            <a:r>
              <a:rPr lang="ru-RU" b="1" dirty="0">
                <a:solidFill>
                  <a:srgbClr val="00B050"/>
                </a:solidFill>
              </a:rPr>
              <a:t>для усиления имиджа организации</a:t>
            </a:r>
            <a:r>
              <a:rPr lang="ru-RU" dirty="0"/>
              <a:t>, осуществляющей образовательную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8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9" y="113212"/>
            <a:ext cx="9657805" cy="870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Государственная </a:t>
            </a:r>
            <a:r>
              <a:rPr lang="ru-RU" sz="2700" b="1" dirty="0"/>
              <a:t>регламентация </a:t>
            </a:r>
            <a:r>
              <a:rPr lang="ru-RU" sz="2700" b="1" dirty="0" smtClean="0"/>
              <a:t>образовательной деятельности в РФ:</a:t>
            </a:r>
            <a:br>
              <a:rPr lang="ru-RU" sz="2700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4697"/>
            <a:ext cx="8596668" cy="5294812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</a:pPr>
            <a:r>
              <a:rPr lang="ru-RU" b="1" dirty="0" smtClean="0"/>
              <a:t>Лицензирование </a:t>
            </a:r>
            <a:r>
              <a:rPr lang="ru-RU" dirty="0" smtClean="0"/>
              <a:t>образовательной </a:t>
            </a:r>
            <a:r>
              <a:rPr lang="ru-RU" dirty="0"/>
              <a:t>деятельности </a:t>
            </a:r>
            <a:r>
              <a:rPr lang="ru-RU" dirty="0" smtClean="0"/>
              <a:t>- устанавливается</a:t>
            </a:r>
            <a:r>
              <a:rPr lang="ru-RU" dirty="0"/>
              <a:t>	соответствие	соискателя лицензии	</a:t>
            </a:r>
            <a:r>
              <a:rPr lang="ru-RU" dirty="0" smtClean="0"/>
              <a:t> установленным законодательством требованиям (</a:t>
            </a:r>
            <a:r>
              <a:rPr lang="ru-RU" dirty="0" err="1" smtClean="0"/>
              <a:t>Рособрнадзор</a:t>
            </a:r>
            <a:r>
              <a:rPr lang="ru-RU" dirty="0"/>
              <a:t>)</a:t>
            </a:r>
            <a:r>
              <a:rPr lang="ru-RU" dirty="0" smtClean="0"/>
              <a:t>;</a:t>
            </a:r>
          </a:p>
          <a:p>
            <a:pPr marL="0" indent="457200">
              <a:spcBef>
                <a:spcPts val="0"/>
              </a:spcBef>
            </a:pPr>
            <a:r>
              <a:rPr lang="ru-RU" b="1" dirty="0" smtClean="0"/>
              <a:t>Государственная аккредитация </a:t>
            </a:r>
            <a:r>
              <a:rPr lang="ru-RU" dirty="0" smtClean="0"/>
              <a:t>образовательной</a:t>
            </a:r>
            <a:r>
              <a:rPr lang="ru-RU" dirty="0"/>
              <a:t>	деятельности </a:t>
            </a:r>
            <a:r>
              <a:rPr lang="ru-RU" dirty="0" smtClean="0"/>
              <a:t> - </a:t>
            </a:r>
            <a:r>
              <a:rPr lang="ru-RU" dirty="0"/>
              <a:t>	подтверждение </a:t>
            </a:r>
            <a:r>
              <a:rPr lang="ru-RU" dirty="0" smtClean="0"/>
              <a:t>соответствия подготовки </a:t>
            </a:r>
            <a:r>
              <a:rPr lang="ru-RU" dirty="0"/>
              <a:t>обучающихся и образовательной деятельности по основным образовательным программам федеральным государственным </a:t>
            </a:r>
            <a:r>
              <a:rPr lang="ru-RU" dirty="0" smtClean="0"/>
              <a:t>образовательным стандартам (ФГОС) (</a:t>
            </a:r>
            <a:r>
              <a:rPr lang="ru-RU" dirty="0" err="1" smtClean="0"/>
              <a:t>Рособрнадзор</a:t>
            </a:r>
            <a:r>
              <a:rPr lang="ru-RU" dirty="0"/>
              <a:t>)</a:t>
            </a:r>
            <a:r>
              <a:rPr lang="ru-RU" dirty="0" smtClean="0"/>
              <a:t>;</a:t>
            </a:r>
          </a:p>
          <a:p>
            <a:pPr marL="0" indent="457200">
              <a:spcBef>
                <a:spcPts val="0"/>
              </a:spcBef>
            </a:pPr>
            <a:r>
              <a:rPr lang="ru-RU" b="1" dirty="0" smtClean="0"/>
              <a:t>Государственный </a:t>
            </a:r>
            <a:r>
              <a:rPr lang="ru-RU" b="1" dirty="0"/>
              <a:t>контроль (надзор) в сфере образования </a:t>
            </a:r>
            <a:r>
              <a:rPr lang="ru-RU" b="1" dirty="0" smtClean="0"/>
              <a:t>–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оценка </a:t>
            </a:r>
            <a:r>
              <a:rPr lang="ru-RU" dirty="0"/>
              <a:t>соответствия содержания и качества подготовки обучающихся по имеющим государственную аккредитацию образовательным программам федеральным государственным образовательным стандартам посредством организации и проведения проверок качества </a:t>
            </a:r>
            <a:r>
              <a:rPr lang="ru-RU" dirty="0" smtClean="0"/>
              <a:t>образования (</a:t>
            </a:r>
            <a:r>
              <a:rPr lang="ru-RU" dirty="0" err="1" smtClean="0"/>
              <a:t>Рособрнадзор</a:t>
            </a:r>
            <a:r>
              <a:rPr lang="ru-RU" dirty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4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6754"/>
            <a:ext cx="9771016" cy="9231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Зачем нужна профессионально-общественная аккредитация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40229"/>
            <a:ext cx="8596668" cy="5904411"/>
          </a:xfrm>
        </p:spPr>
        <p:txBody>
          <a:bodyPr>
            <a:normAutofit/>
          </a:bodyPr>
          <a:lstStyle/>
          <a:p>
            <a:pPr marL="0" lvl="0" indent="432000" algn="just" fontAlgn="base">
              <a:spcBef>
                <a:spcPts val="0"/>
              </a:spcBef>
            </a:pPr>
            <a:r>
              <a:rPr lang="ru-RU" sz="2000" dirty="0" smtClean="0"/>
              <a:t>укрепить </a:t>
            </a:r>
            <a:r>
              <a:rPr lang="ru-RU" sz="2000" dirty="0"/>
              <a:t>репутацию и привлекательность программы; 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поддержать методическое сопровождение образовательной  программы на основе распространения опыта программ, признанных «лучшими практиками» в данной области (по тогам общественной аккредитации);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привлечь внимание работодателя к образовательной программе и способствовать решению проблемы трудоустройства выпускников программы;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расширить возможности мобильности студентов и ППС; 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обеспечить эффективное аналитическое знакомство с образцами лучшей практики во всех компонентах программы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обеспечить конкурентное преимущество при приеме обучающихся;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привлечь спонсорские средств для выполнения целевых работ по образовательной программе;</a:t>
            </a:r>
          </a:p>
          <a:p>
            <a:pPr marL="0" lvl="0" indent="432000" algn="just" fontAlgn="base">
              <a:spcBef>
                <a:spcPts val="0"/>
              </a:spcBef>
            </a:pPr>
            <a:r>
              <a:rPr lang="ru-RU" sz="2000" dirty="0"/>
              <a:t>служить основанием для защиты программы при реализации межотраслевых или «непрофильных» программ, а также программ вузов, имеющих право на формирование самостоятельных (вне ФГОС) и не имеющих государственной аккредитации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363158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Что такое автоматизированная система мониторинга профессионально-общественной аккредитации</a:t>
            </a:r>
            <a:r>
              <a:rPr lang="ru-RU" sz="2400" b="1" dirty="0" smtClean="0"/>
              <a:t>?</a:t>
            </a:r>
            <a:br>
              <a:rPr lang="ru-RU" sz="2400" b="1" dirty="0" smtClean="0"/>
            </a:br>
            <a:r>
              <a:rPr lang="en-US" sz="2400" b="1" u="sng" dirty="0">
                <a:hlinkClick r:id="rId2"/>
              </a:rPr>
              <a:t>http</a:t>
            </a:r>
            <a:r>
              <a:rPr lang="ru-RU" sz="2400" b="1" u="sng" dirty="0">
                <a:hlinkClick r:id="rId2"/>
              </a:rPr>
              <a:t>://</a:t>
            </a:r>
            <a:r>
              <a:rPr lang="en-US" sz="2400" b="1" u="sng" dirty="0" err="1">
                <a:hlinkClick r:id="rId2"/>
              </a:rPr>
              <a:t>accredpoa</a:t>
            </a:r>
            <a:r>
              <a:rPr lang="ru-RU" sz="2400" b="1" u="sng" dirty="0">
                <a:hlinkClick r:id="rId2"/>
              </a:rPr>
              <a:t>.</a:t>
            </a:r>
            <a:r>
              <a:rPr lang="en-US" sz="2400" b="1" u="sng" dirty="0" err="1">
                <a:hlinkClick r:id="rId2"/>
              </a:rPr>
              <a:t>ru</a:t>
            </a:r>
            <a:r>
              <a:rPr lang="ru-RU" sz="2400" b="1" u="sng" dirty="0">
                <a:hlinkClick r:id="rId2"/>
              </a:rPr>
              <a:t>/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1" y="723900"/>
            <a:ext cx="9286874" cy="6134099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</a:pPr>
            <a:endParaRPr lang="ru-RU" sz="1900" dirty="0" smtClean="0"/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endParaRPr lang="ru-RU" sz="1900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Автоматизированная </a:t>
            </a:r>
            <a:r>
              <a:rPr lang="ru-RU" sz="1900" dirty="0"/>
              <a:t>информационная система мониторинга профессионально-общественной аккредитации </a:t>
            </a:r>
            <a:r>
              <a:rPr lang="ru-RU" sz="1900" dirty="0" smtClean="0"/>
              <a:t>выполняет </a:t>
            </a:r>
            <a:r>
              <a:rPr lang="ru-RU" sz="1900" dirty="0"/>
              <a:t>функции перечня организаций, проводящих </a:t>
            </a:r>
            <a:r>
              <a:rPr lang="ru-RU" sz="1900" dirty="0" smtClean="0"/>
              <a:t>ПОА основных </a:t>
            </a:r>
            <a:r>
              <a:rPr lang="ru-RU" sz="1900" dirty="0"/>
              <a:t>профессиональных образовательных программ, основных программ профессионального обучения и (или) дополнительных профессиональных </a:t>
            </a:r>
            <a:r>
              <a:rPr lang="ru-RU" sz="1900" dirty="0" smtClean="0"/>
              <a:t>программ </a:t>
            </a:r>
            <a:r>
              <a:rPr lang="ru-RU" sz="1900" i="1" dirty="0" smtClean="0"/>
              <a:t>(формирование </a:t>
            </a:r>
            <a:r>
              <a:rPr lang="ru-RU" sz="1900" i="1" dirty="0"/>
              <a:t>и ведение </a:t>
            </a:r>
            <a:r>
              <a:rPr lang="ru-RU" sz="1900" i="1" dirty="0" smtClean="0"/>
              <a:t>этого перечня предусмотрено </a:t>
            </a:r>
            <a:r>
              <a:rPr lang="ru-RU" sz="1900" i="1" dirty="0"/>
              <a:t>Постановлением Правительства </a:t>
            </a:r>
            <a:r>
              <a:rPr lang="ru-RU" sz="1900" i="1" dirty="0" smtClean="0"/>
              <a:t>РФ</a:t>
            </a:r>
            <a:r>
              <a:rPr lang="ru-RU" sz="1900" i="1" dirty="0"/>
              <a:t> </a:t>
            </a:r>
            <a:r>
              <a:rPr lang="ru-RU" sz="1900" i="1" dirty="0" smtClean="0"/>
              <a:t>от </a:t>
            </a:r>
            <a:r>
              <a:rPr lang="ru-RU" sz="1900" i="1" dirty="0"/>
              <a:t>11.04.2017 № </a:t>
            </a:r>
            <a:r>
              <a:rPr lang="ru-RU" sz="1900" i="1" dirty="0" smtClean="0"/>
              <a:t>431).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sz="1900" i="1" dirty="0"/>
          </a:p>
          <a:p>
            <a:pPr marL="0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/>
              <a:t>Эта система –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эффективный </a:t>
            </a:r>
            <a:r>
              <a:rPr lang="ru-RU" sz="1900" b="1" dirty="0"/>
              <a:t>механизм </a:t>
            </a:r>
            <a:r>
              <a:rPr lang="ru-RU" sz="1900" dirty="0"/>
              <a:t>мониторинга системы ПОА образовательных программ,  </a:t>
            </a:r>
            <a:r>
              <a:rPr lang="ru-RU" sz="1900" dirty="0" smtClean="0"/>
              <a:t>он способствует</a:t>
            </a:r>
            <a:r>
              <a:rPr lang="ru-RU" sz="1900" dirty="0"/>
              <a:t>: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/>
              <a:t>возможности объективного использования ее результатов широким кругом субъектов,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/>
              <a:t>повышению прозрачности и легитимности соответствующих процедур,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/>
              <a:t>исключению из системы управления образованием недобросовестных организаций, осуществляющих ПОА в нарушение принципов независимости и объективности.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/>
              <a:t>обеспечению прозрачности и открытости проводимых процедур для всех заинтересованных сторон.</a:t>
            </a:r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91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Автоматизированная </a:t>
            </a:r>
            <a:r>
              <a:rPr lang="ru-RU" sz="2700" b="1" dirty="0"/>
              <a:t>система мониторинга профессионально-общественной </a:t>
            </a:r>
            <a:r>
              <a:rPr lang="ru-RU" sz="2700" b="1" dirty="0" smtClean="0"/>
              <a:t>аккредитации включает: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9863"/>
            <a:ext cx="8596668" cy="570193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dirty="0" smtClean="0"/>
              <a:t>перечень </a:t>
            </a:r>
            <a:r>
              <a:rPr lang="ru-RU" dirty="0"/>
              <a:t>организаций, проводящих ПОА </a:t>
            </a:r>
            <a:r>
              <a:rPr lang="ru-RU" dirty="0" smtClean="0"/>
              <a:t>(наименование организации; ее местонахождение; контактные данные; официальный сайт);</a:t>
            </a:r>
            <a:endParaRPr lang="ru-RU" dirty="0"/>
          </a:p>
          <a:p>
            <a:pPr marL="0" indent="457200" algn="just">
              <a:spcBef>
                <a:spcPts val="0"/>
              </a:spcBef>
            </a:pPr>
            <a:r>
              <a:rPr lang="ru-RU" dirty="0"/>
              <a:t>перечень образовательных программ (с указанием профессий, специальностей и направлений подготовки, наименований дополнительных профессиональных программ), аккредитуемых аккредитующей </a:t>
            </a:r>
            <a:r>
              <a:rPr lang="ru-RU" dirty="0" smtClean="0"/>
              <a:t>организацией;</a:t>
            </a:r>
            <a:endParaRPr lang="ru-RU" dirty="0"/>
          </a:p>
          <a:p>
            <a:pPr marL="0" indent="457200"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dirty="0" smtClean="0"/>
              <a:t>используемых </a:t>
            </a:r>
            <a:r>
              <a:rPr lang="ru-RU" dirty="0"/>
              <a:t>методиках, </a:t>
            </a:r>
          </a:p>
          <a:p>
            <a:pPr marL="0" indent="457200" algn="just">
              <a:spcBef>
                <a:spcPts val="0"/>
              </a:spcBef>
            </a:pPr>
            <a:r>
              <a:rPr lang="ru-RU" dirty="0"/>
              <a:t>результатах </a:t>
            </a:r>
            <a:r>
              <a:rPr lang="ru-RU" dirty="0" smtClean="0"/>
              <a:t>ПОА.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593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8343" y="0"/>
            <a:ext cx="9936479" cy="1227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Информационная система профессионально-общественной аккредитации образовательных программ, реализуемых организациями, осуществляющими образовательную деятельность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9794"/>
            <a:ext cx="8596668" cy="4815839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Автономная </a:t>
            </a:r>
            <a:r>
              <a:rPr lang="ru-RU" sz="2000" dirty="0"/>
              <a:t>некоммерческая организация "Национальное агентство развития </a:t>
            </a:r>
            <a:r>
              <a:rPr lang="ru-RU" sz="2000" dirty="0" smtClean="0"/>
              <a:t>квалификаций»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>
                <a:hlinkClick r:id="rId2"/>
              </a:rPr>
              <a:t>www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nspk</a:t>
            </a:r>
            <a:r>
              <a:rPr lang="ru-RU" sz="2000" u="sng" dirty="0">
                <a:hlinkClick r:id="rId2"/>
              </a:rPr>
              <a:t>-</a:t>
            </a:r>
            <a:r>
              <a:rPr lang="en-US" sz="2000" u="sng" dirty="0" err="1">
                <a:hlinkClick r:id="rId2"/>
              </a:rPr>
              <a:t>poa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ru-RU" sz="2000" u="sng" dirty="0" smtClean="0">
                <a:hlinkClick r:id="rId2"/>
              </a:rPr>
              <a:t>/</a:t>
            </a:r>
            <a:endParaRPr lang="ru-RU" sz="2000" u="sng" dirty="0" smtClean="0"/>
          </a:p>
          <a:p>
            <a:pPr marL="0" indent="457200" algn="just">
              <a:spcBef>
                <a:spcPts val="0"/>
              </a:spcBef>
            </a:pPr>
            <a:endParaRPr lang="ru-RU" sz="2000" u="sng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i="1" dirty="0" smtClean="0"/>
              <a:t>(Устаревшие </a:t>
            </a:r>
            <a:r>
              <a:rPr lang="ru-RU" sz="2000" i="1" dirty="0"/>
              <a:t>нормативные материалы, перечень аккредитующих организаций и аккредитованных программ не совпадает с </a:t>
            </a:r>
            <a:r>
              <a:rPr lang="en-US" sz="2000" i="1" u="sng" dirty="0">
                <a:hlinkClick r:id="rId3"/>
              </a:rPr>
              <a:t>http</a:t>
            </a:r>
            <a:r>
              <a:rPr lang="ru-RU" sz="2000" i="1" u="sng" dirty="0">
                <a:hlinkClick r:id="rId3"/>
              </a:rPr>
              <a:t>://</a:t>
            </a:r>
            <a:r>
              <a:rPr lang="en-US" sz="2000" i="1" u="sng" dirty="0" err="1">
                <a:hlinkClick r:id="rId3"/>
              </a:rPr>
              <a:t>accredpoa</a:t>
            </a:r>
            <a:r>
              <a:rPr lang="ru-RU" sz="2000" i="1" u="sng" dirty="0">
                <a:hlinkClick r:id="rId3"/>
              </a:rPr>
              <a:t>.</a:t>
            </a:r>
            <a:r>
              <a:rPr lang="en-US" sz="2000" i="1" u="sng" dirty="0" err="1">
                <a:hlinkClick r:id="rId3"/>
              </a:rPr>
              <a:t>ru</a:t>
            </a:r>
            <a:r>
              <a:rPr lang="ru-RU" sz="2000" i="1" u="sng" dirty="0">
                <a:hlinkClick r:id="rId3"/>
              </a:rPr>
              <a:t>/</a:t>
            </a:r>
            <a:r>
              <a:rPr lang="ru-RU" sz="2000" i="1" dirty="0"/>
              <a:t>, </a:t>
            </a:r>
            <a:r>
              <a:rPr lang="ru-RU" sz="2000" i="1" dirty="0" smtClean="0"/>
              <a:t>есть </a:t>
            </a:r>
            <a:r>
              <a:rPr lang="ru-RU" sz="2000" i="1" dirty="0"/>
              <a:t>пересечения</a:t>
            </a:r>
            <a:r>
              <a:rPr lang="ru-RU" sz="2000" i="1" dirty="0" smtClean="0"/>
              <a:t>. Неофициальная </a:t>
            </a:r>
            <a:r>
              <a:rPr lang="ru-RU" sz="2000" i="1" dirty="0"/>
              <a:t>информационная </a:t>
            </a:r>
            <a:r>
              <a:rPr lang="ru-RU" sz="2000" i="1" dirty="0" smtClean="0"/>
              <a:t>система)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937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1146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Наличие двух Перечней аккредитующих организаций (ПОА</a:t>
            </a:r>
            <a:r>
              <a:rPr lang="ru-RU" sz="2400" b="1" dirty="0" smtClean="0"/>
              <a:t>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0857"/>
            <a:ext cx="8596668" cy="5170505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Параллельно </a:t>
            </a:r>
            <a:r>
              <a:rPr lang="ru-RU" sz="2000" dirty="0"/>
              <a:t>ведут </a:t>
            </a:r>
            <a:r>
              <a:rPr lang="ru-RU" sz="2000" dirty="0" smtClean="0"/>
              <a:t>две </a:t>
            </a:r>
            <a:r>
              <a:rPr lang="ru-RU" sz="2000" dirty="0"/>
              <a:t>структуры (одна – государственная, другая – общественная</a:t>
            </a:r>
            <a:r>
              <a:rPr lang="ru-RU" sz="2000" dirty="0" smtClean="0"/>
              <a:t>) –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/>
              <a:t>объективные </a:t>
            </a:r>
            <a:r>
              <a:rPr lang="ru-RU" sz="2000" b="1" dirty="0"/>
              <a:t>проблемы </a:t>
            </a:r>
            <a:r>
              <a:rPr lang="ru-RU" sz="2000" dirty="0"/>
              <a:t>для создания механизмов учета</a:t>
            </a:r>
            <a:r>
              <a:rPr lang="ru-RU" sz="2000" b="1" dirty="0"/>
              <a:t> </a:t>
            </a:r>
            <a:r>
              <a:rPr lang="ru-RU" sz="2000" dirty="0"/>
              <a:t>результатов ПОА при государственной аккредитации образовательных программ. 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38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5794"/>
            <a:ext cx="8596668" cy="775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Что тормозит развитие системы общественной аккредитации в РФ?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0195"/>
            <a:ext cx="8858552" cy="5847806"/>
          </a:xfrm>
        </p:spPr>
        <p:txBody>
          <a:bodyPr>
            <a:normAutofit fontScale="92500"/>
          </a:bodyPr>
          <a:lstStyle/>
          <a:p>
            <a:pPr marL="0" lvl="0" indent="34290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отсутствие </a:t>
            </a:r>
            <a:r>
              <a:rPr lang="ru-RU" dirty="0"/>
              <a:t>ясных и определенных в нормативно-правовом поле «правил игры» как для потенциальных аккредитующих агентств, так и для вузов (пока непонятно для чего получающих общественную аккредитацию), </a:t>
            </a:r>
          </a:p>
          <a:p>
            <a:pPr marL="0" lvl="0" indent="34290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отсутствие ясных критериев (требований) к аккредитующим агентствам, которых будет признавать государство (а значит, которые будут приняты к учету при государственной аккредитации, при распределении КЦП и пр</a:t>
            </a:r>
            <a:r>
              <a:rPr lang="ru-RU" dirty="0" smtClean="0"/>
              <a:t>.);</a:t>
            </a:r>
          </a:p>
          <a:p>
            <a:pPr marL="0" indent="34290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учет </a:t>
            </a:r>
            <a:r>
              <a:rPr lang="ru-RU" dirty="0"/>
              <a:t>результатов ПОА, осуществляемый на основе профессиональных стандартов, при процедуре государственной аккредитации будет затруднителен до тех пор, пока Национальная система квалификаций не будет полностью сформирована и апробирована, а ФГОС и образовательные программы не будут ориентироваться на разработанные Отраслевые рамки квалификаций (поскольку сопряжение ФГОС и профессиональных стандартов, как показал опыт актуализации ФГОС, во многих областях образования невозможно</a:t>
            </a:r>
            <a:r>
              <a:rPr lang="ru-RU" dirty="0" smtClean="0"/>
              <a:t>);</a:t>
            </a:r>
            <a:endParaRPr lang="ru-RU" dirty="0"/>
          </a:p>
          <a:p>
            <a:pPr marL="0" lvl="0" indent="34290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низкая </a:t>
            </a:r>
            <a:r>
              <a:rPr lang="ru-RU" dirty="0"/>
              <a:t>мотивация </a:t>
            </a:r>
            <a:r>
              <a:rPr lang="ru-RU" dirty="0" smtClean="0"/>
              <a:t>ППС  </a:t>
            </a:r>
            <a:r>
              <a:rPr lang="ru-RU" dirty="0"/>
              <a:t>образовательных организаций в выполнении дополнительных процедур, связанных с </a:t>
            </a:r>
            <a:r>
              <a:rPr lang="ru-RU" dirty="0" err="1"/>
              <a:t>самообследованием</a:t>
            </a:r>
            <a:r>
              <a:rPr lang="ru-RU" dirty="0"/>
              <a:t> программы при общественной аккредитации (в первую очередь – в связи с загруженностью преподавательского состава формальной учебно-методической работой, обусловленной частыми сменами ФГОС (начиная с 2011 года к настоящему времени введена уже третья версия ФГОС) и необходимостью постоянно переписывать сложную и формализованную учебно-методическую документацию).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468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58834" y="2307770"/>
            <a:ext cx="6444343" cy="2177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ФГОС 3++,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Примерные основные образовательные программы (ПООП</a:t>
            </a:r>
            <a:r>
              <a:rPr lang="ru-RU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75" y="544284"/>
            <a:ext cx="3396343" cy="1097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Профстандарты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7955" y="653143"/>
            <a:ext cx="3831772" cy="1236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Общероссийский классификатор занятий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3634" y="5817326"/>
            <a:ext cx="791609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Отраслевые рамки квалификации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90651" y="1641564"/>
            <a:ext cx="1254035" cy="72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6400800" y="1889760"/>
            <a:ext cx="1463041" cy="5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085806" y="4484913"/>
            <a:ext cx="69668" cy="133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1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2141" y="-211791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5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339"/>
            <a:ext cx="9662746" cy="844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Отраслевые </a:t>
            </a:r>
            <a:r>
              <a:rPr lang="ru-RU" sz="2400" b="1" dirty="0"/>
              <a:t>рамки </a:t>
            </a:r>
            <a:r>
              <a:rPr lang="ru-RU" sz="2400" b="1" dirty="0" smtClean="0"/>
              <a:t>квалификации – </a:t>
            </a:r>
            <a:br>
              <a:rPr lang="ru-RU" sz="2400" b="1" dirty="0" smtClean="0"/>
            </a:br>
            <a:r>
              <a:rPr lang="ru-RU" sz="2400" b="1" dirty="0" smtClean="0"/>
              <a:t>структурно-квалификационные </a:t>
            </a:r>
            <a:r>
              <a:rPr lang="ru-RU" sz="2400" b="1" dirty="0"/>
              <a:t>модели отраслей экономики или секторов </a:t>
            </a:r>
            <a:r>
              <a:rPr lang="ru-RU" sz="2400" b="1" dirty="0" smtClean="0"/>
              <a:t>деятельности 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06" y="1166949"/>
            <a:ext cx="10232571" cy="59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287765"/>
            <a:ext cx="915295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ТИПЫ АККРЕДИТАЦИИ, УСТАНОВЛЕННЫЕ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(ФЗ «Об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образовании в Российской Федерации»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273-ФЗ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(2012))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(цель – гарантировать минимальное качество образовательных программ, установленное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ФГОС, гарантировать диплом государственного образца)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Профессионально-общественная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(цель – установить соответствие квалификации выпускника требованиям профессионального стандарта)  .</a:t>
            </a:r>
          </a:p>
          <a:p>
            <a:pPr indent="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(цель – выявление лучших практик (в том числе в реализации программ того или иного профиля) среди образовательных организаций,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рейтингование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 и информирование общественности, экспертно-методическая помощь  вузам на основе лучшего опыта).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текущий момент ни общественная, ни профессионально общественная аккредитации не могут заменить и даже  частично выполнить функции государственной аккредитации.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 на государственном уровне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 утвержденных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критериев и требований к организациям, осуществляющим профессионально-общественную  или общественную аккредитацию, нет соответствующих Реестров этих организаций. Поэтому сегодня нет легитимных оснований  принимать к учету при государственной аккредитации результаты общественной и профессионально-общественной аккредитации.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19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274002" cy="5187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Национальная система </a:t>
            </a:r>
            <a:r>
              <a:rPr lang="ru-RU" sz="2400" b="1" dirty="0" smtClean="0"/>
              <a:t>квалификаций (НСК)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984069"/>
            <a:ext cx="9407770" cy="6032193"/>
          </a:xfrm>
        </p:spPr>
        <p:txBody>
          <a:bodyPr>
            <a:normAutofit fontScale="55000" lnSpcReduction="20000"/>
          </a:bodyPr>
          <a:lstStyle/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— </a:t>
            </a:r>
            <a:r>
              <a:rPr lang="ru-RU" sz="3600" dirty="0"/>
              <a:t>совокупность механизмов правового и институционального регулирования квалификаций работников со стороны рынка труда и предложения квалификаций со стороны системы образования и </a:t>
            </a:r>
            <a:r>
              <a:rPr lang="ru-RU" sz="3600" dirty="0" smtClean="0"/>
              <a:t>обучения;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	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/>
              <a:t>В</a:t>
            </a:r>
            <a:r>
              <a:rPr lang="ru-RU" sz="3600" dirty="0" smtClean="0"/>
              <a:t> </a:t>
            </a:r>
            <a:r>
              <a:rPr lang="ru-RU" sz="3600" dirty="0"/>
              <a:t>настоящее время компетенции работников во многом не удовлетворяют работодателей, а система профессионального образования только начинает переход на программы образования, основанные на требованиях рынка труда.</a:t>
            </a:r>
            <a:br>
              <a:rPr lang="ru-RU" sz="3600" dirty="0"/>
            </a:br>
            <a:endParaRPr lang="ru-RU" sz="3600" dirty="0" smtClean="0"/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/>
              <a:t>	</a:t>
            </a:r>
            <a:endParaRPr lang="ru-RU" sz="3600" dirty="0" smtClean="0"/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Устранение </a:t>
            </a:r>
            <a:r>
              <a:rPr lang="ru-RU" sz="3600" dirty="0"/>
              <a:t>рассогласованности между специальностями, квалификациями и потребностями рынка труда, подсистемами образования (высшего образования, непрерывного профессионального образования, общего среднего образования, начального и среднего профессионального образования, неформального образования).</a:t>
            </a:r>
            <a:br>
              <a:rPr lang="ru-RU" sz="3600" dirty="0"/>
            </a:br>
            <a:endParaRPr lang="ru-RU" sz="3600" dirty="0" smtClean="0"/>
          </a:p>
          <a:p>
            <a:pPr marL="0" indent="0">
              <a:buNone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8582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6389"/>
            <a:ext cx="8596668" cy="6270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Национальная система квалификаций включает в </a:t>
            </a:r>
            <a:r>
              <a:rPr lang="ru-RU" sz="2400" b="1" dirty="0" smtClean="0"/>
              <a:t>себя: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5029"/>
            <a:ext cx="8596668" cy="4996333"/>
          </a:xfrm>
        </p:spPr>
        <p:txBody>
          <a:bodyPr/>
          <a:lstStyle/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Классификаторы </a:t>
            </a:r>
            <a:r>
              <a:rPr lang="ru-RU" dirty="0"/>
              <a:t>рынка труда (по критериям: пространственной сферы, временных параметров, по степени эластичности, соотношения спроса и предложения труда, </a:t>
            </a:r>
            <a:r>
              <a:rPr lang="ru-RU" dirty="0" err="1"/>
              <a:t>этапности</a:t>
            </a:r>
            <a:r>
              <a:rPr lang="ru-RU" dirty="0"/>
              <a:t>, социальной группы, по видам экономической деятельности</a:t>
            </a:r>
            <a:r>
              <a:rPr lang="ru-RU" dirty="0" smtClean="0"/>
              <a:t>);</a:t>
            </a:r>
            <a:endParaRPr lang="ru-RU" dirty="0"/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Законодательную </a:t>
            </a:r>
            <a:r>
              <a:rPr lang="ru-RU" dirty="0"/>
              <a:t>и методическую базы, в том числе Профессиональные </a:t>
            </a:r>
            <a:r>
              <a:rPr lang="ru-RU" dirty="0" smtClean="0"/>
              <a:t>стандарты;</a:t>
            </a:r>
            <a:endParaRPr lang="ru-RU" dirty="0"/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Национальную </a:t>
            </a:r>
            <a:r>
              <a:rPr lang="ru-RU" dirty="0"/>
              <a:t>рамку квалификаций (Квалификация (от лат. </a:t>
            </a:r>
            <a:r>
              <a:rPr lang="ru-RU" dirty="0" err="1"/>
              <a:t>qualis</a:t>
            </a:r>
            <a:r>
              <a:rPr lang="ru-RU" dirty="0"/>
              <a:t> — какой по качеству и </a:t>
            </a:r>
            <a:r>
              <a:rPr lang="ru-RU" dirty="0" err="1"/>
              <a:t>facio</a:t>
            </a:r>
            <a:r>
              <a:rPr lang="ru-RU" dirty="0"/>
              <a:t> — делаю), </a:t>
            </a:r>
            <a:r>
              <a:rPr lang="ru-RU" dirty="0" smtClean="0"/>
              <a:t>степень </a:t>
            </a:r>
            <a:r>
              <a:rPr lang="ru-RU" dirty="0"/>
              <a:t>и вид профессиональной </a:t>
            </a:r>
            <a:r>
              <a:rPr lang="ru-RU" dirty="0" err="1"/>
              <a:t>обученности</a:t>
            </a:r>
            <a:r>
              <a:rPr lang="ru-RU" dirty="0"/>
              <a:t> работника, наличие у него знаний, умения и навыков, необходимых для выполнения им определённой </a:t>
            </a:r>
            <a:r>
              <a:rPr lang="ru-RU" dirty="0" smtClean="0"/>
              <a:t>работы).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183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Национальная система квалификаций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8971"/>
            <a:ext cx="8596668" cy="624404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	В </a:t>
            </a:r>
            <a:r>
              <a:rPr lang="ru-RU" b="1" dirty="0"/>
              <a:t>разработке, внедрении, апробации, реализации и контроле национальной системы квалификации участвуют следующие органы и организации: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>
                <a:hlinkClick r:id="rId2"/>
              </a:rPr>
              <a:t>Национальный совет при Президенте Российской Федерации по профессиональным квалификациям (НСПК)</a:t>
            </a:r>
            <a:r>
              <a:rPr lang="ru-RU" b="1" u="sng" dirty="0"/>
              <a:t>.</a:t>
            </a:r>
            <a:endParaRPr lang="ru-RU" u="sng" dirty="0"/>
          </a:p>
          <a:p>
            <a:pPr marL="0" indent="0" fontAlgn="base">
              <a:buNone/>
            </a:pPr>
            <a:r>
              <a:rPr lang="ru-RU" dirty="0"/>
              <a:t>Консультативный орган. Координирует деятельность органов власти, работодателей, профсоюзов, образовательных и других организаций.</a:t>
            </a:r>
          </a:p>
          <a:p>
            <a:pPr marL="0" indent="0" fontAlgn="base">
              <a:buNone/>
            </a:pPr>
            <a:r>
              <a:rPr lang="ru-RU" b="1" dirty="0">
                <a:hlinkClick r:id="rId3"/>
              </a:rPr>
              <a:t>Орган исполнительной власти (Минтруд России)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Утверждает ряд документов и положений по оценке квалификаций.</a:t>
            </a:r>
          </a:p>
          <a:p>
            <a:pPr marL="0" indent="0" fontAlgn="base">
              <a:buNone/>
            </a:pPr>
            <a:r>
              <a:rPr lang="ru-RU" b="1" dirty="0">
                <a:hlinkClick r:id="rId4"/>
              </a:rPr>
              <a:t>Национальное агентство развития квалификаций (НАРК)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Автономная, некоммерческая организация. Осуществляет деятельность по развитию квалификаций и разработке документов.</a:t>
            </a:r>
          </a:p>
          <a:p>
            <a:pPr marL="0" indent="0" fontAlgn="base">
              <a:buNone/>
            </a:pPr>
            <a:r>
              <a:rPr lang="ru-RU" b="1" dirty="0">
                <a:hlinkClick r:id="rId5"/>
              </a:rPr>
              <a:t>Советы по профессиональным квалификациям (СПК)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Орган управления, уполномоченный проводить оценку по определенному виду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23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8378"/>
            <a:ext cx="8596668" cy="522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Национальная система квалификаций предоставляет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0893"/>
            <a:ext cx="8596668" cy="5440470"/>
          </a:xfrm>
        </p:spPr>
        <p:txBody>
          <a:bodyPr>
            <a:normAutofit lnSpcReduction="10000"/>
          </a:bodyPr>
          <a:lstStyle/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Работодателям: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надежные индикаторы для понимания уровня компетенций у кандидатов на рабочие места и работников;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 ясные ориентиры при сопоставлении квалификаций;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средства выявления недостатка в компетенциях и потребностей в обучении (формальном и неформальном, включая обучение на рабочем месте);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индикаторы качества квалификаций и их значимости на национальном </a:t>
            </a:r>
            <a:r>
              <a:rPr lang="ru-RU" dirty="0" smtClean="0"/>
              <a:t>уровне;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работникам</a:t>
            </a:r>
            <a:r>
              <a:rPr lang="ru-RU" dirty="0" smtClean="0"/>
              <a:t> </a:t>
            </a:r>
            <a:r>
              <a:rPr lang="ru-RU" dirty="0"/>
              <a:t>дает возможность обоснованно планировать собственное обучение и карьеру, повышать мобильность;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образовательным организациям </a:t>
            </a:r>
            <a:r>
              <a:rPr lang="ru-RU" dirty="0"/>
              <a:t>предоставляет основные ориентиры для планирования и формирования образовательного процесса в соответствии с требованиями рынка труда, обучения потенциальных работников и переподготовки кадров.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0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70" y="171223"/>
            <a:ext cx="93617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Положительные стороны процедуры государственной   аккредитации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до 2010 года (</a:t>
            </a:r>
            <a:r>
              <a:rPr lang="ru-RU" sz="2400" b="1" dirty="0">
                <a:solidFill>
                  <a:srgbClr val="00B050"/>
                </a:solidFill>
              </a:rPr>
              <a:t>до </a:t>
            </a:r>
            <a:r>
              <a:rPr lang="ru-RU" sz="2400" b="1" dirty="0" smtClean="0">
                <a:solidFill>
                  <a:srgbClr val="00B050"/>
                </a:solidFill>
              </a:rPr>
              <a:t>ФЗ №</a:t>
            </a:r>
            <a:r>
              <a:rPr lang="ru-RU" sz="2400" b="1" dirty="0">
                <a:solidFill>
                  <a:srgbClr val="00B050"/>
                </a:solidFill>
              </a:rPr>
              <a:t>293-ФЗ</a:t>
            </a:r>
            <a:r>
              <a:rPr lang="ru-RU" sz="2400" b="1" dirty="0" smtClean="0">
                <a:solidFill>
                  <a:srgbClr val="00B050"/>
                </a:solidFill>
              </a:rPr>
              <a:t>), утерянные в настоящее время</a:t>
            </a:r>
          </a:p>
          <a:p>
            <a:pPr algn="ctr"/>
            <a:endParaRPr lang="ru-RU" sz="2400" b="1" dirty="0">
              <a:solidFill>
                <a:srgbClr val="00B050"/>
              </a:solidFill>
            </a:endParaRPr>
          </a:p>
          <a:p>
            <a:pPr indent="457200" algn="just"/>
            <a:r>
              <a:rPr lang="ru-RU" b="1" dirty="0" smtClean="0"/>
              <a:t> 1. Процедура институциональной аккредитации создавала реальную возможность «социального лифта» вузов, готовых  изменить свой статус </a:t>
            </a:r>
            <a:r>
              <a:rPr lang="ru-RU" dirty="0" smtClean="0"/>
              <a:t>и проявляющих  образовательную, научную и гражданскую активность. </a:t>
            </a:r>
          </a:p>
          <a:p>
            <a:pPr indent="457200" algn="just"/>
            <a:r>
              <a:rPr lang="ru-RU" dirty="0" smtClean="0"/>
              <a:t>Сейчас созданы несколько закрытых  «элитных клубов», в которых вузы попадают практически «пожизненно».</a:t>
            </a:r>
          </a:p>
          <a:p>
            <a:pPr indent="457200" algn="just"/>
            <a:r>
              <a:rPr lang="ru-RU" dirty="0" smtClean="0"/>
              <a:t>Институциональная аккредитация не проводится, по аккредитации отдельных образовательных программ невозможно сделать вывод о выполнении тех иди иных институциональных критериев и выполнении основных миссий университетов. </a:t>
            </a:r>
          </a:p>
          <a:p>
            <a:pPr indent="457200" algn="just"/>
            <a:r>
              <a:rPr lang="ru-RU" b="1" dirty="0" smtClean="0"/>
              <a:t>Опасность – потеря реальной конкуренции</a:t>
            </a:r>
            <a:r>
              <a:rPr lang="ru-RU" b="1" dirty="0"/>
              <a:t> </a:t>
            </a:r>
            <a:r>
              <a:rPr lang="ru-RU" b="1" dirty="0" smtClean="0"/>
              <a:t>между вузами</a:t>
            </a:r>
            <a:r>
              <a:rPr lang="ru-RU" dirty="0" smtClean="0"/>
              <a:t>, увеличивающийся разрыв в научном и образовательном потенциалах между центром и  большинством регионов Российской Федерации.</a:t>
            </a:r>
          </a:p>
          <a:p>
            <a:pPr indent="457200" algn="just"/>
            <a:r>
              <a:rPr lang="ru-RU" dirty="0" smtClean="0"/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0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" y="0"/>
            <a:ext cx="9492343" cy="1184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B050"/>
                </a:solidFill>
              </a:rPr>
              <a:t>Положительные стороны процедуры государственной   аккредитации </a:t>
            </a:r>
            <a:r>
              <a:rPr lang="ru-RU" sz="2700" b="1" dirty="0" smtClean="0">
                <a:solidFill>
                  <a:srgbClr val="00B050"/>
                </a:solidFill>
              </a:rPr>
              <a:t>до </a:t>
            </a:r>
            <a:r>
              <a:rPr lang="ru-RU" sz="2700" b="1" dirty="0">
                <a:solidFill>
                  <a:srgbClr val="00B050"/>
                </a:solidFill>
              </a:rPr>
              <a:t>2010 года (до ФЗ №293-ФЗ), утерянные в настоящее время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4366"/>
            <a:ext cx="8596668" cy="5673633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2. Процедура аккредитации образовательных программ использовала целый ряд инструментов, которые позволяли упростить и сделать технологичной процедуру экспертного оценивания, не теряя при этом качества и надежности результатов проверки: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Существенно меньшее число образовательных программ, представляемых на проверку (раньше – только одну программу выпускного курса, сейчас – все программы, включая программу, на которой есть только первокурсники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Автоматизированная проверка учебных планов и части учебных материалов, переданных в электронном виде (через специальную информационную систему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Проведение предварительной экспертизы образовательных программ вузов силами УМО (при наличии положительного и подробного заключении УМО существенная часть учебно-методической документации уже не подвергалась экспертной оценке  при камеральной и выездной проверках экспертов  </a:t>
            </a:r>
            <a:r>
              <a:rPr lang="ru-RU" sz="2000" dirty="0" err="1"/>
              <a:t>Рособрнадзора</a:t>
            </a:r>
            <a:r>
              <a:rPr lang="ru-RU" sz="2000" dirty="0"/>
              <a:t>)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766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-130629" y="188641"/>
            <a:ext cx="11195181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  <a:effectLst/>
              </a:rPr>
              <a:t>Недостатки существующей системы аккредитации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11" y="764704"/>
            <a:ext cx="9239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Аккредитация образовательной деятельности университета сводится к формальной проверке «тонн» учебно-методических документов, составляющих образовательные программы, при этом научная, образовательная и воспитательная среда вуза как такового не оцениваются. 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Последние варианты  ФГОС вообще </a:t>
            </a:r>
            <a:r>
              <a:rPr lang="ru-RU" dirty="0" smtClean="0">
                <a:solidFill>
                  <a:srgbClr val="00B050"/>
                </a:solidFill>
              </a:rPr>
              <a:t>не имеют требований к содержанию </a:t>
            </a:r>
            <a:r>
              <a:rPr lang="ru-RU" dirty="0" smtClean="0"/>
              <a:t>образования, а имеют требования </a:t>
            </a:r>
            <a:r>
              <a:rPr lang="ru-RU" dirty="0" smtClean="0">
                <a:solidFill>
                  <a:srgbClr val="00B050"/>
                </a:solidFill>
              </a:rPr>
              <a:t>к условиям </a:t>
            </a:r>
            <a:r>
              <a:rPr lang="ru-RU" dirty="0" smtClean="0"/>
              <a:t>реализации программ (причем  большая часть условий имеют общевузовский характер и при проверке их невозможно  оценить для единичной программы!)  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Эксперты, которые понимают, что «было заложено» в рамочный  ФГОС и разрабатывающие Примерные образовательные программы (ФУМО) не принимают участие ни в создании методик проведения экспертизы, ни в самой процедуре экспертной оценки образовательных программ. 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Процесс сбора учебно-методических документов от образовательных организаций и их проверки экспертами чрезвычайно трудоемкий, не технологичный и не автоматизированный. 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четких критериев и избыточная жесткость процедур </a:t>
            </a:r>
            <a:r>
              <a:rPr lang="ru-RU" dirty="0" err="1" smtClean="0"/>
              <a:t>аккредитационной</a:t>
            </a:r>
            <a:r>
              <a:rPr lang="ru-RU" dirty="0" smtClean="0"/>
              <a:t> проверки.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Недостаточная гласность в процедурах.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r>
              <a:rPr lang="ru-RU" dirty="0" smtClean="0"/>
              <a:t>Неоднородность корпуса экспертов по части квалификации. </a:t>
            </a:r>
          </a:p>
          <a:p>
            <a:pPr indent="4320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0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" y="60961"/>
            <a:ext cx="9387840" cy="12798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  <a:effectLst/>
              </a:rPr>
              <a:t>Предложения МГУ имени М.В. Ломоносова по совершенствованию государственной регламентации образовательной деятельности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6" y="1196752"/>
            <a:ext cx="94688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 smtClean="0">
                <a:solidFill>
                  <a:srgbClr val="002060"/>
                </a:solidFill>
              </a:rPr>
              <a:t>	</a:t>
            </a:r>
            <a:r>
              <a:rPr lang="ru-RU" dirty="0" smtClean="0"/>
              <a:t>1.</a:t>
            </a:r>
            <a:r>
              <a:rPr lang="ru-RU" sz="2600" dirty="0" smtClean="0">
                <a:solidFill>
                  <a:srgbClr val="002060"/>
                </a:solidFill>
              </a:rPr>
              <a:t> С</a:t>
            </a:r>
            <a:r>
              <a:rPr lang="ru-RU" dirty="0" smtClean="0"/>
              <a:t>овместная работа ФУМО и </a:t>
            </a:r>
            <a:r>
              <a:rPr lang="ru-RU" dirty="0" err="1" smtClean="0"/>
              <a:t>Росаккредагенства</a:t>
            </a:r>
            <a:r>
              <a:rPr lang="ru-RU" dirty="0" smtClean="0"/>
              <a:t> по анализу действующих ФГОС 3+ и актуализированных ФГОС 3++ на предмет адекватности и  «измеримости» требований (с </a:t>
            </a:r>
            <a:r>
              <a:rPr lang="ru-RU" dirty="0" err="1" smtClean="0"/>
              <a:t>т.зр</a:t>
            </a:r>
            <a:r>
              <a:rPr lang="ru-RU" dirty="0" smtClean="0"/>
              <a:t>. проведения аккредитации), направление предложений в Миннауки по внесению изменений во ФГОС (при необходимости):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в</a:t>
            </a:r>
            <a:r>
              <a:rPr lang="ru-RU" dirty="0" smtClean="0"/>
              <a:t>ыделение  из действующих ФГОС ряда инвариантных общесистемных (институциональных) показателей, создание процедуры однократной проверки этих показателей при аккредитации образовательных программ вуза;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разработка </a:t>
            </a:r>
            <a:r>
              <a:rPr lang="ru-RU" dirty="0"/>
              <a:t>обновленных  методик проведения аккредитационных процедур (при участии ФУМО, ассоциаций вузов и объединений </a:t>
            </a:r>
            <a:r>
              <a:rPr lang="ru-RU" dirty="0" smtClean="0"/>
              <a:t>работодателей);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использование данных мониторинга </a:t>
            </a:r>
            <a:r>
              <a:rPr lang="ru-RU" dirty="0"/>
              <a:t>деятельности </a:t>
            </a:r>
            <a:r>
              <a:rPr lang="ru-RU" dirty="0" smtClean="0"/>
              <a:t>вузов и образовательных рейтингов при оценивании общесистемных (институциональных) и иных показателей ;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усиление роли </a:t>
            </a:r>
            <a:r>
              <a:rPr lang="ru-RU" dirty="0" err="1"/>
              <a:t>самообследования</a:t>
            </a:r>
            <a:r>
              <a:rPr lang="ru-RU" dirty="0"/>
              <a:t> образовательной </a:t>
            </a:r>
            <a:r>
              <a:rPr lang="ru-RU" dirty="0" smtClean="0"/>
              <a:t>организации; 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публикация </a:t>
            </a:r>
            <a:r>
              <a:rPr lang="ru-RU" dirty="0"/>
              <a:t>заключений экспертов и результатов </a:t>
            </a:r>
            <a:r>
              <a:rPr lang="ru-RU" dirty="0" err="1"/>
              <a:t>аккредитационной</a:t>
            </a:r>
            <a:r>
              <a:rPr lang="ru-RU" dirty="0"/>
              <a:t> экспертизы;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з</a:t>
            </a:r>
            <a:r>
              <a:rPr lang="ru-RU" dirty="0" smtClean="0"/>
              <a:t>начительное повышение технологичности и </a:t>
            </a:r>
            <a:r>
              <a:rPr lang="ru-RU" dirty="0" err="1" smtClean="0"/>
              <a:t>цифровизации</a:t>
            </a:r>
            <a:r>
              <a:rPr lang="ru-RU" dirty="0" smtClean="0"/>
              <a:t> всех процедур.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7922" y="147993"/>
            <a:ext cx="9282501" cy="7201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B050"/>
                </a:solidFill>
                <a:effectLst/>
              </a:rPr>
              <a:t>Предложения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МГУ </a:t>
            </a:r>
            <a:r>
              <a:rPr lang="ru-RU" sz="2400" dirty="0">
                <a:solidFill>
                  <a:srgbClr val="00B050"/>
                </a:solidFill>
                <a:effectLst/>
              </a:rPr>
              <a:t>имени М.В. Ломоносова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по совершенствованию государственной регламентации образовательной деятельности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60" y="1933887"/>
            <a:ext cx="95586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	2. </a:t>
            </a:r>
            <a:r>
              <a:rPr lang="ru-RU" sz="2000" b="1" dirty="0" smtClean="0"/>
              <a:t>Повышение </a:t>
            </a:r>
            <a:r>
              <a:rPr lang="ru-RU" sz="2000" b="1" dirty="0"/>
              <a:t>экспертного потенциала государственной регламентации образовательной деятельности</a:t>
            </a:r>
            <a:r>
              <a:rPr lang="ru-RU" sz="2000" b="1" dirty="0" smtClean="0"/>
              <a:t>:</a:t>
            </a:r>
            <a:endParaRPr lang="en-US" sz="2000" b="1" dirty="0" smtClean="0">
              <a:latin typeface="Algerian" panose="04020705040A020607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расширение </a:t>
            </a:r>
            <a:r>
              <a:rPr lang="ru-RU" sz="2000" dirty="0"/>
              <a:t>пула экспертов из числа научно-педагогических работников ведущих российских </a:t>
            </a:r>
            <a:r>
              <a:rPr lang="ru-RU" sz="2000" dirty="0" smtClean="0"/>
              <a:t>вузов, ФУМО, активизация участия советов ректоров вузов в формировании пула экспертов;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повышение </a:t>
            </a:r>
            <a:r>
              <a:rPr lang="ru-RU" sz="2000" dirty="0"/>
              <a:t>квалификационных требований к экспертам, привлекаемым к </a:t>
            </a:r>
            <a:r>
              <a:rPr lang="ru-RU" sz="2000" dirty="0" err="1"/>
              <a:t>аккредитационным</a:t>
            </a:r>
            <a:r>
              <a:rPr lang="ru-RU" sz="2000" dirty="0"/>
              <a:t> экспертизам;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повышение </a:t>
            </a:r>
            <a:r>
              <a:rPr lang="ru-RU" sz="2000" dirty="0"/>
              <a:t>статуса аккредитованных экспертов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20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-240704" y="32656"/>
            <a:ext cx="9645961" cy="7201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B050"/>
                </a:solidFill>
                <a:effectLst/>
              </a:rPr>
              <a:t>Предложения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МГУ </a:t>
            </a:r>
            <a:r>
              <a:rPr lang="ru-RU" sz="2400" dirty="0">
                <a:solidFill>
                  <a:srgbClr val="00B050"/>
                </a:solidFill>
                <a:effectLst/>
              </a:rPr>
              <a:t>имени М.В. Ломоносова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по совершенствованию государственной регламентации образовательной деятельности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3" y="908720"/>
            <a:ext cx="91527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 smtClean="0">
                <a:solidFill>
                  <a:srgbClr val="002060"/>
                </a:solidFill>
              </a:rPr>
              <a:t>	</a:t>
            </a:r>
          </a:p>
          <a:p>
            <a:pPr indent="457200" algn="just"/>
            <a:endParaRPr lang="ru-RU" sz="2600" dirty="0">
              <a:solidFill>
                <a:srgbClr val="002060"/>
              </a:solidFill>
            </a:endParaRPr>
          </a:p>
          <a:p>
            <a:pPr indent="457200" algn="just"/>
            <a:r>
              <a:rPr lang="ru-RU" sz="2600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/>
              <a:t>Усиление </a:t>
            </a:r>
            <a:r>
              <a:rPr lang="ru-RU" b="1" dirty="0"/>
              <a:t>направленности процедур государственной регламентации образовательной деятельности на повышение качества содержания образовательных </a:t>
            </a:r>
            <a:r>
              <a:rPr lang="ru-RU" b="1" dirty="0" smtClean="0"/>
              <a:t>программ:</a:t>
            </a:r>
            <a:endParaRPr lang="en-US" b="1" dirty="0"/>
          </a:p>
          <a:p>
            <a:pPr marL="0" lvl="1" indent="457200" algn="just"/>
            <a:r>
              <a:rPr lang="ru-RU" dirty="0" smtClean="0"/>
              <a:t>– до начала процедуры государственно аккредитации ввести предварительную процедуру экспертизы образовательных программ ФУМО (при наличии </a:t>
            </a:r>
            <a:r>
              <a:rPr lang="ru-RU" dirty="0"/>
              <a:t>профессионально-общественной или общественной </a:t>
            </a:r>
            <a:r>
              <a:rPr lang="ru-RU" dirty="0" smtClean="0"/>
              <a:t>аккредитации программы – дать право ФУМО самостоятельно  принимать решения об учете результатов этой аккредитации и нецелесообразности  проведения отдельной экспертизы ФУМО);</a:t>
            </a:r>
          </a:p>
          <a:p>
            <a:pPr marL="0" lvl="1" indent="457200" algn="just"/>
            <a:r>
              <a:rPr lang="ru-RU" dirty="0" smtClean="0"/>
              <a:t>– более четко обозначить во ФГОС и методиках проведения </a:t>
            </a:r>
            <a:r>
              <a:rPr lang="ru-RU" dirty="0" err="1" smtClean="0"/>
              <a:t>акредитационной</a:t>
            </a:r>
            <a:r>
              <a:rPr lang="ru-RU" dirty="0" smtClean="0"/>
              <a:t> экспертизы  роль </a:t>
            </a:r>
            <a:r>
              <a:rPr lang="ru-RU" dirty="0"/>
              <a:t>работодателей в процедуре государственной итоговой </a:t>
            </a:r>
            <a:r>
              <a:rPr lang="ru-RU" dirty="0" smtClean="0"/>
              <a:t>аттестации;</a:t>
            </a:r>
            <a:endParaRPr lang="ru-RU" dirty="0"/>
          </a:p>
          <a:p>
            <a:pPr marL="0" lvl="1" indent="457200" algn="just"/>
            <a:r>
              <a:rPr lang="ru-RU" dirty="0" smtClean="0"/>
              <a:t>– усиление </a:t>
            </a:r>
            <a:r>
              <a:rPr lang="ru-RU" dirty="0"/>
              <a:t>роли </a:t>
            </a:r>
            <a:r>
              <a:rPr lang="ru-RU" dirty="0" err="1"/>
              <a:t>самообследования</a:t>
            </a:r>
            <a:r>
              <a:rPr lang="ru-RU" dirty="0"/>
              <a:t> образовательной организации при повышении ответственности руководителей образовательных </a:t>
            </a:r>
            <a:r>
              <a:rPr lang="ru-RU" dirty="0" smtClean="0"/>
              <a:t>организаций.</a:t>
            </a:r>
          </a:p>
          <a:p>
            <a:pPr lvl="1" algn="just"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35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0"/>
            <a:ext cx="881680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Государственная </a:t>
            </a:r>
            <a:r>
              <a:rPr lang="ru-RU" sz="2400" b="1" dirty="0">
                <a:solidFill>
                  <a:srgbClr val="00B050"/>
                </a:solidFill>
              </a:rPr>
              <a:t>аккредитация образовательной	</a:t>
            </a:r>
            <a:r>
              <a:rPr lang="ru-RU" sz="2400" b="1" dirty="0" smtClean="0">
                <a:solidFill>
                  <a:srgbClr val="00B050"/>
                </a:solidFill>
              </a:rPr>
              <a:t>деятельности </a:t>
            </a:r>
          </a:p>
          <a:p>
            <a:pPr indent="457200" algn="just"/>
            <a:r>
              <a:rPr lang="ru-RU" dirty="0" smtClean="0"/>
              <a:t>Введена </a:t>
            </a:r>
            <a:r>
              <a:rPr lang="ru-RU" dirty="0"/>
              <a:t>в 1992 г. ФЗ «Об образовании</a:t>
            </a:r>
            <a:r>
              <a:rPr lang="ru-RU" dirty="0" smtClean="0"/>
              <a:t>». Включала:</a:t>
            </a:r>
          </a:p>
          <a:p>
            <a:pPr indent="457200" algn="just">
              <a:buFontTx/>
              <a:buChar char="-"/>
            </a:pPr>
            <a:r>
              <a:rPr lang="ru-RU" dirty="0" smtClean="0"/>
              <a:t>институциональную </a:t>
            </a:r>
            <a:r>
              <a:rPr lang="ru-RU" dirty="0"/>
              <a:t>аккредитацию (аттестацию) </a:t>
            </a:r>
            <a:r>
              <a:rPr lang="ru-RU" dirty="0" smtClean="0"/>
              <a:t>вуза;</a:t>
            </a:r>
          </a:p>
          <a:p>
            <a:pPr indent="457200" algn="just">
              <a:buFontTx/>
              <a:buChar char="-"/>
            </a:pPr>
            <a:r>
              <a:rPr lang="ru-RU" dirty="0" smtClean="0"/>
              <a:t>программную </a:t>
            </a:r>
            <a:r>
              <a:rPr lang="ru-RU" dirty="0"/>
              <a:t>аккредитацию отдельных образовательных программ, реализуемых вузом. </a:t>
            </a:r>
          </a:p>
          <a:p>
            <a:pPr indent="457200" algn="just"/>
            <a:r>
              <a:rPr lang="ru-RU" b="1" dirty="0"/>
              <a:t>	</a:t>
            </a:r>
            <a:r>
              <a:rPr lang="ru-RU" b="1" dirty="0" smtClean="0"/>
              <a:t>Цель </a:t>
            </a:r>
            <a:r>
              <a:rPr lang="ru-RU" b="1" dirty="0"/>
              <a:t>институциональной аккредитации (аттестации) </a:t>
            </a:r>
            <a:r>
              <a:rPr lang="ru-RU" b="1" dirty="0" smtClean="0"/>
              <a:t>вуза</a:t>
            </a:r>
            <a:r>
              <a:rPr lang="ru-RU" dirty="0" smtClean="0"/>
              <a:t>– </a:t>
            </a:r>
            <a:r>
              <a:rPr lang="ru-RU" dirty="0"/>
              <a:t>подтверждение уже имеющегося  СТАТУСА  вуза </a:t>
            </a:r>
            <a:r>
              <a:rPr lang="ru-RU" dirty="0" smtClean="0"/>
              <a:t>(в 1990-е: «</a:t>
            </a:r>
            <a:r>
              <a:rPr lang="ru-RU" dirty="0"/>
              <a:t>университет», «институт», «академия») или получение нового статуса, на который вуз претендует </a:t>
            </a:r>
            <a:r>
              <a:rPr lang="ru-RU" dirty="0" smtClean="0"/>
              <a:t>(«социальный лифт</a:t>
            </a:r>
            <a:r>
              <a:rPr lang="ru-RU" dirty="0"/>
              <a:t>» </a:t>
            </a:r>
            <a:r>
              <a:rPr lang="ru-RU" dirty="0" smtClean="0"/>
              <a:t>работал </a:t>
            </a:r>
            <a:r>
              <a:rPr lang="ru-RU" dirty="0"/>
              <a:t>– большинство институтов и академий со временем перешли в статус «университетов</a:t>
            </a:r>
            <a:r>
              <a:rPr lang="ru-RU" dirty="0" smtClean="0"/>
              <a:t>»).</a:t>
            </a:r>
          </a:p>
          <a:p>
            <a:pPr indent="457200" algn="just"/>
            <a:r>
              <a:rPr lang="ru-RU" b="1" dirty="0" smtClean="0"/>
              <a:t>	Цель </a:t>
            </a:r>
            <a:r>
              <a:rPr lang="ru-RU" b="1" dirty="0"/>
              <a:t>государственной аккредитации образовательной программы </a:t>
            </a:r>
            <a:r>
              <a:rPr lang="ru-RU" dirty="0"/>
              <a:t>– гарантировать российскому обществу, что данная программа </a:t>
            </a:r>
            <a:r>
              <a:rPr lang="ru-RU" dirty="0" smtClean="0"/>
              <a:t>как </a:t>
            </a:r>
            <a:r>
              <a:rPr lang="ru-RU" dirty="0"/>
              <a:t>минимум обеспечивает </a:t>
            </a:r>
            <a:r>
              <a:rPr lang="ru-RU" dirty="0" smtClean="0"/>
              <a:t>то </a:t>
            </a:r>
            <a:r>
              <a:rPr lang="ru-RU" dirty="0"/>
              <a:t>содержание и качество образования, которое </a:t>
            </a:r>
            <a:r>
              <a:rPr lang="ru-RU" b="1" dirty="0"/>
              <a:t>установлено государственными образовательными стандартами</a:t>
            </a:r>
            <a:r>
              <a:rPr lang="ru-RU" dirty="0"/>
              <a:t>. </a:t>
            </a:r>
            <a:endParaRPr lang="ru-RU" dirty="0" smtClean="0"/>
          </a:p>
          <a:p>
            <a:pPr indent="457200" algn="just"/>
            <a:r>
              <a:rPr lang="ru-RU" dirty="0" smtClean="0"/>
              <a:t>ГОС </a:t>
            </a:r>
            <a:r>
              <a:rPr lang="ru-RU" dirty="0"/>
              <a:t>первого и второго поколения (до 2010 года) устанавливали именно МИНИМУМ содержания образования и МИНИМАЛЬНЫЙ набор требований к условиям реализации образовательных программ. </a:t>
            </a:r>
            <a:endParaRPr lang="ru-RU" dirty="0" smtClean="0"/>
          </a:p>
          <a:p>
            <a:pPr indent="457200" algn="just"/>
            <a:r>
              <a:rPr lang="ru-RU" dirty="0" smtClean="0"/>
              <a:t>Задача </a:t>
            </a:r>
            <a:r>
              <a:rPr lang="ru-RU" dirty="0"/>
              <a:t>выявления лучших практик перед государственной аккредитацией не </a:t>
            </a:r>
            <a:r>
              <a:rPr lang="ru-RU" dirty="0" smtClean="0"/>
              <a:t>стоит. Эта </a:t>
            </a:r>
            <a:r>
              <a:rPr lang="ru-RU" dirty="0"/>
              <a:t>задача стоит перед </a:t>
            </a:r>
            <a:r>
              <a:rPr lang="ru-RU" b="1" dirty="0"/>
              <a:t>общественной аккредитацией.</a:t>
            </a:r>
          </a:p>
        </p:txBody>
      </p:sp>
    </p:spTree>
    <p:extLst>
      <p:ext uri="{BB962C8B-B14F-4D97-AF65-F5344CB8AC3E}">
        <p14:creationId xmlns:p14="http://schemas.microsoft.com/office/powerpoint/2010/main" val="1399393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97" y="1724296"/>
            <a:ext cx="846410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rgbClr val="002060"/>
              </a:solidFill>
            </a:endParaRPr>
          </a:p>
          <a:p>
            <a:pPr indent="457200" algn="ctr"/>
            <a:r>
              <a:rPr lang="ru-RU" sz="2000" dirty="0" smtClean="0"/>
              <a:t>4</a:t>
            </a:r>
            <a:r>
              <a:rPr lang="ru-RU" sz="2000" b="1" dirty="0" smtClean="0"/>
              <a:t>. Создание Национального совета по вопросам аккредитации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Участие в работе Совета представителей ректорского </a:t>
            </a:r>
            <a:r>
              <a:rPr lang="ru-RU" sz="2000" dirty="0"/>
              <a:t>сообщества, </a:t>
            </a:r>
            <a:r>
              <a:rPr lang="ru-RU" sz="2000" dirty="0" smtClean="0"/>
              <a:t>Координационных советов по областям образования, Академии </a:t>
            </a:r>
            <a:r>
              <a:rPr lang="ru-RU" sz="2000" dirty="0"/>
              <a:t>наук, </a:t>
            </a:r>
            <a:r>
              <a:rPr lang="ru-RU" sz="2000" dirty="0" smtClean="0"/>
              <a:t>объединений работодателей;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Предоставление </a:t>
            </a:r>
            <a:r>
              <a:rPr lang="ru-RU" sz="2000" dirty="0"/>
              <a:t>Совету права утверждения перечня, методики, порядка и критериев </a:t>
            </a:r>
            <a:r>
              <a:rPr lang="ru-RU" sz="2000" dirty="0" err="1"/>
              <a:t>аккредитационной</a:t>
            </a:r>
            <a:r>
              <a:rPr lang="ru-RU" sz="2000" dirty="0"/>
              <a:t> экспертизы, утверждения результатов </a:t>
            </a:r>
            <a:r>
              <a:rPr lang="ru-RU" sz="2000" dirty="0" smtClean="0"/>
              <a:t>аккредитации;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Создание </a:t>
            </a:r>
            <a:r>
              <a:rPr lang="ru-RU" sz="2000" dirty="0"/>
              <a:t>при Совете профильных экспертных советов </a:t>
            </a:r>
            <a:r>
              <a:rPr lang="ru-RU" sz="2000" dirty="0" smtClean="0"/>
              <a:t>с </a:t>
            </a:r>
            <a:r>
              <a:rPr lang="ru-RU" sz="2000" dirty="0"/>
              <a:t>использованием потенциала </a:t>
            </a:r>
            <a:r>
              <a:rPr lang="ru-RU" sz="2000" dirty="0" smtClean="0"/>
              <a:t>ФУМО;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Делегирование </a:t>
            </a:r>
            <a:r>
              <a:rPr lang="ru-RU" sz="2000" dirty="0"/>
              <a:t>части полномочий по аккредитации отдельных образовательных программ на уровень </a:t>
            </a:r>
            <a:r>
              <a:rPr lang="ru-RU" sz="2000" dirty="0" smtClean="0"/>
              <a:t>субъектов с  участием советов ректоров федеральных округов и субъектов. </a:t>
            </a: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-384720" y="147993"/>
            <a:ext cx="9824811" cy="7201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/>
              <a:t> </a:t>
            </a:r>
            <a:r>
              <a:rPr lang="ru-RU" sz="2400" dirty="0">
                <a:solidFill>
                  <a:srgbClr val="00B050"/>
                </a:solidFill>
                <a:effectLst/>
              </a:rPr>
              <a:t>Предложения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МГУ </a:t>
            </a:r>
            <a:r>
              <a:rPr lang="ru-RU" sz="2400" dirty="0">
                <a:solidFill>
                  <a:srgbClr val="00B050"/>
                </a:solidFill>
                <a:effectLst/>
              </a:rPr>
              <a:t>имени М.В. Ломоносова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по совершенствованию государственной регламентации образовательной деятельности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6" y="1268760"/>
            <a:ext cx="1156397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2600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/>
              <a:t>5. Функции </a:t>
            </a:r>
            <a:r>
              <a:rPr lang="ru-RU" sz="2000" b="1" dirty="0" err="1" smtClean="0"/>
              <a:t>Рособрнадзора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Росаккредагенства</a:t>
            </a:r>
            <a:r>
              <a:rPr lang="ru-RU" sz="2000" b="1" dirty="0" smtClean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исполнительские функции </a:t>
            </a:r>
            <a:r>
              <a:rPr lang="ru-RU" sz="2000" dirty="0"/>
              <a:t>по проведению </a:t>
            </a:r>
            <a:r>
              <a:rPr lang="ru-RU" sz="2000" dirty="0" err="1"/>
              <a:t>аккредитационной</a:t>
            </a:r>
            <a:r>
              <a:rPr lang="ru-RU" sz="2000" dirty="0"/>
              <a:t> </a:t>
            </a:r>
            <a:r>
              <a:rPr lang="ru-RU" sz="2000" dirty="0" smtClean="0"/>
              <a:t>экспертизы;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координация </a:t>
            </a:r>
            <a:r>
              <a:rPr lang="ru-RU" sz="2000" dirty="0"/>
              <a:t>работы корпуса </a:t>
            </a:r>
            <a:r>
              <a:rPr lang="ru-RU" sz="2000" dirty="0" smtClean="0"/>
              <a:t>экспертов;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подготовка </a:t>
            </a:r>
            <a:r>
              <a:rPr lang="ru-RU" sz="2000" dirty="0"/>
              <a:t>документации для утверждения решений Национальным советом по вопросам аккредитации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25000"/>
              </a:lnSpc>
            </a:pP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-240704" y="260648"/>
            <a:ext cx="9654670" cy="7201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B050"/>
                </a:solidFill>
                <a:effectLst/>
              </a:rPr>
              <a:t>Предложения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МГУ </a:t>
            </a:r>
            <a:r>
              <a:rPr lang="ru-RU" sz="2400" dirty="0">
                <a:solidFill>
                  <a:srgbClr val="00B050"/>
                </a:solidFill>
                <a:effectLst/>
              </a:rPr>
              <a:t>имени М.В. Ломоносова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по совершенствованию государственной регламентации образовательной деятельности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824" y="2404534"/>
            <a:ext cx="9439275" cy="1646302"/>
          </a:xfrm>
        </p:spPr>
        <p:txBody>
          <a:bodyPr/>
          <a:lstStyle/>
          <a:p>
            <a:pPr algn="ctr"/>
            <a:r>
              <a:rPr lang="ru-RU" sz="2800" b="1" dirty="0" smtClean="0"/>
              <a:t>Общественно-профессиональная </a:t>
            </a:r>
            <a:r>
              <a:rPr lang="ru-RU" sz="2800" b="1" dirty="0"/>
              <a:t>аккредитация – инструмент укрепления имиджа и бренда образовательного учреждения на рынке образовательных </a:t>
            </a:r>
            <a:r>
              <a:rPr lang="ru-RU" sz="2800" b="1" dirty="0" smtClean="0"/>
              <a:t>услуг 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819775"/>
            <a:ext cx="7766936" cy="942975"/>
          </a:xfrm>
        </p:spPr>
        <p:txBody>
          <a:bodyPr/>
          <a:lstStyle/>
          <a:p>
            <a:r>
              <a:rPr lang="ru-RU" dirty="0" err="1"/>
              <a:t>Темнова</a:t>
            </a:r>
            <a:r>
              <a:rPr lang="ru-RU" dirty="0"/>
              <a:t> Л.В., доктор психологических наук, </a:t>
            </a:r>
            <a:endParaRPr lang="ru-RU" dirty="0" smtClean="0"/>
          </a:p>
          <a:p>
            <a:r>
              <a:rPr lang="ru-RU" dirty="0" smtClean="0"/>
              <a:t>профессор МГУ имени </a:t>
            </a:r>
            <a:r>
              <a:rPr lang="ru-RU" dirty="0" err="1" smtClean="0"/>
              <a:t>М.В.Ломоносова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262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Как стать участником перечня организаций, проводящих профессионально-общественную аккредитацию?</a:t>
            </a:r>
            <a:endParaRPr lang="ru-RU" dirty="0"/>
          </a:p>
          <a:p>
            <a:r>
              <a:rPr lang="ru-RU" dirty="0"/>
              <a:t>Формирование и ведение перечня осуществляются Министерством образования и науки Российской Федерации. Для включения организации, проводящей профессионально-общественную аккредитацию, в перечень она должна направить вышеуказанный свод информации в Министерство образования и науки Российской Федерации в течение 3 рабочих дней с момента начала осуществления соответствующего вида деятельности.</a:t>
            </a:r>
          </a:p>
          <a:p>
            <a:r>
              <a:rPr lang="ru-RU" dirty="0"/>
              <a:t>После рассмотрения данных сведений по решению </a:t>
            </a:r>
            <a:r>
              <a:rPr lang="ru-RU" dirty="0" err="1"/>
              <a:t>Минобрнауки</a:t>
            </a:r>
            <a:r>
              <a:rPr lang="ru-RU" dirty="0"/>
              <a:t> России для организации, проводящей профессионально-общественную аккредитацию, в АИС «Мониторинг ПОА» создается личный кабинет для целей опубликования соответствующей информации. Аккредитующая организация обеспечивает полноту, достоверность и актуальность предоставляемой ею информации.</a:t>
            </a:r>
          </a:p>
          <a:p>
            <a:r>
              <a:rPr lang="ru-RU" dirty="0"/>
              <a:t>АИС «Мониторинг ПОА» предоставляет организациям, проводящим профессионально-общественную аккредитацию, дополнительные возможности для размещения сведений об аккредитованных образовательных программах, описания опыта деятельности организации, квалификации экспертов, привлекаемых для проведения </a:t>
            </a:r>
            <a:r>
              <a:rPr lang="ru-RU" dirty="0" err="1"/>
              <a:t>аккредитационной</a:t>
            </a:r>
            <a:r>
              <a:rPr lang="ru-RU" dirty="0"/>
              <a:t> экспертизы, стандартов, на соответствие которым проводится профессионально-общественная аккредитация и т.п. Внесение дополнительных сведений на сайт осуществляется на основе добровольного и безвозмездного сотрудничества с администратором АИС «Мониторинг ПОА».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63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Рособрнадзор</a:t>
            </a:r>
            <a:r>
              <a:rPr lang="ru-RU" sz="2400" b="1" dirty="0" smtClean="0"/>
              <a:t> для аккредитации: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привлечение представителей экспертного сообщества к участию в процедурах государственной аккредитации (1793 эксперта по государственной аккредитации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привлечение </a:t>
            </a:r>
            <a:r>
              <a:rPr lang="ru-RU" dirty="0"/>
              <a:t>организаций, представляющих профессиональное </a:t>
            </a:r>
            <a:r>
              <a:rPr lang="ru-RU" dirty="0" smtClean="0"/>
              <a:t>сообщество (4 </a:t>
            </a:r>
            <a:r>
              <a:rPr lang="ru-RU" dirty="0"/>
              <a:t>экспертные организации, общее количество экспертов в которых составляет 368 человек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60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23826"/>
            <a:ext cx="9159702" cy="7524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Объемы проведения процедур государственной аккредитации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4024"/>
            <a:ext cx="8596668" cy="2238375"/>
          </a:xfrm>
        </p:spPr>
        <p:txBody>
          <a:bodyPr>
            <a:normAutofit/>
          </a:bodyPr>
          <a:lstStyle/>
          <a:p>
            <a:pPr marL="0" indent="432000">
              <a:spcBef>
                <a:spcPts val="0"/>
              </a:spcBef>
            </a:pPr>
            <a:r>
              <a:rPr lang="ru-RU" sz="2000" dirty="0"/>
              <a:t>направлений подготовки -46 068 в 1949 образовательных организациях</a:t>
            </a:r>
            <a:r>
              <a:rPr lang="ru-RU" sz="2000" dirty="0" smtClean="0"/>
              <a:t>.</a:t>
            </a:r>
          </a:p>
          <a:p>
            <a:pPr marL="0" indent="432000">
              <a:spcBef>
                <a:spcPts val="0"/>
              </a:spcBef>
            </a:pPr>
            <a:r>
              <a:rPr lang="ru-RU" sz="2000" dirty="0" smtClean="0"/>
              <a:t>На 2019 год </a:t>
            </a:r>
            <a:r>
              <a:rPr lang="ru-RU" sz="2000" dirty="0"/>
              <a:t>на процедуру государственной аккредитации образовательной деятельности </a:t>
            </a:r>
            <a:r>
              <a:rPr lang="ru-RU" sz="2000" dirty="0" smtClean="0"/>
              <a:t>подано более 600 заявлений (11 </a:t>
            </a:r>
            <a:r>
              <a:rPr lang="ru-RU" sz="2000" dirty="0"/>
              <a:t>377 основных образовательных программ по 6 994 направлениям </a:t>
            </a:r>
            <a:r>
              <a:rPr lang="ru-RU" sz="2000" dirty="0" smtClean="0"/>
              <a:t>подготовки).</a:t>
            </a:r>
            <a:endParaRPr lang="ru-RU" sz="2000" dirty="0"/>
          </a:p>
          <a:p>
            <a:pPr marL="0" indent="4320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39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Наряду с государственной аккредитацией имеют место следующие виды </a:t>
            </a:r>
            <a:r>
              <a:rPr lang="ru-RU" sz="2400" b="1" dirty="0" smtClean="0"/>
              <a:t>профессионально-общественных </a:t>
            </a:r>
            <a:r>
              <a:rPr lang="ru-RU" sz="2400" b="1" dirty="0"/>
              <a:t>оценочных </a:t>
            </a:r>
            <a:r>
              <a:rPr lang="ru-RU" sz="2400" b="1" dirty="0" smtClean="0"/>
              <a:t>процедур: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047751"/>
            <a:ext cx="9267825" cy="5810250"/>
          </a:xfrm>
        </p:spPr>
        <p:txBody>
          <a:bodyPr>
            <a:normAutofit lnSpcReduction="10000"/>
          </a:bodyPr>
          <a:lstStyle/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независимая </a:t>
            </a:r>
            <a:r>
              <a:rPr lang="ru-RU" b="1" dirty="0"/>
              <a:t>оценка качества подготовки </a:t>
            </a:r>
            <a:r>
              <a:rPr lang="ru-RU" b="1" dirty="0" smtClean="0"/>
              <a:t>обучающихся - </a:t>
            </a:r>
            <a:r>
              <a:rPr lang="ru-RU" dirty="0" smtClean="0"/>
              <a:t>оценка </a:t>
            </a:r>
            <a:r>
              <a:rPr lang="ru-RU" dirty="0"/>
              <a:t>уровня освоения обучающимися образовательной программы или ее частей, предоставление участникам отношений в сфере образования информации о качестве подготовки обучающихся, в том числе в соответствии с критериями и требованиями российских, иностранных и международных организаций;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независимая оценка качества условий осуществления образовательной </a:t>
            </a:r>
            <a:r>
              <a:rPr lang="ru-RU" b="1" dirty="0" smtClean="0"/>
              <a:t>деятельности - </a:t>
            </a:r>
            <a:r>
              <a:rPr lang="ru-RU" dirty="0" smtClean="0"/>
              <a:t>оценка </a:t>
            </a:r>
            <a:r>
              <a:rPr lang="ru-RU" dirty="0"/>
              <a:t>на основе общедоступной информации уровня организации работы по реализации образовательных программ, предоставление участникам отношений в сфере образования информации о качестве условий осуществления образовательной деятельности;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общественная </a:t>
            </a:r>
            <a:r>
              <a:rPr lang="ru-RU" b="1" dirty="0" smtClean="0"/>
              <a:t>аккредитация - </a:t>
            </a:r>
            <a:r>
              <a:rPr lang="ru-RU" dirty="0" smtClean="0"/>
              <a:t>признание </a:t>
            </a:r>
            <a:r>
              <a:rPr lang="ru-RU" dirty="0"/>
              <a:t>уровня деятельности организации, осуществляющей образовательную деятельность, соответствующим критериям и требованиям российских, иностранных и международных организаций;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профессионально-общественная	аккредитация	</a:t>
            </a:r>
            <a:r>
              <a:rPr lang="ru-RU" dirty="0" smtClean="0"/>
              <a:t>основных </a:t>
            </a:r>
            <a:r>
              <a:rPr lang="ru-RU" b="1" dirty="0" smtClean="0"/>
              <a:t>профессиональных </a:t>
            </a:r>
            <a:r>
              <a:rPr lang="ru-RU" b="1" dirty="0"/>
              <a:t>образовательных программ, основных программ профессионального обучения и (или) дополнительных профессиональных </a:t>
            </a:r>
            <a:r>
              <a:rPr lang="ru-RU" b="1" dirty="0" smtClean="0"/>
              <a:t>программ - </a:t>
            </a:r>
            <a:r>
              <a:rPr lang="ru-RU" dirty="0" smtClean="0"/>
              <a:t>признание </a:t>
            </a:r>
            <a:r>
              <a:rPr lang="ru-RU" dirty="0"/>
              <a:t>качества и уровня подготовки выпускников, освоивших такие образовательные программы, отвечающими требованиям профессиональных стандартов, требованиям рынка труда к специалистам, рабочим и служащим соответствующего профиля.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40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810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Общество социальных наук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49" y="457200"/>
            <a:ext cx="9153525" cy="640079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600" dirty="0" smtClean="0"/>
              <a:t>Некоммерческое </a:t>
            </a:r>
            <a:r>
              <a:rPr lang="ru-RU" sz="1600" dirty="0"/>
              <a:t>партнерство в сфере развития социальных наук </a:t>
            </a:r>
            <a:r>
              <a:rPr lang="ru-RU" sz="1600" b="1" dirty="0"/>
              <a:t>«Общество социальных </a:t>
            </a:r>
            <a:r>
              <a:rPr lang="ru-RU" sz="1600" b="1" dirty="0" smtClean="0"/>
              <a:t>наук»</a:t>
            </a:r>
            <a:r>
              <a:rPr lang="ru-RU" sz="1600" dirty="0" smtClean="0"/>
              <a:t>.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составе учредителей 6 академических институтов (ИСПИ, ИС, ЦЭМИ, ИЭ, ИП, ИФ РАН), 7 образовательных учреждений высшего профессионального образования (СПбГУ, МГУ им. М.В. Ломоносова, РГСУ, Саратовский Госуниверситет им. Н.Г. Чернышевского, Волгоградский Госуниверситет, Пермский государственный национальный исследовательский университет, МГИМО), некоммерческая организация «Ассоциация региональных банков России» и ООО работодателей железнодорожного транспорта («РЖД»). </a:t>
            </a:r>
            <a:endParaRPr lang="ru-RU" sz="1600" dirty="0" smtClean="0"/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600" b="1" dirty="0" smtClean="0"/>
              <a:t>Председателем </a:t>
            </a:r>
            <a:r>
              <a:rPr lang="ru-RU" sz="1600" b="1" dirty="0"/>
              <a:t>Правления</a:t>
            </a:r>
            <a:r>
              <a:rPr lang="ru-RU" sz="1600" dirty="0"/>
              <a:t> НП «ОСН» избран академик Осипов Геннадий Васильевич. 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600" b="1" dirty="0" smtClean="0"/>
              <a:t>Основные </a:t>
            </a:r>
            <a:r>
              <a:rPr lang="ru-RU" sz="1600" b="1" dirty="0"/>
              <a:t>цели деятельности:</a:t>
            </a:r>
            <a:endParaRPr lang="ru-RU" sz="1600" dirty="0"/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создание </a:t>
            </a:r>
            <a:r>
              <a:rPr lang="ru-RU" sz="1600" dirty="0"/>
              <a:t>эффективных механизмов интеграции усилий вузов, научных учреждений и организаций работодателей в интересах повышения качества подготовки кадров, образовательных программ всех уровней подготовки;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участие </a:t>
            </a:r>
            <a:r>
              <a:rPr lang="ru-RU" sz="1600" dirty="0"/>
              <a:t>в реализации практических, национальных, региональных программ, проектов социального и экономического развития;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разработка </a:t>
            </a:r>
            <a:r>
              <a:rPr lang="ru-RU" sz="1600" dirty="0"/>
              <a:t>и проведение общественной экспертизы образовательных стандартов и программ всех уровней подготовки, содействие внедрению международных стандартов качества образовательных программ и научных исследований; 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учебно-методического обеспечения, внедрение механизмов мониторинга качества образовательных программ в области социальных наук; 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внедрение </a:t>
            </a:r>
            <a:r>
              <a:rPr lang="ru-RU" sz="1600" dirty="0"/>
              <a:t>механизмов общественно-профессиональной аккредитации образовательных программ в области социальных наук; 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/>
              <a:t> </a:t>
            </a:r>
            <a:r>
              <a:rPr lang="ru-RU" sz="1600" dirty="0" smtClean="0"/>
              <a:t>обеспечение </a:t>
            </a:r>
            <a:r>
              <a:rPr lang="ru-RU" sz="1600" dirty="0"/>
              <a:t>взаимодействия Членов Партнерства, Министерства образования и науки Российской Федерации, Российской академии наук по внедрению инновационных систем обеспечения и контроля качества образовательных программ, научных исследований в области социальных наук; </a:t>
            </a:r>
          </a:p>
          <a:p>
            <a:pPr marL="0" indent="4572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содействие </a:t>
            </a:r>
            <a:r>
              <a:rPr lang="ru-RU" sz="1600" dirty="0"/>
              <a:t>международному сотрудничеству в области социальных наук и образования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56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Наличие у образовательной организации государственной аккредитации образовательной </a:t>
            </a:r>
            <a:r>
              <a:rPr lang="ru-RU" sz="2400" b="1" dirty="0" smtClean="0"/>
              <a:t>деятельности имеет </a:t>
            </a:r>
            <a:r>
              <a:rPr lang="ru-RU" sz="2400" b="1" dirty="0"/>
              <a:t>важные косвенные правовые </a:t>
            </a:r>
            <a:r>
              <a:rPr lang="ru-RU" sz="2400" b="1" dirty="0" smtClean="0"/>
              <a:t>последствия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2550"/>
            <a:ext cx="8596668" cy="4688812"/>
          </a:xfrm>
        </p:spPr>
        <p:txBody>
          <a:bodyPr/>
          <a:lstStyle/>
          <a:p>
            <a:pPr marL="0" indent="432000">
              <a:spcBef>
                <a:spcPts val="0"/>
              </a:spcBef>
            </a:pPr>
            <a:r>
              <a:rPr lang="ru-RU" sz="2000" dirty="0" smtClean="0"/>
              <a:t>условие </a:t>
            </a:r>
            <a:r>
              <a:rPr lang="ru-RU" sz="2000" dirty="0"/>
              <a:t>выдачи выпускникам </a:t>
            </a:r>
            <a:r>
              <a:rPr lang="ru-RU" sz="2000" b="1" dirty="0" smtClean="0"/>
              <a:t>д</a:t>
            </a:r>
            <a:r>
              <a:rPr lang="ru-RU" sz="2000" dirty="0" smtClean="0"/>
              <a:t>иплома </a:t>
            </a:r>
            <a:r>
              <a:rPr lang="ru-RU" sz="2000" dirty="0"/>
              <a:t>государственного </a:t>
            </a:r>
            <a:r>
              <a:rPr lang="ru-RU" sz="2000" dirty="0" smtClean="0"/>
              <a:t>образца</a:t>
            </a:r>
            <a:r>
              <a:rPr lang="ru-RU" sz="2000" dirty="0"/>
              <a:t>,</a:t>
            </a:r>
          </a:p>
          <a:p>
            <a:pPr marL="0" indent="432000">
              <a:spcBef>
                <a:spcPts val="0"/>
              </a:spcBef>
            </a:pPr>
            <a:r>
              <a:rPr lang="ru-RU" sz="2000" dirty="0" smtClean="0"/>
              <a:t>возможность </a:t>
            </a:r>
            <a:r>
              <a:rPr lang="ru-RU" sz="2000" dirty="0"/>
              <a:t>участия в выполнении государственного заказа (задания) на подготовку специалистов за счет средств бюджетов различных уровней, </a:t>
            </a:r>
            <a:endParaRPr lang="ru-RU" sz="2000" dirty="0" smtClean="0"/>
          </a:p>
          <a:p>
            <a:pPr marL="0" indent="432000">
              <a:spcBef>
                <a:spcPts val="0"/>
              </a:spcBef>
            </a:pPr>
            <a:r>
              <a:rPr lang="ru-RU" sz="2000" dirty="0" smtClean="0"/>
              <a:t>право </a:t>
            </a:r>
            <a:r>
              <a:rPr lang="ru-RU" sz="2000" dirty="0"/>
              <a:t>на отсрочку от призыва для обучающихся в ней граждан, </a:t>
            </a:r>
            <a:endParaRPr lang="ru-RU" sz="2000" dirty="0" smtClean="0"/>
          </a:p>
          <a:p>
            <a:pPr marL="0" indent="432000">
              <a:spcBef>
                <a:spcPts val="0"/>
              </a:spcBef>
            </a:pPr>
            <a:r>
              <a:rPr lang="ru-RU" sz="2000" dirty="0" smtClean="0"/>
              <a:t>возможность </a:t>
            </a:r>
            <a:r>
              <a:rPr lang="ru-RU" sz="2000" dirty="0"/>
              <a:t>принимать средства материнского капитала для оплаты обучения по программам, имеющим государственную аккредитацию, упрощенные правила</a:t>
            </a:r>
          </a:p>
          <a:p>
            <a:pPr marL="0" indent="432000">
              <a:spcBef>
                <a:spcPts val="0"/>
              </a:spcBef>
            </a:pPr>
            <a:r>
              <a:rPr lang="ru-RU" sz="2000" dirty="0"/>
              <a:t>визовой поддержки иностранных студентов и приглашаемых для работы зарубежных </a:t>
            </a:r>
            <a:r>
              <a:rPr lang="ru-RU" sz="2000" dirty="0" smtClean="0"/>
              <a:t>специалистов и др.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28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" y="0"/>
            <a:ext cx="9866811" cy="87956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долгосрочного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Российской Федерации до 2020 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22217" y="1720829"/>
            <a:ext cx="923502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приоритетных задач - формирование механизмов оценки качества и востребованности образовательных услуг.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данной задачи возможно с помощью формирования и развития системы общественной и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профессионально-общественной аккредитации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и организаций.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независимых систем аккредитации программ профессионального образования (нацеленных на превосходство)  в настоящее время является одной из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ведущих тенденций развития образования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мире.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6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85750"/>
            <a:ext cx="9054927" cy="12096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Европейская сеть (ассоциация) гарантии качества в высшем образовании </a:t>
            </a:r>
            <a:r>
              <a:rPr lang="en-US" sz="2400" b="1" dirty="0"/>
              <a:t>(ENQA</a:t>
            </a:r>
            <a:r>
              <a:rPr lang="en-US" sz="2400" b="1" dirty="0" smtClean="0"/>
              <a:t>)</a:t>
            </a:r>
            <a:r>
              <a:rPr lang="ru-RU" sz="2400" b="1" dirty="0" smtClean="0"/>
              <a:t> (2002)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5425"/>
            <a:ext cx="8596668" cy="4545937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ведущий политический игрок </a:t>
            </a:r>
            <a:r>
              <a:rPr lang="ru-RU" sz="2000" dirty="0"/>
              <a:t>в формировании единого европейского образовательного пространства. </a:t>
            </a:r>
            <a:endParaRPr lang="ru-RU" sz="20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Толчок к </a:t>
            </a:r>
            <a:r>
              <a:rPr lang="ru-RU" sz="2000" dirty="0"/>
              <a:t>созданию </a:t>
            </a:r>
            <a:r>
              <a:rPr lang="ru-RU" sz="2000" dirty="0" smtClean="0"/>
              <a:t> - европейский </a:t>
            </a:r>
            <a:r>
              <a:rPr lang="ru-RU" sz="2000" dirty="0"/>
              <a:t>пилотный проект по оценке качества в </a:t>
            </a:r>
            <a:r>
              <a:rPr lang="ru-RU" sz="2000" dirty="0" smtClean="0"/>
              <a:t>системе высшего образования.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Задача </a:t>
            </a:r>
            <a:r>
              <a:rPr lang="ru-RU" sz="2000" dirty="0"/>
              <a:t>обмена опытом в сфере гарантии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62374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955-9626-4F88-B46A-7461944F8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512000"/>
            <a:ext cx="9135291" cy="7201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  <a:effectLst/>
              </a:rPr>
              <a:t>Современные модели аккредитации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6" y="1232159"/>
            <a:ext cx="885049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 smtClean="0">
                <a:solidFill>
                  <a:srgbClr val="002060"/>
                </a:solidFill>
              </a:rPr>
              <a:t>	А</a:t>
            </a:r>
            <a:r>
              <a:rPr lang="ru-RU" sz="2000" dirty="0" smtClean="0"/>
              <a:t>бсолютное </a:t>
            </a:r>
            <a:r>
              <a:rPr lang="ru-RU" sz="2000" dirty="0"/>
              <a:t>большинство стран (включая ЕС и США) осуществляют гос. контроль над аккредитующими органами («аккредитация </a:t>
            </a:r>
            <a:r>
              <a:rPr lang="ru-RU" sz="2000" dirty="0" err="1"/>
              <a:t>аккредитаторов</a:t>
            </a:r>
            <a:r>
              <a:rPr lang="ru-RU" sz="2000" dirty="0"/>
              <a:t>»), так как наличие аккредитации у образовательного учреждения является обязательным условием для допуска к гос. фондам и всем типам гос.  поддержки образования.  </a:t>
            </a:r>
          </a:p>
          <a:p>
            <a:pPr indent="457200" algn="just"/>
            <a:endParaRPr lang="ru-RU" sz="2000" dirty="0" smtClean="0"/>
          </a:p>
          <a:p>
            <a:pPr indent="457200" algn="just"/>
            <a:r>
              <a:rPr lang="ru-RU" sz="2000" dirty="0" smtClean="0"/>
              <a:t>Существуют 3 основные </a:t>
            </a:r>
            <a:r>
              <a:rPr lang="ru-RU" sz="2000" dirty="0"/>
              <a:t>модели аккредитации:</a:t>
            </a:r>
          </a:p>
          <a:p>
            <a:pPr indent="457200" algn="just"/>
            <a:r>
              <a:rPr lang="ru-RU" sz="2000" dirty="0"/>
              <a:t>– государственная </a:t>
            </a:r>
            <a:r>
              <a:rPr lang="ru-RU" sz="2000" dirty="0" smtClean="0"/>
              <a:t>(КНР, РФ, Франция</a:t>
            </a:r>
            <a:r>
              <a:rPr lang="ru-RU" sz="2000" dirty="0"/>
              <a:t>);</a:t>
            </a:r>
          </a:p>
          <a:p>
            <a:pPr indent="457200" algn="just"/>
            <a:r>
              <a:rPr lang="ru-RU" sz="2000" dirty="0"/>
              <a:t>– государственно-общественная (Германия, </a:t>
            </a:r>
            <a:r>
              <a:rPr lang="ru-RU" sz="2000" dirty="0" smtClean="0"/>
              <a:t>Нидерланды, Япония</a:t>
            </a:r>
            <a:r>
              <a:rPr lang="ru-RU" sz="2000" dirty="0"/>
              <a:t>);</a:t>
            </a:r>
          </a:p>
          <a:p>
            <a:pPr indent="457200" algn="just"/>
            <a:r>
              <a:rPr lang="ru-RU" sz="2000" dirty="0"/>
              <a:t>– общественная (Великобритания, </a:t>
            </a:r>
            <a:r>
              <a:rPr lang="ru-RU" sz="2000" dirty="0" smtClean="0"/>
              <a:t>Канада, США). </a:t>
            </a:r>
            <a:endParaRPr lang="ru-RU" sz="2000" dirty="0"/>
          </a:p>
          <a:p>
            <a:pPr indent="457200" algn="just"/>
            <a:r>
              <a:rPr lang="ru-RU" sz="2000" dirty="0" smtClean="0"/>
              <a:t>	</a:t>
            </a:r>
          </a:p>
          <a:p>
            <a:pPr indent="457200" algn="just"/>
            <a:r>
              <a:rPr lang="ru-RU" sz="2000" dirty="0"/>
              <a:t>	</a:t>
            </a:r>
            <a:r>
              <a:rPr lang="ru-RU" sz="2000" dirty="0" smtClean="0"/>
              <a:t>И вторая, и третья модели предполагают обязательный контроль государства за деятельностью агентств (организаций), осуществляющих аккредитацию («аккредитация </a:t>
            </a:r>
            <a:r>
              <a:rPr lang="ru-RU" sz="2000" dirty="0" err="1" smtClean="0"/>
              <a:t>аккредитаторов</a:t>
            </a:r>
            <a:r>
              <a:rPr lang="ru-RU" sz="2000" dirty="0" smtClean="0"/>
              <a:t>»), так как наличие аккредитации является обязательным условием доступа к государственным и другим  фондам.</a:t>
            </a:r>
            <a:endParaRPr lang="ru-RU" sz="2000" dirty="0"/>
          </a:p>
          <a:p>
            <a:pPr>
              <a:lnSpc>
                <a:spcPct val="150000"/>
              </a:lnSpc>
            </a:pP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4574</TotalTime>
  <Words>3103</Words>
  <Application>Microsoft Office PowerPoint</Application>
  <PresentationFormat>Широкоэкранный</PresentationFormat>
  <Paragraphs>343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Algerian</vt:lpstr>
      <vt:lpstr>Arial</vt:lpstr>
      <vt:lpstr>Calibri</vt:lpstr>
      <vt:lpstr>Times</vt:lpstr>
      <vt:lpstr>Times New Roman</vt:lpstr>
      <vt:lpstr>Trebuchet MS</vt:lpstr>
      <vt:lpstr>Wingdings</vt:lpstr>
      <vt:lpstr>Wingdings 3</vt:lpstr>
      <vt:lpstr>Аспект</vt:lpstr>
      <vt:lpstr>Общественно-профессиональная аккредитация – инструмент укрепления имиджа и бренда образовательного учреждения на рынке образовательных услуг  </vt:lpstr>
      <vt:lpstr>Презентация PowerPoint</vt:lpstr>
      <vt:lpstr>Государственная регламентация образовательной деятельности в РФ:  </vt:lpstr>
      <vt:lpstr>Презентация PowerPoint</vt:lpstr>
      <vt:lpstr>Презентация PowerPoint</vt:lpstr>
      <vt:lpstr>Наличие у образовательной организации государственной аккредитации образовательной деятельности имеет важные косвенные правовые последствия:</vt:lpstr>
      <vt:lpstr>Концепция долгосрочного социально-экономического развития Российской Федерации до 2020 г.</vt:lpstr>
      <vt:lpstr>Европейская сеть (ассоциация) гарантии качества в высшем образовании (ENQA) (2002) </vt:lpstr>
      <vt:lpstr>Презентация PowerPoint</vt:lpstr>
      <vt:lpstr>Презентация PowerPoint</vt:lpstr>
      <vt:lpstr>Что такое профессионально-общественная аккредитация образовательных программ ? </vt:lpstr>
      <vt:lpstr>Какие документы определяют процедуру ПОА:</vt:lpstr>
      <vt:lpstr>Какие документы определяют процедуру ПОА:</vt:lpstr>
      <vt:lpstr>Национальный совет при Президенте Российской Федерации по профессиональным квалификациям  обеспечивает правовую основу и административно-организационное оформление системы профессионально-общественной аккредитации</vt:lpstr>
      <vt:lpstr>Функции Национального совета при Президенте Российской Федерации по профессиональным квалификациям </vt:lpstr>
      <vt:lpstr>Презентация PowerPoint</vt:lpstr>
      <vt:lpstr>Национальный совет при Президенте Российской Федерации по профессиональным квалификациям</vt:lpstr>
      <vt:lpstr>Дорожная карта по развитию национальной системы квалификаций в Российской Федерации на период до 2024</vt:lpstr>
      <vt:lpstr>Протокол 3аседания Межведомственной рабочей группы по совершенствованию системы государственной регламентации образовательной деятельности от 10.10.2018</vt:lpstr>
      <vt:lpstr>Кто может проводить профессионально-общественную аккредитацию? </vt:lpstr>
      <vt:lpstr>Примеры аккредитующих организаций</vt:lpstr>
      <vt:lpstr>Презентация PowerPoint</vt:lpstr>
      <vt:lpstr>Презентация PowerPoint</vt:lpstr>
      <vt:lpstr>Презентация PowerPoint</vt:lpstr>
      <vt:lpstr>Аккредитованные программы </vt:lpstr>
      <vt:lpstr>Перечень критериев аккредитации образовательной программы по стандартам (общество социальных наук) </vt:lpstr>
      <vt:lpstr>Основные задачи экспертных организаций, проводящих независимую оценку качества образовательной программы:</vt:lpstr>
      <vt:lpstr>Как проводится профессионально-общественная аккредитация? </vt:lpstr>
      <vt:lpstr>Зачем нужна профессионально-общественная аккредитация</vt:lpstr>
      <vt:lpstr>Зачем нужна профессионально-общественная аккредитация</vt:lpstr>
      <vt:lpstr>Что такое автоматизированная система мониторинга профессионально-общественной аккредитации? http://accredpoa.ru/  </vt:lpstr>
      <vt:lpstr>Автоматизированная система мониторинга профессионально-общественной аккредитации включает: </vt:lpstr>
      <vt:lpstr>Информационная система профессионально-общественной аккредитации образовательных программ, реализуемых организациями, осуществляющими образовательную деятельность </vt:lpstr>
      <vt:lpstr>Наличие двух Перечней аккредитующих организаций (ПОА) </vt:lpstr>
      <vt:lpstr>Что тормозит развитие системы общественной аккредитации в РФ? </vt:lpstr>
      <vt:lpstr>Презентация PowerPoint</vt:lpstr>
      <vt:lpstr>Презентация PowerPoint</vt:lpstr>
      <vt:lpstr>Отраслевые рамки квалификации –  структурно-квалификационные модели отраслей экономики или секторов деятельности </vt:lpstr>
      <vt:lpstr>Презентация PowerPoint</vt:lpstr>
      <vt:lpstr>Национальная система квалификаций (НСК) </vt:lpstr>
      <vt:lpstr>Национальная система квалификаций включает в себя:</vt:lpstr>
      <vt:lpstr>Национальная система квалификаций </vt:lpstr>
      <vt:lpstr>Национальная система квалификаций предоставляет</vt:lpstr>
      <vt:lpstr>Презентация PowerPoint</vt:lpstr>
      <vt:lpstr>Положительные стороны процедуры государственной   аккредитации до 2010 года (до ФЗ №293-ФЗ), утерянные в настоящее время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Общественно-профессиональная аккредитация – инструмент укрепления имиджа и бренда образовательного учреждения на рынке образовательных услуг  </vt:lpstr>
      <vt:lpstr>Презентация PowerPoint</vt:lpstr>
      <vt:lpstr>Рособрнадзор для аккредитации:</vt:lpstr>
      <vt:lpstr>Объемы проведения процедур государственной аккредитации</vt:lpstr>
      <vt:lpstr>Наряду с государственной аккредитацией имеют место следующие виды профессионально-общественных оценочных процедур:</vt:lpstr>
      <vt:lpstr>Общество социальных наук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Общественно-профессиональная аккредитация – инструмент укрепления имиджа и бренда образовательного учреждения на рынке образовательных услуг</dc:title>
  <dc:creator>Larisa Temnova</dc:creator>
  <cp:lastModifiedBy>Larisa Temnova</cp:lastModifiedBy>
  <cp:revision>101</cp:revision>
  <dcterms:created xsi:type="dcterms:W3CDTF">2019-01-29T09:08:35Z</dcterms:created>
  <dcterms:modified xsi:type="dcterms:W3CDTF">2019-02-04T14:23:27Z</dcterms:modified>
</cp:coreProperties>
</file>