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sldIdLst>
    <p:sldId id="277" r:id="rId3"/>
    <p:sldId id="260" r:id="rId4"/>
    <p:sldId id="289" r:id="rId5"/>
    <p:sldId id="279" r:id="rId6"/>
    <p:sldId id="280" r:id="rId7"/>
    <p:sldId id="278" r:id="rId8"/>
    <p:sldId id="283" r:id="rId9"/>
    <p:sldId id="285" r:id="rId10"/>
    <p:sldId id="286" r:id="rId11"/>
    <p:sldId id="302" r:id="rId12"/>
    <p:sldId id="282" r:id="rId13"/>
    <p:sldId id="287" r:id="rId14"/>
    <p:sldId id="303" r:id="rId15"/>
    <p:sldId id="292" r:id="rId16"/>
    <p:sldId id="297" r:id="rId17"/>
    <p:sldId id="28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3174" y="-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E0D1F-AAB1-418D-BF63-F314E2395B3A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9FB1B-B290-49A8-B7B1-C026B9044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Министерство образования и науки РФ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 Федеральное государственное бюджетное образовательное учреждение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высшего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профессионального образования 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«ЮГОРСКИЙ ГОСУДАРСТВЕННЫЙ УНИВЕРСИТЕТ»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latin typeface="Arial" pitchFamily="34" charset="0"/>
                <a:cs typeface="Arial" pitchFamily="34" charset="0"/>
              </a:rPr>
              <a:t>СЕМИНАР</a:t>
            </a:r>
            <a:br>
              <a:rPr lang="ru-RU" sz="1800" b="1" dirty="0"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latin typeface="Arial" pitchFamily="34" charset="0"/>
                <a:cs typeface="Arial" pitchFamily="34" charset="0"/>
              </a:rPr>
              <a:t>Методология научных исследований в гуманитарной сфере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КОНЦЕПТ «ПТИЦА» В УГОРСКОЙ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ЯЗЫКОВОЙ КАРТИНЕ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МИРА</a:t>
            </a:r>
            <a:br>
              <a:rPr lang="ru-RU" sz="1800" b="1" dirty="0">
                <a:latin typeface="Arial" pitchFamily="34" charset="0"/>
                <a:cs typeface="Arial" pitchFamily="34" charset="0"/>
              </a:rPr>
            </a:br>
            <a:r>
              <a:rPr lang="ru-RU" sz="1300" b="1" dirty="0">
                <a:latin typeface="Arial" pitchFamily="34" charset="0"/>
                <a:cs typeface="Arial" pitchFamily="34" charset="0"/>
              </a:rPr>
              <a:t> (ЛИНГВОКУЛЬТУРОЛОГИЧЕСКИЙ АСПЕКТ)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45.06.01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– Языкознание и литературоведение </a:t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                       Выполнила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:  Маслакова М.С.  </a:t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                                                 Научный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руководитель: кандидат филологических </a:t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                             наук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доцент Герасимова Д.В.  </a:t>
            </a:r>
            <a:br>
              <a:rPr lang="ru-RU" sz="1400" dirty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Ханты-Мансийск, 2018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64"/>
    </mc:Choice>
    <mc:Fallback xmlns="">
      <p:transition spd="slow" advTm="3246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заключении формулируются: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конкретные </a:t>
            </a:r>
            <a:r>
              <a:rPr lang="ru-RU" dirty="0"/>
              <a:t>выводы по результатам исследования, в соответствии с поставленными задачами, представляющие собой решение этих </a:t>
            </a:r>
            <a:r>
              <a:rPr lang="ru-RU" dirty="0" smtClean="0"/>
              <a:t>задач</a:t>
            </a:r>
            <a:endParaRPr lang="ru-RU" dirty="0"/>
          </a:p>
          <a:p>
            <a:r>
              <a:rPr lang="ru-RU" dirty="0" smtClean="0"/>
              <a:t>основной </a:t>
            </a:r>
            <a:r>
              <a:rPr lang="ru-RU" dirty="0"/>
              <a:t>научный результат, полученный автором в соответствии с целью исследования, подтверждение или опровержение рабочей </a:t>
            </a:r>
            <a:r>
              <a:rPr lang="ru-RU" dirty="0" smtClean="0"/>
              <a:t>гипотезы</a:t>
            </a:r>
            <a:endParaRPr lang="ru-RU" dirty="0"/>
          </a:p>
          <a:p>
            <a:r>
              <a:rPr lang="ru-RU" dirty="0" smtClean="0"/>
              <a:t>возможные </a:t>
            </a:r>
            <a:r>
              <a:rPr lang="ru-RU" dirty="0"/>
              <a:t>пути и перспективы продолжения </a:t>
            </a:r>
            <a:r>
              <a:rPr lang="ru-RU" dirty="0" smtClean="0"/>
              <a:t>работы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265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latin typeface="Arial" pitchFamily="34" charset="0"/>
                <a:cs typeface="Arial" pitchFamily="34" charset="0"/>
              </a:rPr>
              <a:t>Теоретическая основа исследовательской работы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ru-RU" sz="3000" dirty="0" smtClean="0">
                <a:latin typeface="Arial" pitchFamily="34" charset="0"/>
                <a:cs typeface="Arial" pitchFamily="34" charset="0"/>
              </a:rPr>
            </a:b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1) идеи лингвистического антропоцентризма (Н.Д. Арутюнова, В.Н. Телия, А. Вежбицкая, Р.М Фрумкина и другие);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2) идеи о взаимодействии и взаимовлиянии языка и культуры (Б.А. Серебренников, В.Н. Телия, А.А. Потебня и другие);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3) труды по лингвокультурологии (В.И. Карасик, В.А. Маслова, Г.Г. Слышкин);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4) исследования в области концептологии (В.И. Карасик, С.Г. Воркачев, Е.И. Диброва, В.Н. Телия и другие).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57"/>
    </mc:Choice>
    <mc:Fallback xmlns="">
      <p:transition spd="slow" advTm="1445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Апробация результатов исследования: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936" cy="532859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100" dirty="0" smtClean="0">
                <a:cs typeface="Arial" pitchFamily="34" charset="0"/>
              </a:rPr>
              <a:t>1. «Концепт </a:t>
            </a:r>
            <a:r>
              <a:rPr lang="ru-RU" sz="2100" dirty="0">
                <a:cs typeface="Arial" pitchFamily="34" charset="0"/>
              </a:rPr>
              <a:t>птица в финно-угорских языках» </a:t>
            </a:r>
            <a:r>
              <a:rPr lang="ru-RU" sz="2100" dirty="0" smtClean="0">
                <a:cs typeface="Arial" pitchFamily="34" charset="0"/>
              </a:rPr>
              <a:t>УДК </a:t>
            </a:r>
            <a:r>
              <a:rPr lang="ru-RU" sz="2100" dirty="0">
                <a:cs typeface="Arial" pitchFamily="34" charset="0"/>
              </a:rPr>
              <a:t>001 ББК 72 </a:t>
            </a:r>
            <a:r>
              <a:rPr lang="ru-RU" sz="2100" dirty="0" smtClean="0">
                <a:cs typeface="Arial" pitchFamily="34" charset="0"/>
              </a:rPr>
              <a:t>И90 История</a:t>
            </a:r>
            <a:r>
              <a:rPr lang="ru-RU" sz="2100" dirty="0">
                <a:cs typeface="Arial" pitchFamily="34" charset="0"/>
              </a:rPr>
              <a:t>, культура, экономика Урала и Зауралья: Сборник статей </a:t>
            </a:r>
            <a:r>
              <a:rPr lang="ru-RU" sz="2100" dirty="0" smtClean="0">
                <a:cs typeface="Arial" pitchFamily="34" charset="0"/>
              </a:rPr>
              <a:t>Международной </a:t>
            </a:r>
            <a:r>
              <a:rPr lang="ru-RU" sz="2100" dirty="0">
                <a:cs typeface="Arial" pitchFamily="34" charset="0"/>
              </a:rPr>
              <a:t>научной </a:t>
            </a:r>
            <a:r>
              <a:rPr lang="ru-RU" sz="2100" dirty="0" smtClean="0">
                <a:cs typeface="Arial" pitchFamily="34" charset="0"/>
              </a:rPr>
              <a:t>конференции / </a:t>
            </a:r>
            <a:r>
              <a:rPr lang="ru-RU" sz="2100" dirty="0">
                <a:cs typeface="Arial" pitchFamily="34" charset="0"/>
              </a:rPr>
              <a:t>под общ. ред. С. Г. Пяткова; Мин-во образования и науки Рос. </a:t>
            </a:r>
            <a:r>
              <a:rPr lang="ru-RU" sz="2100" dirty="0" err="1">
                <a:cs typeface="Arial" pitchFamily="34" charset="0"/>
              </a:rPr>
              <a:t>Федер</a:t>
            </a:r>
            <a:r>
              <a:rPr lang="ru-RU" sz="2100" dirty="0">
                <a:cs typeface="Arial" pitchFamily="34" charset="0"/>
              </a:rPr>
              <a:t>., ФГБОУ ВО «</a:t>
            </a:r>
            <a:r>
              <a:rPr lang="ru-RU" sz="2100" dirty="0" err="1">
                <a:cs typeface="Arial" pitchFamily="34" charset="0"/>
              </a:rPr>
              <a:t>Югор</a:t>
            </a:r>
            <a:r>
              <a:rPr lang="ru-RU" sz="2100" dirty="0">
                <a:cs typeface="Arial" pitchFamily="34" charset="0"/>
              </a:rPr>
              <a:t>. гос. ун-т</a:t>
            </a:r>
            <a:r>
              <a:rPr lang="ru-RU" sz="2100" dirty="0" smtClean="0">
                <a:cs typeface="Arial" pitchFamily="34" charset="0"/>
              </a:rPr>
              <a:t>», Научное </a:t>
            </a:r>
            <a:r>
              <a:rPr lang="ru-RU" sz="2100" dirty="0">
                <a:cs typeface="Arial" pitchFamily="34" charset="0"/>
              </a:rPr>
              <a:t>управление. – Ханты-Мансийск: Ред.-изд. отд. ЮГУ, 2015. – 266 с. (Приложение к журналу «Вестник Югорского государственного университета» № 4 (39) 2015 г</a:t>
            </a:r>
            <a:r>
              <a:rPr lang="ru-RU" sz="2100" dirty="0" smtClean="0">
                <a:cs typeface="Arial" pitchFamily="34" charset="0"/>
              </a:rPr>
              <a:t>.)</a:t>
            </a:r>
            <a:endParaRPr lang="ru-RU" sz="2100" dirty="0">
              <a:cs typeface="Arial" pitchFamily="34" charset="0"/>
            </a:endParaRPr>
          </a:p>
          <a:p>
            <a:pPr marL="109728" indent="0">
              <a:buNone/>
            </a:pPr>
            <a:r>
              <a:rPr lang="ru-RU" sz="2100" dirty="0" smtClean="0">
                <a:cs typeface="Arial" pitchFamily="34" charset="0"/>
              </a:rPr>
              <a:t>2. «Названия </a:t>
            </a:r>
            <a:r>
              <a:rPr lang="ru-RU" sz="2100" dirty="0">
                <a:cs typeface="Arial" pitchFamily="34" charset="0"/>
              </a:rPr>
              <a:t>частей тела птиц в мансийском языке» </a:t>
            </a:r>
            <a:r>
              <a:rPr lang="ru-RU" sz="2100" dirty="0" smtClean="0">
                <a:cs typeface="Arial" pitchFamily="34" charset="0"/>
              </a:rPr>
              <a:t>ББК </a:t>
            </a:r>
            <a:r>
              <a:rPr lang="ru-RU" sz="2100" dirty="0">
                <a:cs typeface="Arial" pitchFamily="34" charset="0"/>
              </a:rPr>
              <a:t>101 УДК 87 О-74 Осмысливая современность </a:t>
            </a:r>
            <a:r>
              <a:rPr lang="ru-RU" sz="2100" dirty="0" smtClean="0">
                <a:cs typeface="Arial" pitchFamily="34" charset="0"/>
              </a:rPr>
              <a:t>: </a:t>
            </a:r>
            <a:r>
              <a:rPr lang="ru-RU" sz="2100" dirty="0">
                <a:cs typeface="Arial" pitchFamily="34" charset="0"/>
              </a:rPr>
              <a:t>сборник материалов I Международной научно-практической конференции </a:t>
            </a:r>
            <a:r>
              <a:rPr lang="ru-RU" sz="2100" dirty="0" smtClean="0">
                <a:cs typeface="Arial" pitchFamily="34" charset="0"/>
              </a:rPr>
              <a:t>/ </a:t>
            </a:r>
            <a:r>
              <a:rPr lang="ru-RU" sz="2100" dirty="0">
                <a:cs typeface="Arial" pitchFamily="34" charset="0"/>
              </a:rPr>
              <a:t>под общ. ред. Т. В. </a:t>
            </a:r>
            <a:r>
              <a:rPr lang="ru-RU" sz="2100" dirty="0" err="1">
                <a:cs typeface="Arial" pitchFamily="34" charset="0"/>
              </a:rPr>
              <a:t>Ткачевой</a:t>
            </a:r>
            <a:r>
              <a:rPr lang="ru-RU" sz="2100" dirty="0">
                <a:cs typeface="Arial" pitchFamily="34" charset="0"/>
              </a:rPr>
              <a:t>, Т. В. </a:t>
            </a:r>
            <a:r>
              <a:rPr lang="ru-RU" sz="2100" dirty="0" smtClean="0">
                <a:cs typeface="Arial" pitchFamily="34" charset="0"/>
              </a:rPr>
              <a:t>Козыревой; </a:t>
            </a:r>
            <a:r>
              <a:rPr lang="ru-RU" sz="2100" dirty="0">
                <a:cs typeface="Arial" pitchFamily="34" charset="0"/>
              </a:rPr>
              <a:t>М-во образования и науки РФ, ФГБОУ ВО «</a:t>
            </a:r>
            <a:r>
              <a:rPr lang="ru-RU" sz="2100" dirty="0" err="1">
                <a:cs typeface="Arial" pitchFamily="34" charset="0"/>
              </a:rPr>
              <a:t>Югор</a:t>
            </a:r>
            <a:r>
              <a:rPr lang="ru-RU" sz="2100" dirty="0">
                <a:cs typeface="Arial" pitchFamily="34" charset="0"/>
              </a:rPr>
              <a:t>. гос. ун-т», Юридический ин-т, каф. истории и философии. – Ханты-Мансийск : Ред.-изд. отд. ЮГУ, 2017. – 204 с.</a:t>
            </a:r>
          </a:p>
          <a:p>
            <a:pPr marL="109728" indent="0">
              <a:buNone/>
            </a:pPr>
            <a:endParaRPr lang="ru-RU" sz="2100" dirty="0"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371"/>
    </mc:Choice>
    <mc:Fallback xmlns="">
      <p:transition spd="slow" advTm="5637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92500" lnSpcReduction="20000"/>
          </a:bodyPr>
          <a:lstStyle/>
          <a:p>
            <a:pPr marL="109728" indent="0">
              <a:lnSpc>
                <a:spcPct val="110000"/>
              </a:lnSpc>
              <a:buNone/>
            </a:pPr>
            <a:r>
              <a:rPr lang="ru-RU" sz="2600" dirty="0" smtClean="0"/>
              <a:t>3. «Тематические </a:t>
            </a:r>
            <a:r>
              <a:rPr lang="ru-RU" sz="2600" dirty="0"/>
              <a:t>и лексико-семантические группы названий мест обитания птиц» </a:t>
            </a:r>
            <a:r>
              <a:rPr lang="ru-RU" sz="2600" dirty="0" smtClean="0"/>
              <a:t>УДК </a:t>
            </a:r>
            <a:r>
              <a:rPr lang="ru-RU" sz="2600" dirty="0"/>
              <a:t>001.891 ББК 72+63.521 (=665.1) Н76 Новые горизонты развития и «окно возможностей» для коренных малочисленных народов Севера: II Всероссийская научно-практическая конференция: материалы докладов/ Отв. ред. С.А. Есипова; Общественная организация «Спасение Югры», Молодежная организация Обско-Угорских народов, Югорский государственный университет. – Ханты-Мансийск: Югорский формат, 2017. – 86 с.  </a:t>
            </a:r>
            <a:endParaRPr lang="ru-RU" sz="2600" dirty="0" smtClean="0"/>
          </a:p>
          <a:p>
            <a:pPr marL="109728" indent="0">
              <a:lnSpc>
                <a:spcPct val="110000"/>
              </a:lnSpc>
              <a:buNone/>
            </a:pPr>
            <a:r>
              <a:rPr lang="ru-RU" sz="2600" dirty="0"/>
              <a:t>4. «Названия орудий промысла и их частей в мансийском языке» (научная статья </a:t>
            </a:r>
            <a:r>
              <a:rPr lang="ru-RU" sz="2600" dirty="0" smtClean="0"/>
              <a:t>ВАК) Электронное </a:t>
            </a:r>
            <a:r>
              <a:rPr lang="ru-RU" sz="2600" dirty="0"/>
              <a:t>научное издание «Теория языка и межкультурная коммуникация». ФГБОУ ВО «Курский государственный университет». Выпуск журнала: 4 (27) 2017 г. </a:t>
            </a:r>
            <a:r>
              <a:rPr lang="ru-RU" dirty="0"/>
              <a:t>	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158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3525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b="1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Сопоставительная таблица названий птиц 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в угорских языках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10" y="1928802"/>
          <a:ext cx="7913518" cy="4643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8349"/>
                <a:gridCol w="1967039"/>
                <a:gridCol w="1815728"/>
                <a:gridCol w="2012402"/>
              </a:tblGrid>
              <a:tr h="18003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Венгерский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Хантыйский язык (сургутский диалект)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Мансийский язык </a:t>
                      </a:r>
                    </a:p>
                  </a:txBody>
                  <a:tcPr marL="68580" marR="68580" marT="0" marB="0"/>
                </a:tc>
              </a:tr>
              <a:tr h="6333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ворон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holló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қөләңқ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хулах</a:t>
                      </a:r>
                    </a:p>
                  </a:txBody>
                  <a:tcPr marL="68580" marR="68580" marT="0" marB="0"/>
                </a:tc>
              </a:tr>
              <a:tr h="6333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ворона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varjú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вурңи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уринэква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333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гагара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búvármadár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ӆор войәҳ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тахт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87151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глухарь / глухарка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siketfajd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лÿк / ķǎнҷаң лÿк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мансын</a:t>
                      </a: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/</a:t>
                      </a:r>
                      <a:r>
                        <a:rPr lang="ru-RU" sz="200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сёпыр</a:t>
                      </a:r>
                      <a:endParaRPr lang="ru-RU" sz="200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779"/>
    </mc:Choice>
    <mc:Fallback xmlns="">
      <p:transition spd="slow" advTm="42779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3525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b="1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Сопоставительная таблица названий птиц 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в угорских языках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785926"/>
          <a:ext cx="8501122" cy="507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643"/>
                <a:gridCol w="2113097"/>
                <a:gridCol w="1950552"/>
                <a:gridCol w="2161830"/>
              </a:tblGrid>
              <a:tr h="20162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Венгерский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Хантыйский язык (</a:t>
                      </a: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сургутский</a:t>
                      </a: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диалект)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Мансийский язык </a:t>
                      </a:r>
                    </a:p>
                  </a:txBody>
                  <a:tcPr marL="68580" marR="68580" marT="0" marB="0"/>
                </a:tc>
              </a:tr>
              <a:tr h="6983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гусь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liba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ӆөнт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лунт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983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журавль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daru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торәҳ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пунгтал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983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лебедь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hattyú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қɵтәң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хотан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9608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орёл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sas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кӱрәк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юсвой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69"/>
    </mc:Choice>
    <mc:Fallback xmlns="">
      <p:transition spd="slow" advTm="15569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71612"/>
            <a:ext cx="8229600" cy="2786066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75"/>
    </mc:Choice>
    <mc:Fallback xmlns="">
      <p:transition spd="slow" advTm="927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280920" cy="6165304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b="1" dirty="0" smtClean="0"/>
              <a:t>Программа </a:t>
            </a:r>
            <a:r>
              <a:rPr lang="ru-RU" sz="2400" b="1" dirty="0"/>
              <a:t>семинара:</a:t>
            </a:r>
            <a:endParaRPr lang="ru-RU" sz="2400" dirty="0"/>
          </a:p>
          <a:p>
            <a:pPr marL="109728" indent="0">
              <a:buNone/>
            </a:pPr>
            <a:endParaRPr lang="ru-RU" sz="2400" dirty="0"/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1. Обоснование актуальности выбранной темы.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2. Постановка цели и конкретных задач исследования.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3. Определение объекта и предмета исследования.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4. Выбор метода (методики) проведения исследования.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5. Описание процесса исследования.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6. Обсуждение результатов исследования.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dirty="0"/>
              <a:t>7. Формулирование выводов и оценка полученных результатов.</a:t>
            </a:r>
          </a:p>
          <a:p>
            <a:pPr marL="109728" indent="0">
              <a:buNone/>
            </a:pPr>
            <a:endParaRPr lang="ru-RU" sz="2400" dirty="0"/>
          </a:p>
          <a:p>
            <a:pPr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334"/>
    </mc:Choice>
    <mc:Fallback xmlns="">
      <p:transition spd="slow" advTm="1933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64" y="785794"/>
            <a:ext cx="8715436" cy="10668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Актуальность темы исследования: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40"/>
            <a:ext cx="8358246" cy="500066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возрастающий интерес ученых к проблемам взаимосвязи и взаимодействия языка и культуры;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выход на новое направление современной лингвистики – когнитивной лингвистики;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недостаточность исследовательских подходов к описанию концепта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птица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угорской языковой картине мира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83"/>
    </mc:Choice>
    <mc:Fallback xmlns="">
      <p:transition spd="slow" advTm="1798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Цель: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19288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выявить особенности универсального и этнокультурного компонентов концепта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птица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User\Desktop\1269577_html_1a21db2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5139340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15"/>
    </mc:Choice>
    <mc:Fallback xmlns="">
      <p:transition spd="slow" advTm="451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28588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Задачи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1) рассмотреть теоретические основы исследования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лингвокультурных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концептов;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2) определить структуру и содержание концепта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птица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угорской языковой картине мира;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3) произвести анализ мифологических и фольклорных источников с целью выявления содержания концепта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птица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угорской языковой картине мира;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4) описать специфику концепта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птица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угорской языковой картине мира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52"/>
    </mc:Choice>
    <mc:Fallback xmlns="">
      <p:transition spd="slow" advTm="1835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ru-RU" sz="3600" i="1" dirty="0">
                <a:latin typeface="Arial" pitchFamily="34" charset="0"/>
                <a:cs typeface="Arial" pitchFamily="34" charset="0"/>
              </a:rPr>
              <a:t>Объект - это процесс или явление, порождающее проблемную ситуацию и выбранное для изучения.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780928"/>
            <a:ext cx="8784976" cy="2520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</a:t>
            </a:r>
            <a:r>
              <a:rPr lang="ru-RU" sz="3900" b="1" dirty="0">
                <a:latin typeface="Arial" pitchFamily="34" charset="0"/>
                <a:cs typeface="Arial" pitchFamily="34" charset="0"/>
              </a:rPr>
              <a:t>Объект исследования</a:t>
            </a:r>
            <a:r>
              <a:rPr lang="ru-RU" sz="3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3900" dirty="0" smtClean="0">
                <a:latin typeface="Arial" pitchFamily="34" charset="0"/>
                <a:cs typeface="Arial" pitchFamily="34" charset="0"/>
              </a:rPr>
              <a:t>лингвокультурный концепт </a:t>
            </a:r>
            <a:r>
              <a:rPr lang="ru-RU" sz="3900" i="1" dirty="0" smtClean="0">
                <a:latin typeface="Arial" pitchFamily="34" charset="0"/>
                <a:cs typeface="Arial" pitchFamily="34" charset="0"/>
              </a:rPr>
              <a:t>птица </a:t>
            </a:r>
            <a:r>
              <a:rPr lang="ru-RU" sz="3900" dirty="0" smtClean="0">
                <a:latin typeface="Arial" pitchFamily="34" charset="0"/>
                <a:cs typeface="Arial" pitchFamily="34" charset="0"/>
              </a:rPr>
              <a:t>в угорской языковой картине мира. </a:t>
            </a:r>
            <a:endParaRPr lang="ru-RU" sz="3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25"/>
    </mc:Choice>
    <mc:Fallback xmlns="">
      <p:transition spd="slow" advTm="692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Методы исследования: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643050"/>
            <a:ext cx="8215370" cy="50006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1) описательный метод;</a:t>
            </a:r>
          </a:p>
          <a:p>
            <a:pPr>
              <a:lnSpc>
                <a:spcPct val="1500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2) сопоставительный метод;</a:t>
            </a:r>
          </a:p>
          <a:p>
            <a:pPr>
              <a:lnSpc>
                <a:spcPct val="1500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3) метод типологического анализа;</a:t>
            </a:r>
          </a:p>
          <a:p>
            <a:pPr>
              <a:lnSpc>
                <a:spcPct val="1500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4) дистрибутивный метод;</a:t>
            </a:r>
          </a:p>
          <a:p>
            <a:pPr>
              <a:lnSpc>
                <a:spcPct val="1500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5) метод семантической идентификации</a:t>
            </a:r>
          </a:p>
          <a:p>
            <a:pPr>
              <a:buNone/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43"/>
    </mc:Choice>
    <mc:Fallback xmlns="">
      <p:transition spd="slow" advTm="1454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35732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Теоретическая значимость :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3859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разработка методики анализа концепта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птица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 включением культурных кодов;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углубление основных положений лингвокультурологии</a:t>
            </a:r>
          </a:p>
          <a:p>
            <a:endParaRPr lang="ru-RU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59"/>
    </mc:Choice>
    <mc:Fallback xmlns="">
      <p:transition spd="slow" advTm="11959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Практическая ценность: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использование в исследовании концептосферы хантыйского, мансийского и венгерского языков, в их развитии, обогащении и изменении;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применение в лекционных курсах общего языкознания, в лексикологии хантыйского, мансийского и венгерского языков и в спецкурсах по лингвокультурологии</a:t>
            </a:r>
          </a:p>
          <a:p>
            <a:pPr>
              <a:buNone/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77"/>
    </mc:Choice>
    <mc:Fallback xmlns="">
      <p:transition spd="slow" advTm="20077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418</TotalTime>
  <Words>804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Городская</vt:lpstr>
      <vt:lpstr>Тема Office</vt:lpstr>
      <vt:lpstr>Министерство образования и науки РФ  Федеральное государственное бюджетное образовательное учреждение  высшего профессионального образования  «ЮГОРСКИЙ ГОСУДАРСТВЕННЫЙ УНИВЕРСИТЕТ»      СЕМИНАР Методология научных исследований в гуманитарной сфере    КОНЦЕПТ «ПТИЦА» В УГОРСКОЙ  ЯЗЫКОВОЙ КАРТИНЕ МИРА  (ЛИНГВОКУЛЬТУРОЛОГИЧЕСКИЙ АСПЕКТ)                                                                                         45.06.01 – Языкознание и литературоведение                                                            Выполнила:  Маслакова М.С.                                                                                                 Научный руководитель: кандидат филологических                                                            наук, доцент Герасимова Д.В.       Ханты-Мансийск, 2018 </vt:lpstr>
      <vt:lpstr>Презентация PowerPoint</vt:lpstr>
      <vt:lpstr>Актуальность темы исследования:  </vt:lpstr>
      <vt:lpstr>Цель:</vt:lpstr>
      <vt:lpstr>Задачи: </vt:lpstr>
      <vt:lpstr>Объект - это процесс или явление, порождающее проблемную ситуацию и выбранное для изучения. </vt:lpstr>
      <vt:lpstr>Методы исследования:</vt:lpstr>
      <vt:lpstr>Теоретическая значимость :</vt:lpstr>
      <vt:lpstr>Практическая ценность: </vt:lpstr>
      <vt:lpstr>В заключении формулируются: </vt:lpstr>
      <vt:lpstr>Теоретическая основа исследовательской работы: </vt:lpstr>
      <vt:lpstr>Апробация результатов исследования: </vt:lpstr>
      <vt:lpstr>Презентация PowerPoint</vt:lpstr>
      <vt:lpstr> Сопоставительная таблица названий птиц  в угорских языках </vt:lpstr>
      <vt:lpstr> Сопоставительная таблица названий птиц  в угорских языках </vt:lpstr>
      <vt:lpstr>Спасибо за внимание!</vt:lpstr>
    </vt:vector>
  </TitlesOfParts>
  <Company>eMachines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eMachines Customer</dc:creator>
  <cp:lastModifiedBy>User</cp:lastModifiedBy>
  <cp:revision>53</cp:revision>
  <dcterms:created xsi:type="dcterms:W3CDTF">2011-03-23T16:11:07Z</dcterms:created>
  <dcterms:modified xsi:type="dcterms:W3CDTF">2018-02-21T12:26:48Z</dcterms:modified>
</cp:coreProperties>
</file>