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7" r:id="rId4"/>
    <p:sldId id="294" r:id="rId5"/>
    <p:sldId id="259" r:id="rId6"/>
    <p:sldId id="260" r:id="rId7"/>
    <p:sldId id="261" r:id="rId8"/>
    <p:sldId id="295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90" r:id="rId30"/>
    <p:sldId id="286" r:id="rId31"/>
    <p:sldId id="287" r:id="rId32"/>
    <p:sldId id="288" r:id="rId33"/>
    <p:sldId id="297" r:id="rId34"/>
    <p:sldId id="289" r:id="rId35"/>
    <p:sldId id="291" r:id="rId36"/>
    <p:sldId id="292" r:id="rId37"/>
    <p:sldId id="293" r:id="rId38"/>
    <p:sldId id="296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8A797-37AA-4F5E-9DBB-26E4136EE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3CAAD1-3BA2-4D9C-BBB8-0DF9BFEBB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1E7854-0AB9-471D-B25C-E1E7AFA55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F4B6FF-A721-4D55-948B-BF6D4AFA2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8C88E9-89E0-4169-B451-661F8DCB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30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ADF547-6F14-4411-A876-18278F7D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70C7AB-30B6-4324-B72C-DC7ECFB13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1C3A1E-2DDD-42E9-9D5B-D6BB56270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1C8BDC-E1C0-443D-86E2-8EA38D31A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95BD8B-C166-464F-8BAF-0BFC48CD0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21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67F5FC-15B0-4D6F-90EE-C7F0E5F32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5B564A-2D28-4D27-A874-AC7FC3082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353A91-0284-49CA-B2FC-D6326811A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6D6F34-AA61-4843-A675-1F3D9BBCF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5B2A74-8682-4F37-B9C6-999924E6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05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6B108-45C0-4174-A3B1-C83A07649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1AC573-6CBA-4161-9016-2064D019E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46C42B-4533-451A-9636-2F51A2982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406D97-AA51-43DE-919B-9D2BC886F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7D8F51-F9CF-4876-ACF3-00548AD36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42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5CE93-D0A9-4196-99F4-A947A4F3D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A72E16-7F19-47AC-BE18-81CBFFCC9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E4F388-C5D9-4F1F-B76B-A1C5BE10A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2BA8F3-8F3A-4009-B0F7-FDF16953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D48932-E687-4A51-A804-BCB75D10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16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B1C394-3292-4725-8E22-BB609703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C19F00-80C3-4E85-848C-F191D0896A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F7FDCF-957B-4D85-87A9-68EC01133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1447FA-A205-44D7-A331-52CCD1083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068126-3821-4BB0-B5E3-24DF3695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F77C44-C11B-4C86-829E-225694779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20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1609A-AB05-4AB3-942D-5ADFE080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EC0A71-ADFC-49FE-8601-FC43DE2BF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E6081E-2693-4DF8-9445-97E6345DE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A89ABA-5739-45F0-B347-DAE49F7C6B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66EAF3E-429B-46DF-97E6-3F528B4C7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1044F28-97E9-40BD-94BD-5DBBD853E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F4A342C-E9CF-4BE0-AE79-7279408EE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04F472-35C8-477D-9A21-630BD4BD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42CA72-8E5C-4382-9DB4-CBEF2356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AF122EF-F31C-4430-B3B2-2CCCA9B6E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4D41E1E-35ED-46A5-988D-FE1A4085C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19045CC-674F-465E-8BED-8C22620B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00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6A8FC7F-BDE2-4C96-9626-BB383E4F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7451CC6-1011-426B-8A1A-889190B77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EA16ED-0AB4-456F-9631-5F06E84D6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109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66D123-4FA7-4403-9C7C-DAEA0E124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085ABD-A598-4037-BCA0-2557AB38D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62F23B8-3048-48FF-A502-244EAF8FF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97ED2C-7870-4612-864C-4AA0357C2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67872E-0729-470F-AED7-5D64BF646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9F1EE2-BCBD-486E-9E07-A55A2C45B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77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865F0-7DA5-4E18-B6FE-5B1C932AE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D5FA23-AC29-49B1-9ED4-01CA73CDA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A9B03C-EA23-4081-8539-DDE0DE3C5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CA4CE9-534B-4360-BBAC-E3ECF1B6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5129D8-D0F4-482E-84BF-68FE41C9A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A55F67-9541-47D1-8B23-925DE4989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20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2E1A32-8040-4C1C-85EF-3FA807FE3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099C66-B210-4EC3-8AF1-2BB7FDD56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7B191A-857A-447C-BDA2-31601B62B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E0F57-F238-41E3-B946-43B1B2847DC7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29D6BC-69B9-4C7E-BC4B-A9DAF39D0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A0879E-5236-4243-AB3D-05BC476C7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5BA30-4639-4A8B-85A7-CDBC29411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00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11DF1-F580-46BF-B88C-22A009E5A3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вопросу об указательных местоимениях в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диалекте хантыйского языка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047E61-0473-4568-8E39-3FE07DDE82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987280" cy="2849562"/>
          </a:xfrm>
        </p:spPr>
        <p:txBody>
          <a:bodyPr>
            <a:normAutofit/>
          </a:bodyPr>
          <a:lstStyle/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Федоркив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 гр. А1081</a:t>
            </a:r>
          </a:p>
        </p:txBody>
      </p:sp>
    </p:spTree>
    <p:extLst>
      <p:ext uri="{BB962C8B-B14F-4D97-AF65-F5344CB8AC3E}">
        <p14:creationId xmlns:p14="http://schemas.microsoft.com/office/powerpoint/2010/main" val="3560267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C56732-1CDE-434C-B1BC-B6599EAEE011}"/>
              </a:ext>
            </a:extLst>
          </p:cNvPr>
          <p:cNvSpPr txBox="1"/>
          <p:nvPr/>
        </p:nvSpPr>
        <p:spPr>
          <a:xfrm>
            <a:off x="1026160" y="908596"/>
            <a:ext cx="10454640" cy="5006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…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кўрǝӈ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вой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хураԓǝн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‘…Этого лося разделайте’;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атэԓт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ǝм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пухлэӈки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вуԓєм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‘Да я одна живу, этого мальчишку к себе возьму’;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Нăӈ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ин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төп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тăм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тăта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хоԓа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мa</a:t>
            </a: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хущама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‘Ты, сейчас только эту ночь переночуй у меня’;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574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34A5D-EBF0-4E72-94BD-8020FCEECCDF}"/>
              </a:ext>
            </a:extLst>
          </p:cNvPr>
          <p:cNvSpPr txBox="1"/>
          <p:nvPr/>
        </p:nvSpPr>
        <p:spPr>
          <a:xfrm>
            <a:off x="1056640" y="82401"/>
            <a:ext cx="1040384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па, – луп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ԓ, –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оритсэн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‘А, вот, – говорит, этого то домой притащил ты’;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вөн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ащэн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йўпий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акањ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ԓ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уват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нєӈ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мў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‘Великий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-отец после этого сотворит время (век) женщин с размером куклы…’;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луп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ԓ,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м-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йман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па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хөн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‘Я, – говорит, этих-многих содержа здесь жить больше не буду!’;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Э-э-э, –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ин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пөп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икилэӈкєм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мє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-ӈ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кирты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вўша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пит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с, щит щ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нєм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‘Э-э-э, – думает этот поп, – дошёл до того, что запряг этих-двоих, это тогда что, что со мной будет’. </a:t>
            </a:r>
          </a:p>
        </p:txBody>
      </p:sp>
    </p:spTree>
    <p:extLst>
      <p:ext uri="{BB962C8B-B14F-4D97-AF65-F5344CB8AC3E}">
        <p14:creationId xmlns:p14="http://schemas.microsoft.com/office/powerpoint/2010/main" val="3832892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139319C-02C9-4491-930E-BC6672C31C64}"/>
              </a:ext>
            </a:extLst>
          </p:cNvPr>
          <p:cNvSpPr txBox="1"/>
          <p:nvPr/>
        </p:nvSpPr>
        <p:spPr>
          <a:xfrm>
            <a:off x="863600" y="114499"/>
            <a:ext cx="10464800" cy="5913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Мос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мос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ԓ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ўвэԓа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ԓыԓ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ӈа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щты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 щи п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щи ԓ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ўв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т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вөнта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вөнт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мўвэ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атэԓт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вўԓы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шўкԓа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пиԓа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‘Может, надо было богу, чтобы он живым остался и поэтому он до этого дня в этом лесу один с оленями живёт’;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 щи,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т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њухиԓа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хуԓыйэва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похла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орытма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‘Ну, все, это мясо в кучу стаскал’; </a:t>
            </a:r>
          </a:p>
        </p:txBody>
      </p:sp>
    </p:spTree>
    <p:extLst>
      <p:ext uri="{BB962C8B-B14F-4D97-AF65-F5344CB8AC3E}">
        <p14:creationId xmlns:p14="http://schemas.microsoft.com/office/powerpoint/2010/main" val="2303742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88CD68-59D0-4C5F-A82F-DE0A6E8CA66F}"/>
              </a:ext>
            </a:extLst>
          </p:cNvPr>
          <p:cNvSpPr txBox="1"/>
          <p:nvPr/>
        </p:nvSpPr>
        <p:spPr>
          <a:xfrm>
            <a:off x="873760" y="972235"/>
            <a:ext cx="10444480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арат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рўщ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ăнтɵм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вɵс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‘Столько русских не было’ (букв.: столько русский не было).</a:t>
            </a:r>
          </a:p>
        </p:txBody>
      </p:sp>
    </p:spTree>
    <p:extLst>
      <p:ext uri="{BB962C8B-B14F-4D97-AF65-F5344CB8AC3E}">
        <p14:creationId xmlns:p14="http://schemas.microsoft.com/office/powerpoint/2010/main" val="2443247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6F5F5F-7A0F-42B0-B2E4-30665A4A99AB}"/>
              </a:ext>
            </a:extLst>
          </p:cNvPr>
          <p:cNvSpPr txBox="1"/>
          <p:nvPr/>
        </p:nvSpPr>
        <p:spPr>
          <a:xfrm>
            <a:off x="1168400" y="316081"/>
            <a:ext cx="10454640" cy="5831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ущхуљ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нєм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вантыйԓс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‘Такую шутку я никогда не видел’;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ԓта па ԓ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аращ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аращ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‘Потом ещё ящик стоит, такой ящик’;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ԓтап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њщты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ԓ» 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вєӈ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луп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‘В таком страхе, какой чай пить хватит сил – зять говорит’;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Мўӈ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йох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ӈхий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в, к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ртэв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‘Мы в такой далёкий бор не ходим, возле стойбища ходим’. </a:t>
            </a:r>
          </a:p>
        </p:txBody>
      </p:sp>
    </p:spTree>
    <p:extLst>
      <p:ext uri="{BB962C8B-B14F-4D97-AF65-F5344CB8AC3E}">
        <p14:creationId xmlns:p14="http://schemas.microsoft.com/office/powerpoint/2010/main" val="2175531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99E8BD-1DBC-4908-8AE6-9D170E6C2ECE}"/>
              </a:ext>
            </a:extLst>
          </p:cNvPr>
          <p:cNvSpPr txBox="1"/>
          <p:nvPr/>
        </p:nvSpPr>
        <p:spPr>
          <a:xfrm>
            <a:off x="1066800" y="552440"/>
            <a:ext cx="10403840" cy="5185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йохԓа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ԓєԓ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көртэԓа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‘Ну, все, те люди вскочили, на стойбище поехали’;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вухи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‘Та женщина мешок денег дала’;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Вўԓыԓам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хрэԓа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нмэ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ԓ, йох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пєԓа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нєм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‘Олени на то дальнее пастбище ушли, на той стороне бора, близко, ничего нет’. </a:t>
            </a:r>
          </a:p>
        </p:txBody>
      </p:sp>
    </p:spTree>
    <p:extLst>
      <p:ext uri="{BB962C8B-B14F-4D97-AF65-F5344CB8AC3E}">
        <p14:creationId xmlns:p14="http://schemas.microsoft.com/office/powerpoint/2010/main" val="3480776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62E191-A6E4-4A1F-AB4E-2214D1C0FBCB}"/>
              </a:ext>
            </a:extLst>
          </p:cNvPr>
          <p:cNvSpPr txBox="1"/>
          <p:nvPr/>
        </p:nvSpPr>
        <p:spPr>
          <a:xfrm>
            <a:off x="1198880" y="105400"/>
            <a:ext cx="10414000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сўӈ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мўв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сўӈ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вөԓты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луп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ԓ, ими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хиԓилэӈки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вөԓты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муԓты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вөԓты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муԓты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вош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‘В том-его уголке неба, в том-его уголке земли живущий говорит, Ими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хиԓилэӈки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живущего в каком-то стойбище, живущего в каком-то городе, пусть сюда поднимут=его’;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пўпийа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йўв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па щи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нўмпийа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-ԓаԓ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хуԓыйэва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иԓпийа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вєрс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‘Этот из человека превратившийся в медведя, снова победил, тех-многих-своих всех победил’; </a:t>
            </a:r>
          </a:p>
        </p:txBody>
      </p:sp>
    </p:spTree>
    <p:extLst>
      <p:ext uri="{BB962C8B-B14F-4D97-AF65-F5344CB8AC3E}">
        <p14:creationId xmlns:p14="http://schemas.microsoft.com/office/powerpoint/2010/main" val="3337626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C5D6FF-4641-45DC-9CB5-5B0CAD1933B1}"/>
              </a:ext>
            </a:extLst>
          </p:cNvPr>
          <p:cNvSpPr txBox="1"/>
          <p:nvPr/>
        </p:nvSpPr>
        <p:spPr>
          <a:xfrm>
            <a:off x="868680" y="135880"/>
            <a:ext cx="10454640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кєм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ин 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щиты па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хуԓты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нўв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мтєм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луп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њохм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‘Между тем этот человек (мужчина) как-то смог вымолвить слова, данные в наказ тем мужчиной’;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сємԓы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имєӈ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икєӈ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хуща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ӈхий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ԓты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йөш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пєԓа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ԓта щи к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ншты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‘В сторону дороги, по которой ходил к тем слепым старику-старухе и начал искать’;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йохԓа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вөртыԓа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‘Те люди – дяди’. </a:t>
            </a:r>
          </a:p>
        </p:txBody>
      </p:sp>
    </p:spTree>
    <p:extLst>
      <p:ext uri="{BB962C8B-B14F-4D97-AF65-F5344CB8AC3E}">
        <p14:creationId xmlns:p14="http://schemas.microsoft.com/office/powerpoint/2010/main" val="3268542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A86496-92D1-4BFF-B6BD-09030C323A3D}"/>
              </a:ext>
            </a:extLst>
          </p:cNvPr>
          <p:cNvSpPr txBox="1"/>
          <p:nvPr/>
        </p:nvSpPr>
        <p:spPr>
          <a:xfrm>
            <a:off x="868680" y="654596"/>
            <a:ext cx="10454640" cy="5174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Лексема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мɵнты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‘раньше, прежде, когда-то, недавно, тогда’ в сочетании с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‘сейчас’ образовала указательное местоимение ‘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’.</a:t>
            </a:r>
          </a:p>
          <a:p>
            <a:pPr indent="355600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щи,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мөнты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хөԓǝм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хө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ким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єтмǝсǝт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indent="355600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‘Ну, все, те трое мужчин на улицу выскочили’; </a:t>
            </a:r>
          </a:p>
          <a:p>
            <a:pPr indent="355600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мөнты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кăтӈǝԓам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мăнсǝӈǝн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‘Мои те двое уехали’. </a:t>
            </a:r>
          </a:p>
        </p:txBody>
      </p:sp>
    </p:spTree>
    <p:extLst>
      <p:ext uri="{BB962C8B-B14F-4D97-AF65-F5344CB8AC3E}">
        <p14:creationId xmlns:p14="http://schemas.microsoft.com/office/powerpoint/2010/main" val="862195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D5BA97-A19B-46D2-A37A-5F74602BE615}"/>
              </a:ext>
            </a:extLst>
          </p:cNvPr>
          <p:cNvSpPr txBox="1"/>
          <p:nvPr/>
        </p:nvSpPr>
        <p:spPr>
          <a:xfrm>
            <a:off x="1026160" y="720358"/>
            <a:ext cx="10454640" cy="3246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Местоимение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арат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‘столько, сколько тех’ образовано сложением указательного местоимения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существительного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‘масса, множество, количество’ [2], например: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ԓԓы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вантыԓа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арат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(много)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мɵрəх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‘Посмотри вперёд, столько морошки видно’.</a:t>
            </a:r>
          </a:p>
        </p:txBody>
      </p:sp>
    </p:spTree>
    <p:extLst>
      <p:ext uri="{BB962C8B-B14F-4D97-AF65-F5344CB8AC3E}">
        <p14:creationId xmlns:p14="http://schemas.microsoft.com/office/powerpoint/2010/main" val="66579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F1AD1B-2ED0-46C0-ABE1-8BBFDD752510}"/>
              </a:ext>
            </a:extLst>
          </p:cNvPr>
          <p:cNvSpPr txBox="1"/>
          <p:nvPr/>
        </p:nvSpPr>
        <p:spPr>
          <a:xfrm>
            <a:off x="1066800" y="1544935"/>
            <a:ext cx="1043432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указательные местоимения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диалекта хантыйского языка</a:t>
            </a:r>
          </a:p>
          <a:p>
            <a:pPr indent="355600"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35560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семантика и функции указательных местоимений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диалекта хантыйского языка </a:t>
            </a:r>
          </a:p>
          <a:p>
            <a:pPr indent="355600"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560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выявление и классификация указательных местоимений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диалекта хантыйского языка</a:t>
            </a:r>
          </a:p>
        </p:txBody>
      </p:sp>
    </p:spTree>
    <p:extLst>
      <p:ext uri="{BB962C8B-B14F-4D97-AF65-F5344CB8AC3E}">
        <p14:creationId xmlns:p14="http://schemas.microsoft.com/office/powerpoint/2010/main" val="1063469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50CFDE-59A6-48FC-905C-A44A16FE4105}"/>
              </a:ext>
            </a:extLst>
          </p:cNvPr>
          <p:cNvSpPr txBox="1"/>
          <p:nvPr/>
        </p:nvSpPr>
        <p:spPr>
          <a:xfrm>
            <a:off x="1127760" y="1090751"/>
            <a:ext cx="10474960" cy="2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войэн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‘У этого зверька такие же уши, как те’;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ӈха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м, 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нєм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‘Я такую конфету не хочу, дай мне ту (другую) конфету’. </a:t>
            </a:r>
          </a:p>
        </p:txBody>
      </p:sp>
    </p:spTree>
    <p:extLst>
      <p:ext uri="{BB962C8B-B14F-4D97-AF65-F5344CB8AC3E}">
        <p14:creationId xmlns:p14="http://schemas.microsoft.com/office/powerpoint/2010/main" val="1852421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0C6F62-2545-4ACE-B4E1-23F2D1EEB38B}"/>
              </a:ext>
            </a:extLst>
          </p:cNvPr>
          <p:cNvSpPr txBox="1"/>
          <p:nvPr/>
        </p:nvSpPr>
        <p:spPr>
          <a:xfrm>
            <a:off x="1198880" y="513073"/>
            <a:ext cx="10424160" cy="5831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хуща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ӈха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‘К тому мужчине’;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вєра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ԓ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оњщ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‘Тот год очень снежным был’;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…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њухи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пўлԓа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 р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‘…Я за это время куски мяса соединю’;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йис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йох,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моњщ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йис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йох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йис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тє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вөԓмэ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ищи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‘Песни имеющие древние люди, сказки имеющие древние люди с того века живут’.</a:t>
            </a:r>
          </a:p>
        </p:txBody>
      </p:sp>
    </p:spTree>
    <p:extLst>
      <p:ext uri="{BB962C8B-B14F-4D97-AF65-F5344CB8AC3E}">
        <p14:creationId xmlns:p14="http://schemas.microsoft.com/office/powerpoint/2010/main" val="2351123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1F1E5C-2BDF-4200-A23D-E0D3B236F1CD}"/>
              </a:ext>
            </a:extLst>
          </p:cNvPr>
          <p:cNvSpPr txBox="1"/>
          <p:nvPr/>
        </p:nvSpPr>
        <p:spPr>
          <a:xfrm>
            <a:off x="1066800" y="1960880"/>
            <a:ext cx="10454640" cy="1307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Мăтта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сурəм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ищи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сурəм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‘Какая-нибудь смерть, тоже смерть’. </a:t>
            </a:r>
          </a:p>
        </p:txBody>
      </p:sp>
    </p:spTree>
    <p:extLst>
      <p:ext uri="{BB962C8B-B14F-4D97-AF65-F5344CB8AC3E}">
        <p14:creationId xmlns:p14="http://schemas.microsoft.com/office/powerpoint/2010/main" val="1875979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C1E013-E24A-4C34-B84A-B712845871FB}"/>
              </a:ext>
            </a:extLst>
          </p:cNvPr>
          <p:cNvSpPr txBox="1"/>
          <p:nvPr/>
        </p:nvSpPr>
        <p:spPr>
          <a:xfrm>
            <a:off x="873760" y="689878"/>
            <a:ext cx="10444480" cy="5185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кєр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аӈ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‘То объехать чтобы, целый день’;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шовэн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щит=ӈ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ԓан=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муԓты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йањља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‘Когда-нибудь те=твои=вдвоём мозг=твой выпьют’;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Щит=эԓ=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 щи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йухԓы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пєԓа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‘С этим=они=многие снова пошли обратно’;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Сўс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мєт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‘Осень – это самая хорошая пора’. </a:t>
            </a:r>
          </a:p>
        </p:txBody>
      </p:sp>
    </p:spTree>
    <p:extLst>
      <p:ext uri="{BB962C8B-B14F-4D97-AF65-F5344CB8AC3E}">
        <p14:creationId xmlns:p14="http://schemas.microsoft.com/office/powerpoint/2010/main" val="1554399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7296C9-805E-4399-854F-460128F1C5A0}"/>
              </a:ext>
            </a:extLst>
          </p:cNvPr>
          <p:cNvSpPr txBox="1"/>
          <p:nvPr/>
        </p:nvSpPr>
        <p:spPr>
          <a:xfrm>
            <a:off x="944880" y="625385"/>
            <a:ext cx="10444480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йис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‘И что случилось с этим мужчиной?’;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төсєм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‘Все, этого я притащил’; </a:t>
            </a:r>
          </a:p>
          <a:p>
            <a:pPr indent="355600" algn="just">
              <a:lnSpc>
                <a:spcPct val="15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потум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вуйи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ԓ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євǝм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войємǝн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тăм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вөԓта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ԓ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‘Этот холодный жир съевшая птичка, вот она’; </a:t>
            </a:r>
          </a:p>
          <a:p>
            <a:pPr indent="355600" algn="just">
              <a:lnSpc>
                <a:spcPct val="15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Щăԓта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хирԓǝв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па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аԓǝмԓǝв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па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вухсар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воша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тө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ԓԓ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ǝв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‘Потом эти мешки снова поднимем и понесем их на ферму’; </a:t>
            </a:r>
          </a:p>
          <a:p>
            <a:pPr indent="355600" algn="just">
              <a:lnSpc>
                <a:spcPct val="15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йохԓа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ԓ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тухи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йухǝтсǝт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‘Эти люди туда пришли’.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7007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2D13EA-8D8C-4BCF-BD9D-0FF2CDD8B9D7}"/>
              </a:ext>
            </a:extLst>
          </p:cNvPr>
          <p:cNvSpPr txBox="1"/>
          <p:nvPr/>
        </p:nvSpPr>
        <p:spPr>
          <a:xfrm>
            <a:off x="792480" y="923558"/>
            <a:ext cx="10464800" cy="4539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тăрмə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нăӈ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 арат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ԓ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уӈəԓсəн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йайəм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пєԓама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йухԓы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њɵхмəс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‘Ну, все хватит, что ты столько домой занёс – брат мне сказал’;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 арат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йох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вɵсты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хуԓта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мăнсəт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‘Да вы что, столько людей знали и куда они делись?’;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вєрԓэн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арат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йухтəс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 арат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‘Ну, что сделаешь, сколько пришло пусть столько и будет’. </a:t>
            </a:r>
          </a:p>
        </p:txBody>
      </p:sp>
    </p:spTree>
    <p:extLst>
      <p:ext uri="{BB962C8B-B14F-4D97-AF65-F5344CB8AC3E}">
        <p14:creationId xmlns:p14="http://schemas.microsoft.com/office/powerpoint/2010/main" val="4091851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54FC29-4C5C-44B7-8C6F-AEBA6D856A5E}"/>
              </a:ext>
            </a:extLst>
          </p:cNvPr>
          <p:cNvSpPr txBox="1"/>
          <p:nvPr/>
        </p:nvSpPr>
        <p:spPr>
          <a:xfrm>
            <a:off x="802640" y="386080"/>
            <a:ext cx="10424160" cy="5831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нуви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рєп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вөԓма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ԓ.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‘Такой блондин, оказывается, он.’ (букв.: такой белый мужчина  был);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аӈкєм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лупԓ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в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‘Меня родившая мама, вот говорят, не такая была’;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ԓта щиты лупԓ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т, 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моњщ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-пут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ǝ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вөԓма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‘Потом так говорят, оказывается, такая легенда была’;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Хутӈэн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вой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‘Лебедь такая умная птица’.</a:t>
            </a:r>
          </a:p>
        </p:txBody>
      </p:sp>
    </p:spTree>
    <p:extLst>
      <p:ext uri="{BB962C8B-B14F-4D97-AF65-F5344CB8AC3E}">
        <p14:creationId xmlns:p14="http://schemas.microsoft.com/office/powerpoint/2010/main" val="27988946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8D39E-738A-40A6-9D10-659249B69313}"/>
              </a:ext>
            </a:extLst>
          </p:cNvPr>
          <p:cNvSpPr txBox="1"/>
          <p:nvPr/>
        </p:nvSpPr>
        <p:spPr>
          <a:xfrm>
            <a:off x="1076960" y="1105376"/>
            <a:ext cx="10434320" cy="5098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числа присоединяется к основе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тăмəщ-ӈəн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‘такие-двое, как эти’,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тумəщ-ӈəн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‘такие-двое, как те’,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щимəщ-ӈəн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‘такие-двое как эти, как те’, например,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Щитӈəԓан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щимəщ-ӈəн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‘Эти-двое-твои такие-двое и есть’.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Мўӈ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вєрԓəв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тăмщ-əт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‘Наши дела такие’.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6376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C79FF-D66E-40FD-B25D-789460D57F4D}"/>
              </a:ext>
            </a:extLst>
          </p:cNvPr>
          <p:cNvSpPr txBox="1"/>
          <p:nvPr/>
        </p:nvSpPr>
        <p:spPr>
          <a:xfrm>
            <a:off x="863600" y="379816"/>
            <a:ext cx="10464800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тăмəщ-тумəщ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‘такой-сякой’ (букв.: такой как этот-такой как тот),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щимəщ-тăмəщ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‘сякой-такой’ (букв.: такой как тот – такой как этот)</a:t>
            </a:r>
          </a:p>
          <a:p>
            <a:pPr indent="355600" algn="just">
              <a:lnSpc>
                <a:spcPct val="150000"/>
              </a:lnSpc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щ-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вўр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ӈ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њухи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 щи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‘Такой-сякой ты снова сюда пришёл’. 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щ-т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аԓ 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ӈӈийа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‘Сякой-такой не пищи здесь’.</a:t>
            </a:r>
          </a:p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щ-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вєнш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ӈкинары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‘Такой-сякой двуличный’.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82588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21C99E-07AB-4628-87C7-D08AB3CB76EC}"/>
              </a:ext>
            </a:extLst>
          </p:cNvPr>
          <p:cNvSpPr txBox="1"/>
          <p:nvPr/>
        </p:nvSpPr>
        <p:spPr>
          <a:xfrm>
            <a:off x="3048000" y="144384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dirty="0"/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67A6F57F-C116-45FB-ADF9-7FCDE1973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035617"/>
              </p:ext>
            </p:extLst>
          </p:nvPr>
        </p:nvGraphicFramePr>
        <p:xfrm>
          <a:off x="0" y="71120"/>
          <a:ext cx="12100558" cy="6664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4088">
                  <a:extLst>
                    <a:ext uri="{9D8B030D-6E8A-4147-A177-3AD203B41FA5}">
                      <a16:colId xmlns:a16="http://schemas.microsoft.com/office/drawing/2014/main" val="1219726729"/>
                    </a:ext>
                  </a:extLst>
                </a:gridCol>
                <a:gridCol w="2194088">
                  <a:extLst>
                    <a:ext uri="{9D8B030D-6E8A-4147-A177-3AD203B41FA5}">
                      <a16:colId xmlns:a16="http://schemas.microsoft.com/office/drawing/2014/main" val="2407418380"/>
                    </a:ext>
                  </a:extLst>
                </a:gridCol>
                <a:gridCol w="2125128">
                  <a:extLst>
                    <a:ext uri="{9D8B030D-6E8A-4147-A177-3AD203B41FA5}">
                      <a16:colId xmlns:a16="http://schemas.microsoft.com/office/drawing/2014/main" val="541942910"/>
                    </a:ext>
                  </a:extLst>
                </a:gridCol>
                <a:gridCol w="2793627">
                  <a:extLst>
                    <a:ext uri="{9D8B030D-6E8A-4147-A177-3AD203B41FA5}">
                      <a16:colId xmlns:a16="http://schemas.microsoft.com/office/drawing/2014/main" val="449310576"/>
                    </a:ext>
                  </a:extLst>
                </a:gridCol>
                <a:gridCol w="2793627">
                  <a:extLst>
                    <a:ext uri="{9D8B030D-6E8A-4147-A177-3AD203B41FA5}">
                      <a16:colId xmlns:a16="http://schemas.microsoft.com/office/drawing/2014/main" val="1783296320"/>
                    </a:ext>
                  </a:extLst>
                </a:gridCol>
              </a:tblGrid>
              <a:tr h="38967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Обладатель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предмета, лица обладания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133465"/>
                  </a:ext>
                </a:extLst>
              </a:tr>
              <a:tr h="567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ед.ч.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дв.ч.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мн.ч.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8301507"/>
                  </a:ext>
                </a:extLst>
              </a:tr>
              <a:tr h="56726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 ч.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єм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637387"/>
                  </a:ext>
                </a:extLst>
              </a:tr>
              <a:tr h="567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нăӈ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Щит-эн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ԓ-ан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щит-ԓ-ан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9269891"/>
                  </a:ext>
                </a:extLst>
              </a:tr>
              <a:tr h="567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ԓўв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Щит-əԓ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Щит-ԓ-аԓ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3316830"/>
                  </a:ext>
                </a:extLst>
              </a:tr>
              <a:tr h="116992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дв. ч.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ємǝн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ǝмəн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ǝмəн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223780"/>
                  </a:ext>
                </a:extLst>
              </a:tr>
              <a:tr h="567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4573965"/>
                  </a:ext>
                </a:extLst>
              </a:tr>
              <a:tr h="567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ԓын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755101"/>
                  </a:ext>
                </a:extLst>
              </a:tr>
              <a:tr h="56726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мн. ч.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мўӈ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4388645"/>
                  </a:ext>
                </a:extLst>
              </a:tr>
              <a:tr h="567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ǝн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2065406"/>
                  </a:ext>
                </a:extLst>
              </a:tr>
              <a:tr h="567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ԓыв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Щит-эԓ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ӈǝ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ԓ-аԓ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Щит-ԓ-аԓ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5137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70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770239-9B20-4FF5-A171-7946ACE67417}"/>
              </a:ext>
            </a:extLst>
          </p:cNvPr>
          <p:cNvSpPr txBox="1"/>
          <p:nvPr/>
        </p:nvSpPr>
        <p:spPr>
          <a:xfrm>
            <a:off x="1036320" y="1585575"/>
            <a:ext cx="10454639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Теоретической основой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являются исследования по теории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дейксиса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Бюлера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(1934), С. Д.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Кацнельсона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(1965), А. А. Кибрика (1983).</a:t>
            </a:r>
          </a:p>
        </p:txBody>
      </p:sp>
    </p:spTree>
    <p:extLst>
      <p:ext uri="{BB962C8B-B14F-4D97-AF65-F5344CB8AC3E}">
        <p14:creationId xmlns:p14="http://schemas.microsoft.com/office/powerpoint/2010/main" val="29810368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496889-D610-4B3C-8C28-DB0B112A6D4F}"/>
              </a:ext>
            </a:extLst>
          </p:cNvPr>
          <p:cNvSpPr txBox="1"/>
          <p:nvPr/>
        </p:nvSpPr>
        <p:spPr>
          <a:xfrm>
            <a:off x="1087120" y="189908"/>
            <a:ext cx="10434320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ми-й-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 щи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тсайм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‘Этот снова к нам пришёл’;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Туми-й-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щка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пєлка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пўшса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‘Тем бочка открыта’;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Вўтвоша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самолет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ԓ, щит-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Белоярская щи 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м, а па 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ԓта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йухԓы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Завтра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Юильск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самолёт прилетит, на этом я в Белоярский улечу, а на другой день потом обратно поеду я’;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Щит-эԓ-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 йох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ԓԓы в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ԓԓы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хоԓм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‘С этим=они эти люди дальше зажили, дальше заночевали’. </a:t>
            </a:r>
          </a:p>
        </p:txBody>
      </p:sp>
    </p:spTree>
    <p:extLst>
      <p:ext uri="{BB962C8B-B14F-4D97-AF65-F5344CB8AC3E}">
        <p14:creationId xmlns:p14="http://schemas.microsoft.com/office/powerpoint/2010/main" val="38865049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46AF11-9238-48C9-B1D8-C6DA32BBCD14}"/>
              </a:ext>
            </a:extLst>
          </p:cNvPr>
          <p:cNvSpPr txBox="1"/>
          <p:nvPr/>
        </p:nvSpPr>
        <p:spPr>
          <a:xfrm>
            <a:off x="975360" y="0"/>
            <a:ext cx="10424160" cy="685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пренебрежительные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лє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лэӈки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например,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лэӈки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туми-лє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туми-лэӈки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щит-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лє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щит-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лэӈки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Щит-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лє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хўв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вэԓсєм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ими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шанш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вурма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ими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шанш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пўв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псы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хиԓыйэн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хўв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вэԓсєм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 х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ɵ.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я давно убил, я давно убил внука, рождённого из колена женщины, я другой мужчина’;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Вантэ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ми-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лэӈки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 щи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тыв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тма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‘Смотри, этот снова сюда пришёл’;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Муйс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муй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 х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ннєх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ɵ,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щи хуй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 лак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ԓ: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ми-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лє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туми-лє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ԓ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ўв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‘Какой-то такой человек, всегда кого-то ругает (плохо отзывается): этот, тот, он только всегда хороший’.</a:t>
            </a:r>
          </a:p>
        </p:txBody>
      </p:sp>
    </p:spTree>
    <p:extLst>
      <p:ext uri="{BB962C8B-B14F-4D97-AF65-F5344CB8AC3E}">
        <p14:creationId xmlns:p14="http://schemas.microsoft.com/office/powerpoint/2010/main" val="39867285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DEF419-812C-4C43-9317-327B1BA5C15A}"/>
              </a:ext>
            </a:extLst>
          </p:cNvPr>
          <p:cNvSpPr txBox="1"/>
          <p:nvPr/>
        </p:nvSpPr>
        <p:spPr>
          <a:xfrm>
            <a:off x="975360" y="740678"/>
            <a:ext cx="10464800" cy="5185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уменьшительно-ласкательный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например,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тăми-йэ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туми-йэ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лексемы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щит-ы-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 основе присоединяется гласный -и(ы) затем словообразовательный суффикс, например: </a:t>
            </a:r>
          </a:p>
          <a:p>
            <a:pPr algn="just">
              <a:lnSpc>
                <a:spcPct val="150000"/>
              </a:lnSpc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щимəщ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йăм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пухийэ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‘Этот-твой такой хорошенький мальчик’;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Туми-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йэ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тăмəщ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хурамəӈ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йєрнасəн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йухтəс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‘Та в таком красивом платье пришла’.</a:t>
            </a:r>
          </a:p>
        </p:txBody>
      </p:sp>
    </p:spTree>
    <p:extLst>
      <p:ext uri="{BB962C8B-B14F-4D97-AF65-F5344CB8AC3E}">
        <p14:creationId xmlns:p14="http://schemas.microsoft.com/office/powerpoint/2010/main" val="36379955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962AE0E-6852-48AF-845F-4977B79C0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250746"/>
              </p:ext>
            </p:extLst>
          </p:nvPr>
        </p:nvGraphicFramePr>
        <p:xfrm>
          <a:off x="71120" y="0"/>
          <a:ext cx="12120880" cy="7168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1851">
                  <a:extLst>
                    <a:ext uri="{9D8B030D-6E8A-4147-A177-3AD203B41FA5}">
                      <a16:colId xmlns:a16="http://schemas.microsoft.com/office/drawing/2014/main" val="4024872292"/>
                    </a:ext>
                  </a:extLst>
                </a:gridCol>
                <a:gridCol w="4549172">
                  <a:extLst>
                    <a:ext uri="{9D8B030D-6E8A-4147-A177-3AD203B41FA5}">
                      <a16:colId xmlns:a16="http://schemas.microsoft.com/office/drawing/2014/main" val="2058745420"/>
                    </a:ext>
                  </a:extLst>
                </a:gridCol>
                <a:gridCol w="4299857">
                  <a:extLst>
                    <a:ext uri="{9D8B030D-6E8A-4147-A177-3AD203B41FA5}">
                      <a16:colId xmlns:a16="http://schemas.microsoft.com/office/drawing/2014/main" val="765914364"/>
                    </a:ext>
                  </a:extLst>
                </a:gridCol>
              </a:tblGrid>
              <a:tr h="423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Первичный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дейксис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Анафора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extLst>
                  <a:ext uri="{0D108BD9-81ED-4DB2-BD59-A6C34878D82A}">
                    <a16:rowId xmlns:a16="http://schemas.microsoft.com/office/drawing/2014/main" val="4277358460"/>
                  </a:ext>
                </a:extLst>
              </a:tr>
              <a:tr h="1248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ближний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тăм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тăми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тăм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тăмǝщ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тăм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арат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тăми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extLst>
                  <a:ext uri="{0D108BD9-81ED-4DB2-BD59-A6C34878D82A}">
                    <a16:rowId xmlns:a16="http://schemas.microsoft.com/office/drawing/2014/main" val="1556235141"/>
                  </a:ext>
                </a:extLst>
              </a:tr>
              <a:tr h="14707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удаленный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туми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мɵнты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тумǝщ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арат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туми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extLst>
                  <a:ext uri="{0D108BD9-81ED-4DB2-BD59-A6C34878D82A}">
                    <a16:rowId xmlns:a16="http://schemas.microsoft.com/office/drawing/2014/main" val="3976468243"/>
                  </a:ext>
                </a:extLst>
              </a:tr>
              <a:tr h="12089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нейтральный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щимǝщ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 арат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щит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2" marR="48222" marT="0" marB="0"/>
                </a:tc>
                <a:extLst>
                  <a:ext uri="{0D108BD9-81ED-4DB2-BD59-A6C34878D82A}">
                    <a16:rowId xmlns:a16="http://schemas.microsoft.com/office/drawing/2014/main" val="213280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81161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ABCE5-C662-4B88-92B1-775035A467C6}"/>
              </a:ext>
            </a:extLst>
          </p:cNvPr>
          <p:cNvSpPr txBox="1"/>
          <p:nvPr/>
        </p:nvSpPr>
        <p:spPr>
          <a:xfrm>
            <a:off x="955040" y="152400"/>
            <a:ext cx="10464800" cy="722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источников и литературы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Воробьёва В. В. Дейктические слова восточных и северных диалектов хантыйского языка (сопоставительный аспект):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…канд.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наук. Томск, 2002. 140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 хантыйского языка. 2-е изд. доп. Ханты-Мансийск: ИИЦ ЮГУ, 2010. 176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Кацнельсон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Д. Содержание слова, значение и обозначение. М.; Л.: Наука, 1965. 112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Кибрик А. А. Анафора // Энциклопедия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Кругосвет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Универсальная научно-популярная энциклопедия.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URL: http://www.krugosvet.ru/enc/gumanitarnye_nauki/lingvistika/ANAFORA.html?page=0,1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обращения: 09.04.2018).</a:t>
            </a:r>
          </a:p>
          <a:p>
            <a:pPr indent="355600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258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ABB89E-317A-4C7E-9451-005946CD3C0E}"/>
              </a:ext>
            </a:extLst>
          </p:cNvPr>
          <p:cNvSpPr txBox="1"/>
          <p:nvPr/>
        </p:nvSpPr>
        <p:spPr>
          <a:xfrm>
            <a:off x="955040" y="255627"/>
            <a:ext cx="10505440" cy="611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Кибрик А. А. Об анафоре,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дейксисе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их соотношении // Разработка и применение лингвистических процессов: сб. науч. трудов. Новосибирск: ВЦ СО АН СССР, 1983. С. 107–129.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Клюева Е. В. Актуализация пространственно-временного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дейксиса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языке электронного общения (на материале немецкоязычных интернет-дневников):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…канд.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наук. М., 2016. 168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Краснощекова С. В. Местоименный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дейксис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русской детской речи: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…канд.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наук. СПб., 2016. 273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Сенгепов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М.,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Немысова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Е.А.,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Молданова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С.П. Хантыйский язык: Учебник для учащихся педагогических училищ. Л.: Просвещение. Ленингр. отделение, 1988. 224 с.</a:t>
            </a:r>
          </a:p>
        </p:txBody>
      </p:sp>
    </p:spTree>
    <p:extLst>
      <p:ext uri="{BB962C8B-B14F-4D97-AF65-F5344CB8AC3E}">
        <p14:creationId xmlns:p14="http://schemas.microsoft.com/office/powerpoint/2010/main" val="29116587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F4EEDE-6E51-4660-B4EC-A65C667DFA3F}"/>
              </a:ext>
            </a:extLst>
          </p:cNvPr>
          <p:cNvSpPr txBox="1"/>
          <p:nvPr/>
        </p:nvSpPr>
        <p:spPr>
          <a:xfrm>
            <a:off x="883920" y="968445"/>
            <a:ext cx="10424160" cy="390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Соловар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Н.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Хантыйско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-русский словарь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диалект). Тюмень: ООО «Формат», 2014. 386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Соловар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Н. Хантыйский язык: учебник для 6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диалект). СПб.: филиал изд-ва «Просвещение», 2001. 111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Шиянова А. А. Парные слова хантыйского языка (на материале шурышкарского диалекта). Тюмень: ООО «Формат», 2015. 156 с. </a:t>
            </a:r>
          </a:p>
          <a:p>
            <a:pPr indent="355600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Bühler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Sprachtheorie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Jena: Gustav Fischer, 1934. 434 s. </a:t>
            </a:r>
          </a:p>
        </p:txBody>
      </p:sp>
    </p:spTree>
    <p:extLst>
      <p:ext uri="{BB962C8B-B14F-4D97-AF65-F5344CB8AC3E}">
        <p14:creationId xmlns:p14="http://schemas.microsoft.com/office/powerpoint/2010/main" val="15990759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90169C-8799-4954-8C6D-A31D869CEB46}"/>
              </a:ext>
            </a:extLst>
          </p:cNvPr>
          <p:cNvSpPr txBox="1"/>
          <p:nvPr/>
        </p:nvSpPr>
        <p:spPr>
          <a:xfrm>
            <a:off x="863600" y="369027"/>
            <a:ext cx="10464800" cy="611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Rédei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K. Nord-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ostjakisce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Kazym-Dialekt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Skizze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 Grammatik. Göttingen: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Vandenhoeck&amp;Ruprecht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1968. 140 s. </a:t>
            </a:r>
          </a:p>
          <a:p>
            <a:pPr indent="355600"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Steinitz W.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Dialektologisches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etimologisches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Wörterbuch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ostjakischen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Sprache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Lieferung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Berlin: Akademie-Verlag, 1966. 2023 s.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Steinitz W.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Ostjakologische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Arbeiten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Band IV.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Beitrage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Sprachwissenschaft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Ethnographie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Budapest: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Akadémiai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Kiadó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1980. 498 s. </a:t>
            </a:r>
          </a:p>
          <a:p>
            <a:pPr indent="355600"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Vorobeva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V. V. Comparative Analysis of Semantic and Morphosyntactic Peculiarities of the Demonstratives in the Eastern Khanty and the Southern-Central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Selkup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Languages // Mediterranean Journal of Social Sciences. 2015. Vol. 6. No 2 S1.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 527–532.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доступа: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URL: https://docviewer.yandex.ru/view/28876556/?*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обращения: 12.05.2018)</a:t>
            </a:r>
          </a:p>
        </p:txBody>
      </p:sp>
    </p:spTree>
    <p:extLst>
      <p:ext uri="{BB962C8B-B14F-4D97-AF65-F5344CB8AC3E}">
        <p14:creationId xmlns:p14="http://schemas.microsoft.com/office/powerpoint/2010/main" val="34191036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F745B1-D505-4797-B744-6C0DD85F0917}"/>
              </a:ext>
            </a:extLst>
          </p:cNvPr>
          <p:cNvSpPr txBox="1"/>
          <p:nvPr/>
        </p:nvSpPr>
        <p:spPr>
          <a:xfrm>
            <a:off x="3048000" y="269033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11505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026EFA-AD2F-44B2-B245-A294143FD001}"/>
              </a:ext>
            </a:extLst>
          </p:cNvPr>
          <p:cNvSpPr txBox="1"/>
          <p:nvPr/>
        </p:nvSpPr>
        <p:spPr>
          <a:xfrm>
            <a:off x="995680" y="1501616"/>
            <a:ext cx="10495280" cy="2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диалекта обращавшиеся к теме местоимений, в частности, к разряду указательных местоимений, относили разные лексемы (К.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Редеи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Штейниц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Е.А.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Немысова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Н.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Соловар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В. Воробьева, А. Д.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Каксин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3752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8F2404-B05F-4493-B394-12120867BF78}"/>
              </a:ext>
            </a:extLst>
          </p:cNvPr>
          <p:cNvSpPr txBox="1"/>
          <p:nvPr/>
        </p:nvSpPr>
        <p:spPr>
          <a:xfrm>
            <a:off x="1310640" y="920621"/>
            <a:ext cx="1040384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 научная новизна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результаты исследования позволяют более отчётливо представить употребление указательных местоимений. Новизна работы определяется тем, что впервые описываются указательные местоимения, актуализирующие в речи известные лица, предметы, явления. Теоретическое и практическое значение работы заключается в возможности использования результатов при преподавании хантыйского языка, и составлении учебников и учебных пособий по хантыйскому языку.</a:t>
            </a:r>
          </a:p>
        </p:txBody>
      </p:sp>
    </p:spTree>
    <p:extLst>
      <p:ext uri="{BB962C8B-B14F-4D97-AF65-F5344CB8AC3E}">
        <p14:creationId xmlns:p14="http://schemas.microsoft.com/office/powerpoint/2010/main" val="3668709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017F4B-F7E2-4896-A863-9DD5F900F35C}"/>
              </a:ext>
            </a:extLst>
          </p:cNvPr>
          <p:cNvSpPr txBox="1"/>
          <p:nvPr/>
        </p:nvSpPr>
        <p:spPr>
          <a:xfrm>
            <a:off x="1046480" y="1677015"/>
            <a:ext cx="10444480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исследования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картотека примеров с указательными местоимениями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диалекта хантыйского языка.</a:t>
            </a:r>
          </a:p>
        </p:txBody>
      </p:sp>
    </p:spTree>
    <p:extLst>
      <p:ext uri="{BB962C8B-B14F-4D97-AF65-F5344CB8AC3E}">
        <p14:creationId xmlns:p14="http://schemas.microsoft.com/office/powerpoint/2010/main" val="260016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3B3BD-69DD-4987-BB2E-4E08D75D8EB3}"/>
              </a:ext>
            </a:extLst>
          </p:cNvPr>
          <p:cNvSpPr txBox="1"/>
          <p:nvPr/>
        </p:nvSpPr>
        <p:spPr>
          <a:xfrm>
            <a:off x="1076960" y="660460"/>
            <a:ext cx="10495280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9125" algn="just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описательный метод лингвистического анализа позволил рассмотреть и систематизировать указательные местоимения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диалекта.</a:t>
            </a:r>
          </a:p>
        </p:txBody>
      </p:sp>
    </p:spTree>
    <p:extLst>
      <p:ext uri="{BB962C8B-B14F-4D97-AF65-F5344CB8AC3E}">
        <p14:creationId xmlns:p14="http://schemas.microsoft.com/office/powerpoint/2010/main" val="2421639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5E8C42-0C27-45D3-BBA9-27BD0CA48B96}"/>
              </a:ext>
            </a:extLst>
          </p:cNvPr>
          <p:cNvSpPr txBox="1"/>
          <p:nvPr/>
        </p:nvSpPr>
        <p:spPr>
          <a:xfrm>
            <a:off x="975360" y="1298416"/>
            <a:ext cx="10464800" cy="3246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семантическим признакам указательные местоимения разделяем на: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близкие;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удалённые;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нейтральные.</a:t>
            </a:r>
          </a:p>
        </p:txBody>
      </p:sp>
    </p:spTree>
    <p:extLst>
      <p:ext uri="{BB962C8B-B14F-4D97-AF65-F5344CB8AC3E}">
        <p14:creationId xmlns:p14="http://schemas.microsoft.com/office/powerpoint/2010/main" val="3428175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4A44E2-2DDC-464A-9A9B-29E4A8C9E77C}"/>
              </a:ext>
            </a:extLst>
          </p:cNvPr>
          <p:cNvSpPr txBox="1"/>
          <p:nvPr/>
        </p:nvSpPr>
        <p:spPr>
          <a:xfrm>
            <a:off x="883920" y="733197"/>
            <a:ext cx="10424160" cy="2958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Указательные местоимения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казымского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диалекта: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тăмəщ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мөнты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тумəщ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щи, щит, ин,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щимəщ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щи арат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37023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3034</Words>
  <Application>Microsoft Office PowerPoint</Application>
  <PresentationFormat>Широкоэкранный</PresentationFormat>
  <Paragraphs>244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Тема Office</vt:lpstr>
      <vt:lpstr>К вопросу об указательных местоимениях в казымском диалекте хантыйского языка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вопросу об указательных местоимениях в казымском диалекте хантыйского языка</dc:title>
  <dc:creator>Любовь</dc:creator>
  <cp:lastModifiedBy>Любовь</cp:lastModifiedBy>
  <cp:revision>92</cp:revision>
  <dcterms:created xsi:type="dcterms:W3CDTF">2020-11-12T18:33:43Z</dcterms:created>
  <dcterms:modified xsi:type="dcterms:W3CDTF">2020-11-15T09:28:54Z</dcterms:modified>
</cp:coreProperties>
</file>