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27" r:id="rId2"/>
    <p:sldId id="306" r:id="rId3"/>
    <p:sldId id="307" r:id="rId4"/>
    <p:sldId id="308" r:id="rId5"/>
    <p:sldId id="310" r:id="rId6"/>
    <p:sldId id="311" r:id="rId7"/>
    <p:sldId id="313" r:id="rId8"/>
    <p:sldId id="312" r:id="rId9"/>
    <p:sldId id="314" r:id="rId10"/>
    <p:sldId id="315" r:id="rId11"/>
    <p:sldId id="318" r:id="rId12"/>
    <p:sldId id="316" r:id="rId13"/>
    <p:sldId id="317" r:id="rId14"/>
    <p:sldId id="320" r:id="rId15"/>
    <p:sldId id="321" r:id="rId16"/>
    <p:sldId id="319" r:id="rId17"/>
    <p:sldId id="328" r:id="rId18"/>
    <p:sldId id="322" r:id="rId19"/>
    <p:sldId id="323" r:id="rId20"/>
    <p:sldId id="324" r:id="rId21"/>
    <p:sldId id="326" r:id="rId22"/>
  </p:sldIdLst>
  <p:sldSz cx="10691813" cy="7559675"/>
  <p:notesSz cx="6888163" cy="10018713"/>
  <p:defaultTextStyle>
    <a:defPPr>
      <a:defRPr lang="ru-RU"/>
    </a:defPPr>
    <a:lvl1pPr marL="0" algn="l" defTabSz="104248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245" algn="l" defTabSz="104248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487" algn="l" defTabSz="104248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3729" algn="l" defTabSz="104248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4973" algn="l" defTabSz="104248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6215" algn="l" defTabSz="104248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7460" algn="l" defTabSz="104248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48702" algn="l" defTabSz="104248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69946" algn="l" defTabSz="104248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3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 1" initials="1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A1B"/>
    <a:srgbClr val="132D4D"/>
    <a:srgbClr val="17375E"/>
    <a:srgbClr val="325886"/>
    <a:srgbClr val="213A5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515" autoAdjust="0"/>
  </p:normalViewPr>
  <p:slideViewPr>
    <p:cSldViewPr>
      <p:cViewPr varScale="1">
        <p:scale>
          <a:sx n="102" d="100"/>
          <a:sy n="102" d="100"/>
        </p:scale>
        <p:origin x="1290" y="120"/>
      </p:cViewPr>
      <p:guideLst>
        <p:guide orient="horz" pos="138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09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09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32B6500-BB5C-481E-9959-60403D620CBE}" type="datetimeFigureOut">
              <a:rPr lang="ru-RU" smtClean="0"/>
              <a:t>24.02.2026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5813" y="750888"/>
            <a:ext cx="53165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6038"/>
            <a:ext cx="2984870" cy="5009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6038"/>
            <a:ext cx="2984870" cy="5009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BA009E1-C52D-4633-831F-6BAAFF88B7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59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487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245" algn="l" defTabSz="1042487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487" algn="l" defTabSz="1042487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3729" algn="l" defTabSz="1042487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4973" algn="l" defTabSz="1042487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6215" algn="l" defTabSz="1042487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7460" algn="l" defTabSz="1042487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48702" algn="l" defTabSz="1042487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69946" algn="l" defTabSz="1042487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550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10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55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09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65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450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22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78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169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17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053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18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021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19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82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63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20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334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21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35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87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72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50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70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7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64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823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5813" y="750888"/>
            <a:ext cx="531653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8167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98167">
                <a:defRPr/>
              </a:pPr>
              <a:t>9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30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3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68FC-BC71-4915-A8F8-26987C370773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4428FD1-873E-4DF9-A929-3C14B340A05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4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8E3F-4F72-4D71-BD55-91CB4A5BCC6F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FD1-873E-4DF9-A929-3C14B340A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37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41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3" y="302741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053B-0766-426D-A18D-37FDD9907692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FD1-873E-4DF9-A929-3C14B340A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47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91CC-D936-43A7-9FEA-16CE9C13DEC6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FD1-873E-4DF9-A929-3C14B340A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33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2" y="4857795"/>
            <a:ext cx="9088041" cy="15014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2" y="3204117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789B-02E7-4BED-BCFF-1CFC26B004DD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FD1-873E-4DF9-A929-3C14B340A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50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2" y="1763928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8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997D-8459-4B4A-A7C5-000B193383C8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FD1-873E-4DF9-A929-3C14B340A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0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6" indent="0">
              <a:buNone/>
              <a:defRPr sz="1600" b="1"/>
            </a:lvl5pPr>
            <a:lvl6pPr marL="2286045" indent="0">
              <a:buNone/>
              <a:defRPr sz="1600" b="1"/>
            </a:lvl6pPr>
            <a:lvl7pPr marL="2743254" indent="0">
              <a:buNone/>
              <a:defRPr sz="1600" b="1"/>
            </a:lvl7pPr>
            <a:lvl8pPr marL="3200463" indent="0">
              <a:buNone/>
              <a:defRPr sz="1600" b="1"/>
            </a:lvl8pPr>
            <a:lvl9pPr marL="365767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6" indent="0">
              <a:buNone/>
              <a:defRPr sz="1600" b="1"/>
            </a:lvl5pPr>
            <a:lvl6pPr marL="2286045" indent="0">
              <a:buNone/>
              <a:defRPr sz="1600" b="1"/>
            </a:lvl6pPr>
            <a:lvl7pPr marL="2743254" indent="0">
              <a:buNone/>
              <a:defRPr sz="1600" b="1"/>
            </a:lvl7pPr>
            <a:lvl8pPr marL="3200463" indent="0">
              <a:buNone/>
              <a:defRPr sz="1600" b="1"/>
            </a:lvl8pPr>
            <a:lvl9pPr marL="365767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F78F-2BC1-4C6C-830C-B3609BF3A0D2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FD1-873E-4DF9-A929-3C14B340A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5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894F-5313-48B5-81B1-ECF05D7344AE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FD1-873E-4DF9-A929-3C14B340A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43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6C8-594D-4A47-B01D-A8A4F3B21F09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FD1-873E-4DF9-A929-3C14B340A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79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5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91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5" y="1581936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6" indent="0">
              <a:buNone/>
              <a:defRPr sz="900"/>
            </a:lvl5pPr>
            <a:lvl6pPr marL="2286045" indent="0">
              <a:buNone/>
              <a:defRPr sz="900"/>
            </a:lvl6pPr>
            <a:lvl7pPr marL="2743254" indent="0">
              <a:buNone/>
              <a:defRPr sz="900"/>
            </a:lvl7pPr>
            <a:lvl8pPr marL="3200463" indent="0">
              <a:buNone/>
              <a:defRPr sz="900"/>
            </a:lvl8pPr>
            <a:lvl9pPr marL="365767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D671-DF47-4129-934C-1B78BC1CB879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FD1-873E-4DF9-A929-3C14B340A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01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6" indent="0">
              <a:buNone/>
              <a:defRPr sz="2000"/>
            </a:lvl5pPr>
            <a:lvl6pPr marL="2286045" indent="0">
              <a:buNone/>
              <a:defRPr sz="2000"/>
            </a:lvl6pPr>
            <a:lvl7pPr marL="2743254" indent="0">
              <a:buNone/>
              <a:defRPr sz="2000"/>
            </a:lvl7pPr>
            <a:lvl8pPr marL="3200463" indent="0">
              <a:buNone/>
              <a:defRPr sz="2000"/>
            </a:lvl8pPr>
            <a:lvl9pPr marL="365767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6" indent="0">
              <a:buNone/>
              <a:defRPr sz="900"/>
            </a:lvl5pPr>
            <a:lvl6pPr marL="2286045" indent="0">
              <a:buNone/>
              <a:defRPr sz="900"/>
            </a:lvl6pPr>
            <a:lvl7pPr marL="2743254" indent="0">
              <a:buNone/>
              <a:defRPr sz="900"/>
            </a:lvl7pPr>
            <a:lvl8pPr marL="3200463" indent="0">
              <a:buNone/>
              <a:defRPr sz="900"/>
            </a:lvl8pPr>
            <a:lvl9pPr marL="365767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689A-BF7C-4F9F-9CB7-F10F77EDC909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FD1-873E-4DF9-A929-3C14B340A0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96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8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2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85C6-4A44-495A-AB21-DAAEAE2D0009}" type="datetime1">
              <a:rPr lang="ru-RU" smtClean="0"/>
              <a:t>24.02.2026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2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2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04428FD1-873E-4DF9-A929-3C14B340A05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58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7" indent="-342907" algn="l" defTabSz="9144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5" algn="l" defTabSz="9144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4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1" indent="-228605" algn="l" defTabSz="9144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0" indent="-228605" algn="l" defTabSz="9144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7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7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6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2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71C90CB-88E6-4D8C-B038-A37E070FB30B}"/>
              </a:ext>
            </a:extLst>
          </p:cNvPr>
          <p:cNvGrpSpPr/>
          <p:nvPr/>
        </p:nvGrpSpPr>
        <p:grpSpPr>
          <a:xfrm>
            <a:off x="0" y="0"/>
            <a:ext cx="10691813" cy="2080458"/>
            <a:chOff x="0" y="0"/>
            <a:chExt cx="10691813" cy="2080458"/>
          </a:xfrm>
        </p:grpSpPr>
        <p:grpSp>
          <p:nvGrpSpPr>
            <p:cNvPr id="27" name="Группа 19">
              <a:extLst>
                <a:ext uri="{FF2B5EF4-FFF2-40B4-BE49-F238E27FC236}">
                  <a16:creationId xmlns:a16="http://schemas.microsoft.com/office/drawing/2014/main" xmlns="" id="{FF5E1F62-B7A5-4B71-86DC-A24AB7254362}"/>
                </a:ext>
              </a:extLst>
            </p:cNvPr>
            <p:cNvGrpSpPr/>
            <p:nvPr/>
          </p:nvGrpSpPr>
          <p:grpSpPr>
            <a:xfrm>
              <a:off x="277251" y="332325"/>
              <a:ext cx="2500298" cy="1748133"/>
              <a:chOff x="2550694" y="3868840"/>
              <a:chExt cx="1040412" cy="846194"/>
            </a:xfrm>
            <a:effectLst>
              <a:glow rad="101600">
                <a:schemeClr val="bg1">
                  <a:alpha val="60000"/>
                </a:schemeClr>
              </a:glow>
            </a:effectLst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xmlns="" id="{DE10057D-2AFD-466E-AB5B-8FA096C94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825" y="4423913"/>
                <a:ext cx="446464" cy="232197"/>
              </a:xfrm>
              <a:custGeom>
                <a:avLst/>
                <a:gdLst>
                  <a:gd name="T0" fmla="*/ 0 w 233"/>
                  <a:gd name="T1" fmla="*/ 149 h 149"/>
                  <a:gd name="T2" fmla="*/ 28 w 233"/>
                  <a:gd name="T3" fmla="*/ 64 h 149"/>
                  <a:gd name="T4" fmla="*/ 116 w 233"/>
                  <a:gd name="T5" fmla="*/ 0 h 149"/>
                  <a:gd name="T6" fmla="*/ 204 w 233"/>
                  <a:gd name="T7" fmla="*/ 64 h 149"/>
                  <a:gd name="T8" fmla="*/ 233 w 233"/>
                  <a:gd name="T9" fmla="*/ 149 h 149"/>
                  <a:gd name="T10" fmla="*/ 116 w 233"/>
                  <a:gd name="T11" fmla="*/ 64 h 149"/>
                  <a:gd name="T12" fmla="*/ 0 w 233"/>
                  <a:gd name="T1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149">
                    <a:moveTo>
                      <a:pt x="0" y="149"/>
                    </a:moveTo>
                    <a:lnTo>
                      <a:pt x="28" y="64"/>
                    </a:lnTo>
                    <a:lnTo>
                      <a:pt x="116" y="0"/>
                    </a:lnTo>
                    <a:lnTo>
                      <a:pt x="204" y="64"/>
                    </a:lnTo>
                    <a:lnTo>
                      <a:pt x="233" y="149"/>
                    </a:lnTo>
                    <a:lnTo>
                      <a:pt x="116" y="6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587CBD10-1C14-41D2-AB3A-DBCEBA870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834" y="4337908"/>
                <a:ext cx="224195" cy="377125"/>
              </a:xfrm>
              <a:custGeom>
                <a:avLst/>
                <a:gdLst>
                  <a:gd name="T0" fmla="*/ 57 w 121"/>
                  <a:gd name="T1" fmla="*/ 37 h 242"/>
                  <a:gd name="T2" fmla="*/ 121 w 121"/>
                  <a:gd name="T3" fmla="*/ 242 h 242"/>
                  <a:gd name="T4" fmla="*/ 84 w 121"/>
                  <a:gd name="T5" fmla="*/ 214 h 242"/>
                  <a:gd name="T6" fmla="*/ 67 w 121"/>
                  <a:gd name="T7" fmla="*/ 202 h 242"/>
                  <a:gd name="T8" fmla="*/ 0 w 121"/>
                  <a:gd name="T9" fmla="*/ 0 h 242"/>
                  <a:gd name="T10" fmla="*/ 105 w 121"/>
                  <a:gd name="T11" fmla="*/ 0 h 242"/>
                  <a:gd name="T12" fmla="*/ 57 w 121"/>
                  <a:gd name="T13" fmla="*/ 3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242">
                    <a:moveTo>
                      <a:pt x="57" y="37"/>
                    </a:moveTo>
                    <a:lnTo>
                      <a:pt x="121" y="242"/>
                    </a:lnTo>
                    <a:lnTo>
                      <a:pt x="84" y="214"/>
                    </a:lnTo>
                    <a:lnTo>
                      <a:pt x="67" y="202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0A7C6502-AE43-4147-86E4-DC8AC165D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51" y="4337909"/>
                <a:ext cx="226048" cy="377125"/>
              </a:xfrm>
              <a:custGeom>
                <a:avLst/>
                <a:gdLst>
                  <a:gd name="T0" fmla="*/ 65 w 122"/>
                  <a:gd name="T1" fmla="*/ 37 h 242"/>
                  <a:gd name="T2" fmla="*/ 0 w 122"/>
                  <a:gd name="T3" fmla="*/ 242 h 242"/>
                  <a:gd name="T4" fmla="*/ 38 w 122"/>
                  <a:gd name="T5" fmla="*/ 214 h 242"/>
                  <a:gd name="T6" fmla="*/ 55 w 122"/>
                  <a:gd name="T7" fmla="*/ 202 h 242"/>
                  <a:gd name="T8" fmla="*/ 122 w 122"/>
                  <a:gd name="T9" fmla="*/ 0 h 242"/>
                  <a:gd name="T10" fmla="*/ 15 w 122"/>
                  <a:gd name="T11" fmla="*/ 0 h 242"/>
                  <a:gd name="T12" fmla="*/ 65 w 122"/>
                  <a:gd name="T13" fmla="*/ 3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242">
                    <a:moveTo>
                      <a:pt x="65" y="37"/>
                    </a:moveTo>
                    <a:lnTo>
                      <a:pt x="0" y="242"/>
                    </a:lnTo>
                    <a:lnTo>
                      <a:pt x="38" y="214"/>
                    </a:lnTo>
                    <a:lnTo>
                      <a:pt x="55" y="202"/>
                    </a:lnTo>
                    <a:lnTo>
                      <a:pt x="122" y="0"/>
                    </a:lnTo>
                    <a:lnTo>
                      <a:pt x="15" y="0"/>
                    </a:lnTo>
                    <a:lnTo>
                      <a:pt x="65" y="37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8310D3BA-0EA3-4A55-9570-604F6AD34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694" y="4189864"/>
                <a:ext cx="403922" cy="74802"/>
              </a:xfrm>
              <a:custGeom>
                <a:avLst/>
                <a:gdLst>
                  <a:gd name="T0" fmla="*/ 204 w 218"/>
                  <a:gd name="T1" fmla="*/ 48 h 48"/>
                  <a:gd name="T2" fmla="*/ 66 w 218"/>
                  <a:gd name="T3" fmla="*/ 48 h 48"/>
                  <a:gd name="T4" fmla="*/ 0 w 218"/>
                  <a:gd name="T5" fmla="*/ 0 h 48"/>
                  <a:gd name="T6" fmla="*/ 218 w 218"/>
                  <a:gd name="T7" fmla="*/ 0 h 48"/>
                  <a:gd name="T8" fmla="*/ 204 w 21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8">
                    <a:moveTo>
                      <a:pt x="204" y="48"/>
                    </a:moveTo>
                    <a:lnTo>
                      <a:pt x="66" y="48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204" y="48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A3A492C5-B775-4FF7-A83F-CDA217BFE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184" y="4189864"/>
                <a:ext cx="403922" cy="74802"/>
              </a:xfrm>
              <a:custGeom>
                <a:avLst/>
                <a:gdLst>
                  <a:gd name="T0" fmla="*/ 154 w 218"/>
                  <a:gd name="T1" fmla="*/ 48 h 48"/>
                  <a:gd name="T2" fmla="*/ 14 w 218"/>
                  <a:gd name="T3" fmla="*/ 48 h 48"/>
                  <a:gd name="T4" fmla="*/ 0 w 218"/>
                  <a:gd name="T5" fmla="*/ 0 h 48"/>
                  <a:gd name="T6" fmla="*/ 218 w 218"/>
                  <a:gd name="T7" fmla="*/ 0 h 48"/>
                  <a:gd name="T8" fmla="*/ 154 w 21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8">
                    <a:moveTo>
                      <a:pt x="154" y="48"/>
                    </a:moveTo>
                    <a:lnTo>
                      <a:pt x="14" y="48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154" y="48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726F83F5-F7AB-4EB8-A3C8-A9981FDD4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598" y="3868840"/>
                <a:ext cx="294604" cy="395826"/>
              </a:xfrm>
              <a:custGeom>
                <a:avLst/>
                <a:gdLst>
                  <a:gd name="T0" fmla="*/ 114 w 159"/>
                  <a:gd name="T1" fmla="*/ 254 h 254"/>
                  <a:gd name="T2" fmla="*/ 80 w 159"/>
                  <a:gd name="T3" fmla="*/ 153 h 254"/>
                  <a:gd name="T4" fmla="*/ 45 w 159"/>
                  <a:gd name="T5" fmla="*/ 254 h 254"/>
                  <a:gd name="T6" fmla="*/ 0 w 159"/>
                  <a:gd name="T7" fmla="*/ 254 h 254"/>
                  <a:gd name="T8" fmla="*/ 80 w 159"/>
                  <a:gd name="T9" fmla="*/ 0 h 254"/>
                  <a:gd name="T10" fmla="*/ 159 w 159"/>
                  <a:gd name="T11" fmla="*/ 254 h 254"/>
                  <a:gd name="T12" fmla="*/ 114 w 159"/>
                  <a:gd name="T13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54">
                    <a:moveTo>
                      <a:pt x="114" y="254"/>
                    </a:moveTo>
                    <a:lnTo>
                      <a:pt x="80" y="153"/>
                    </a:lnTo>
                    <a:lnTo>
                      <a:pt x="45" y="254"/>
                    </a:lnTo>
                    <a:lnTo>
                      <a:pt x="0" y="254"/>
                    </a:lnTo>
                    <a:lnTo>
                      <a:pt x="80" y="0"/>
                    </a:lnTo>
                    <a:lnTo>
                      <a:pt x="159" y="254"/>
                    </a:lnTo>
                    <a:lnTo>
                      <a:pt x="114" y="25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23" name="Picture 3" descr="C:\Users\PC_5\Desktop\den-rossii.png">
              <a:extLst>
                <a:ext uri="{FF2B5EF4-FFF2-40B4-BE49-F238E27FC236}">
                  <a16:creationId xmlns:a16="http://schemas.microsoft.com/office/drawing/2014/main" xmlns="" id="{617067C4-0A69-4A99-B628-A75D4AE57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27"/>
            <a:stretch>
              <a:fillRect/>
            </a:stretch>
          </p:blipFill>
          <p:spPr bwMode="auto">
            <a:xfrm>
              <a:off x="0" y="0"/>
              <a:ext cx="10691813" cy="150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9EA8BD1-89C8-41D4-A93F-63F33D94E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230" y="875475"/>
              <a:ext cx="538119" cy="732043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297568" y="2145574"/>
            <a:ext cx="102329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b="1" dirty="0">
                <a:solidFill>
                  <a:srgbClr val="C00000"/>
                </a:solidFill>
              </a:rPr>
              <a:t>ОРГАНИЗАЦИЯ ОТБОРА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граждан</a:t>
            </a:r>
            <a:r>
              <a:rPr lang="ru-RU" sz="4000" b="1" dirty="0">
                <a:solidFill>
                  <a:srgbClr val="C00000"/>
                </a:solidFill>
              </a:rPr>
              <a:t>, изъявивших желание пройти военную подготовку по </a:t>
            </a:r>
            <a:r>
              <a:rPr lang="ru-RU" sz="4000" b="1" dirty="0" smtClean="0">
                <a:solidFill>
                  <a:srgbClr val="C00000"/>
                </a:solidFill>
              </a:rPr>
              <a:t>программам </a:t>
            </a:r>
            <a:r>
              <a:rPr lang="ru-RU" sz="4000" b="1" dirty="0">
                <a:solidFill>
                  <a:srgbClr val="C00000"/>
                </a:solidFill>
              </a:rPr>
              <a:t>сержантов и солдат </a:t>
            </a:r>
            <a:r>
              <a:rPr lang="ru-RU" sz="4000" b="1" dirty="0" smtClean="0">
                <a:solidFill>
                  <a:srgbClr val="C00000"/>
                </a:solidFill>
              </a:rPr>
              <a:t>запаса в военном учебном центре при Югорском государственном университете в 2026 году</a:t>
            </a:r>
            <a:endParaRPr lang="ru-RU" sz="4000" b="1" spc="100" dirty="0">
              <a:ln w="18000">
                <a:solidFill>
                  <a:srgbClr val="00CC99">
                    <a:satMod val="200000"/>
                    <a:tint val="72000"/>
                  </a:srgbClr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86160" y="2627709"/>
            <a:ext cx="9721080" cy="4464496"/>
          </a:xfrm>
          <a:prstGeom prst="rect">
            <a:avLst/>
          </a:prstGeom>
        </p:spPr>
        <p:txBody>
          <a:bodyPr anchor="ctr"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Комиссия Министерства обороны и Университета: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Проверка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уровня физической подготовленности студентов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подтягивание </a:t>
            </a: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перекладине, бег на 100 м, бег на 3000 м.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Рейтинговая система в трех упражнениях по 100 – бальной шкале.</a:t>
            </a:r>
            <a:endParaRPr lang="ru-RU" sz="1800" b="1" i="1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170 и более баллов – «отлично»;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150-169 баллов – «хорошо»;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120-149 баллов – «удовлетворительно»;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менее 120 баллов – «неудовлетворительно».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Пороговый (минимальный) уровень в каждом упражнении –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30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баллов.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endParaRPr lang="ru-RU" sz="1800" b="1" u="sng" dirty="0" smtClean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Успеваемость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согласно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заявления,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подписанного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руководителем высшей школы.</a:t>
            </a:r>
            <a:endParaRPr lang="ru-RU" sz="1800" u="sng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Дисциплинированность </a:t>
            </a:r>
            <a:r>
              <a:rPr lang="ru-RU" sz="1800" i="1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данные центра безопасности и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высшей школы.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Мотивация к обучению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собеседование приемной комиссии </a:t>
            </a:r>
            <a:r>
              <a:rPr lang="ru-RU" sz="1800" i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(по необходимости</a:t>
            </a:r>
            <a:r>
              <a:rPr lang="ru-RU" sz="1800" i="1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).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endParaRPr lang="ru-RU" sz="1800" i="1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Общий рейтинг для поступления – это </a:t>
            </a:r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сумма баллов по успеваемости, медицинскому освидетельствованию, профессионально-психологическому отбору 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физической подготовке</a:t>
            </a:r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2000" b="1" i="1" dirty="0">
              <a:solidFill>
                <a:srgbClr val="7030A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42728" y="327736"/>
            <a:ext cx="7776864" cy="1476375"/>
          </a:xfrm>
          <a:prstGeom prst="rect">
            <a:avLst/>
          </a:prstGeom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Основные требования к студентам, изъявившим желание пройти обучение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военном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учебном центре  по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программам военной подготовки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сержантов и солдат запаса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681610" y="1804111"/>
            <a:ext cx="5499100" cy="428625"/>
          </a:xfrm>
          <a:prstGeom prst="rect">
            <a:avLst/>
          </a:prstGeom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Основной отбор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42320"/>
              </p:ext>
            </p:extLst>
          </p:nvPr>
        </p:nvGraphicFramePr>
        <p:xfrm>
          <a:off x="486159" y="1619597"/>
          <a:ext cx="9721081" cy="42036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3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6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410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50659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3742" marB="46811" anchor="ctr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ВУС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3742" marB="46811" anchor="ctr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3742" marB="46811" anchor="ctr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3742" marB="46811" anchor="ctr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Должность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3742" marB="46811" anchor="ctr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студентов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3742" marB="468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5850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Специальности горючего 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смазочных материалов (трубопроводные)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Командир отделения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5850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Специальности горючего 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смазочных материалов (трубопроводные)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Моторист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791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Специальности горючего 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смазочных материалов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Заправщик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0494">
                <a:tc gridSpan="5"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 программе подготовки сержантов, солдат запаса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 человек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89998" marR="89998" marT="54371" marB="46811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1110456" y="323454"/>
            <a:ext cx="8472488" cy="792088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Расчет набора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студентов на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2026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год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00145"/>
              </p:ext>
            </p:extLst>
          </p:nvPr>
        </p:nvGraphicFramePr>
        <p:xfrm>
          <a:off x="339758" y="1403573"/>
          <a:ext cx="10025710" cy="36256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68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6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2414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программе подготовки сержантов запаса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программе подготовки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солдат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939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Теоретическая подготовка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военном учебном центре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</a:t>
                      </a: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</a:t>
                      </a: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2061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подготовка в частях и учреждениях МО РФ </a:t>
                      </a:r>
                      <a:endParaRPr lang="ru-RU" sz="2000" b="1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сборы - 30 суток)   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часа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часа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4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 часов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1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20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часа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98" marR="85298" marT="44444" marB="4444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8" y="5208089"/>
            <a:ext cx="2934185" cy="1956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01" y="5203049"/>
            <a:ext cx="2934185" cy="19561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7434" y="179437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ЧАСОВ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военной подготовки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7978"/>
          <a:stretch/>
        </p:blipFill>
        <p:spPr>
          <a:xfrm>
            <a:off x="7650162" y="5203049"/>
            <a:ext cx="2716287" cy="19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131618" y="278859"/>
            <a:ext cx="8472488" cy="571500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Учебные сборы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37393" y="5449150"/>
            <a:ext cx="9289033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Допуск к прохождению учебных сборов производится</a:t>
            </a:r>
            <a:b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на основании решения ВОЕННО-ВРАЧЕБНОЙ КОМИССИИ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военного комиссариата г. Ханты-Мансийска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Ханты-Мансийского района!!!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01490" y="988955"/>
            <a:ext cx="2357438" cy="644525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1528465" y="1107927"/>
            <a:ext cx="2503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dirty="0" smtClean="0">
                <a:solidFill>
                  <a:srgbClr val="40315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Сержанты запаса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08044" y="882071"/>
            <a:ext cx="2357438" cy="642938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7307226" y="1012672"/>
            <a:ext cx="235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Солдаты запаса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59446" y="1975197"/>
            <a:ext cx="2357438" cy="2143125"/>
          </a:xfrm>
          <a:prstGeom prst="roundRect">
            <a:avLst>
              <a:gd name="adj" fmla="val 804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1601490" y="2162827"/>
            <a:ext cx="2357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окончании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 семестра</a:t>
            </a:r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1674514" y="3190934"/>
            <a:ext cx="235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144 часа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44274" y="1926576"/>
            <a:ext cx="2357437" cy="2143125"/>
          </a:xfrm>
          <a:prstGeom prst="roundRect">
            <a:avLst>
              <a:gd name="adj" fmla="val 8047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7344274" y="2100367"/>
            <a:ext cx="2357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окончании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 семестра</a:t>
            </a:r>
          </a:p>
        </p:txBody>
      </p:sp>
      <p:sp>
        <p:nvSpPr>
          <p:cNvPr id="24" name="TextBox 37"/>
          <p:cNvSpPr txBox="1">
            <a:spLocks noChangeArrowheads="1"/>
          </p:cNvSpPr>
          <p:nvPr/>
        </p:nvSpPr>
        <p:spPr bwMode="auto">
          <a:xfrm>
            <a:off x="7344274" y="3136887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144 часа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27301" y="4294555"/>
            <a:ext cx="10081120" cy="8331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Учебные сборы проводятся в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Вольском военном институте материального обеспечения (г. Вольск, Саратовская область)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01539" y="179437"/>
            <a:ext cx="9090322" cy="1008112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Права и обязанности студентов, проходящих обучение </a:t>
            </a:r>
            <a:r>
              <a:rPr lang="ru-RU" sz="24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военном </a:t>
            </a:r>
            <a:r>
              <a:rPr lang="ru-RU" sz="24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учебном центре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6605" y="1619597"/>
            <a:ext cx="1038019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Студент имеет право: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получать знания, соответствующие современному уровню развития военной науки по соответствующей военно-учетной специальности и дисциплинам военной подготовки;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посещать все виды учебных занятий;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пользоваться библиотеками, информационным фондом, услугами учебных и других подразделений в установленном порядке;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получать соответствующую подготовку по военно-учетной специальности в порядке, установленном законодательством Российской Федерации.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322" y="179437"/>
            <a:ext cx="10513168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Студент </a:t>
            </a:r>
            <a:r>
              <a:rPr kumimoji="0" lang="ru-RU" sz="1800" b="1" i="1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обязан</a:t>
            </a:r>
            <a:r>
              <a:rPr kumimoji="0" lang="ru-RU" sz="1800" b="1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</a:p>
          <a:p>
            <a:pPr lvl="0" algn="just" defTabSz="914400">
              <a:spcAft>
                <a:spcPts val="600"/>
              </a:spcAft>
              <a:defRPr/>
            </a:pPr>
            <a:r>
              <a:rPr lang="ru-RU" sz="1700" kern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выполнять обязательные требования соответствующей программы военной подготовки, обязательно посещать учебные занятия и выполнять в установленные сроки все виды заданий, предусмотренных учебным планом;</a:t>
            </a:r>
          </a:p>
          <a:p>
            <a:pPr lvl="0" algn="just" defTabSz="914400">
              <a:spcAft>
                <a:spcPts val="600"/>
              </a:spcAft>
              <a:defRPr/>
            </a:pPr>
            <a:r>
              <a:rPr lang="ru-RU" sz="1700" kern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в ходе образовательного процесса и самостоятельной подготовки систематически и глубоко овладевать теоретическими знаниями и практическими навыками по соответствующей военно-учетной специальности; </a:t>
            </a:r>
          </a:p>
          <a:p>
            <a:pPr lvl="0" algn="just" defTabSz="914400">
              <a:spcAft>
                <a:spcPts val="600"/>
              </a:spcAft>
              <a:defRPr/>
            </a:pPr>
            <a:r>
              <a:rPr lang="ru-RU" sz="1700" kern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в установленные сроки сдавать зачеты и экзамены, выполнять все виды заданий, предусмотренные соответствующими учебными программами и тематическими планами учебных дисциплин;</a:t>
            </a:r>
          </a:p>
          <a:p>
            <a:pPr lvl="0" algn="just" defTabSz="914400">
              <a:spcAft>
                <a:spcPts val="600"/>
              </a:spcAft>
              <a:defRPr/>
            </a:pPr>
            <a:r>
              <a:rPr lang="ru-RU" sz="17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выполнять требования и распоряжения руководства ВУЦ по правилам безопасности и правилам противопожарной безопасности;</a:t>
            </a:r>
          </a:p>
          <a:p>
            <a:pPr lvl="0" algn="just" defTabSz="914400">
              <a:spcAft>
                <a:spcPts val="600"/>
              </a:spcAft>
              <a:defRPr/>
            </a:pPr>
            <a:r>
              <a:rPr lang="ru-RU" sz="17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при неявке на учебные занятия и мероприятия ставить в известность об этом ответственного преподавателя за учебный взвод (куратора) и в первый день явки представлять документы установленного образца (медицинские справки, повестки и т.п.), объясняющие и подтверждающие причины отсутствия, при отсутствии таких документов представлять по требованию руководства ВУЦ письменные объяснения о причинах неявки на учебные занятия и мероприятия</a:t>
            </a:r>
            <a:r>
              <a:rPr lang="ru-RU" sz="1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  <a:endParaRPr kumimoji="0" lang="ru-RU" sz="1700" b="1" i="1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бережно и аккуратно относиться к имуществу ВУЦ, эффективно, безопасно использовать оборудование, технику и приспособления, принимать меры к обеспечению сохранности указанного имущества, в случае причинения материального ущерба обучающиеся привлекаются к материальной и дисциплинарной ответственности в порядке, предусмотренном действующим законодательством, локальными нормативными актами университета;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быть вежливым, выдержанным, дисциплинированным, соблюдать чистоту и порядок на территории, в помещениях ВУЦ и университета;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бережно относится к учебно-лабораторному оборудованию и другому имуществу ВУЦ, хранить и приумножать лучшие традиции, принятые в университете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25340" y="179437"/>
            <a:ext cx="10442720" cy="1080120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Взаимоотношения преподавателей и студентов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военного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учебного центра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088" y="1259557"/>
            <a:ext cx="101812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1. Для студентов, обучающихся в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военном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учебном центре,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начальниками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являются все преподаватели военного учебного центра и командиры их учебных взводов (отделений).</a:t>
            </a:r>
          </a:p>
          <a:p>
            <a:pPr algn="just" defTabSz="914400"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2.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Начальники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имеют право отдавать подчиненным приказания (распоряжения) и требовать их исполнения. Подчиненный обязан беспрекословно выполнять приказы начальника. Выполнив приказ, он может подать жалобу, если считает, что по отношению к нему поступили неправильно. </a:t>
            </a:r>
          </a:p>
          <a:p>
            <a:pPr algn="just" defTabSz="914400"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3.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Начальники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которым военнослужащие подчинены по службе, хотя бы и временно, в момент обучения, являются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прямыми начальниками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/>
          <a:stretch/>
        </p:blipFill>
        <p:spPr>
          <a:xfrm>
            <a:off x="5683223" y="4172162"/>
            <a:ext cx="4754088" cy="2835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4" y="4172162"/>
            <a:ext cx="4247619" cy="28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41450" y="467469"/>
            <a:ext cx="88201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Основания для отстранения гражданина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от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обучения в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военном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учебном центре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182005" y="1763613"/>
            <a:ext cx="10329390" cy="51398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indent="263525" algn="just" defTabSz="449263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отчисление гражданина из высшего учебного заведения;</a:t>
            </a:r>
          </a:p>
          <a:p>
            <a:pPr indent="263525" algn="just" defTabSz="449263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невыполнение гражданином условий Договора об обучении в военном учебном центре по программе военной подготовки;</a:t>
            </a:r>
          </a:p>
          <a:p>
            <a:pPr indent="263525" algn="just" defTabSz="449263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нарушение Устава Университета, правил его внутреннего распорядка;</a:t>
            </a:r>
          </a:p>
          <a:p>
            <a:pPr indent="263525" algn="just" defTabSz="449263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ru-RU" alt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несоответствие гражданина установленным законодательством Российской Федерации требованиям, предъявляемым к получаемой военно-учетной специальности, в том числе к состоянию здоровья (на основании заключения военно-врачебной комиссии военного комиссариата, в котором гражданин состоит на воинском учете);</a:t>
            </a:r>
          </a:p>
          <a:p>
            <a:pPr algn="just" defTabSz="449263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- невозможность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продолжения военной подготовки по независящим от гражданина причинам или по желанию гражданина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88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51445"/>
            <a:ext cx="10657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Основания для отстранения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гражданина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обучения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военном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учебном центре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7249" y="1311811"/>
            <a:ext cx="1028268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 defTabSz="449263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инициатива Министерства обороны в случае невозможности продолжения гражданином военной подготовки по независящим от Министерства обороны причинам;</a:t>
            </a:r>
          </a:p>
          <a:p>
            <a:pPr indent="442913" algn="just" defTabSz="449263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пропуск гражданином, проходящим обучение в ВУЦ, в течение одного семестра без уважительной причины 18 часов учебных занятий и более;</a:t>
            </a:r>
          </a:p>
          <a:p>
            <a:pPr indent="442913" algn="just" defTabSz="449263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получение гражданином, проходящим обучение в ВУЦ, в течение одного семестра пять и более выговоров за нарушение формы одежды, требований к внешнему виду, за нарушение установленного Положением о ВУЦ распорядка дня, опоздания на построения.</a:t>
            </a:r>
          </a:p>
          <a:p>
            <a:pPr indent="442913" algn="just" defTabSz="449263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случае отстранения гражданина от обучения в ВУЦ, заключенный с ним Договор подлежит расторжению и повторно такой гражданин к военной подготовке не допускается.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0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b="24707"/>
          <a:stretch/>
        </p:blipFill>
        <p:spPr bwMode="auto">
          <a:xfrm>
            <a:off x="7434138" y="5436021"/>
            <a:ext cx="2206625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3" b="22964"/>
          <a:stretch/>
        </p:blipFill>
        <p:spPr bwMode="auto">
          <a:xfrm>
            <a:off x="5764952" y="5673288"/>
            <a:ext cx="187166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131740" y="166588"/>
            <a:ext cx="8401050" cy="1504950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ОБРАЗЦЫ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специальной формы одежды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студентов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военного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учебного центра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980" y="1209908"/>
            <a:ext cx="3505201" cy="447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94" y="1550014"/>
            <a:ext cx="3140075" cy="43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322116" y="1605299"/>
            <a:ext cx="31726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6BA1B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ЛЕТНЯЯ: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фуражка хлопчатобумажная камуфлированного цвета;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костюм хлопчатобумажный камуфлированного цвета;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футболка хлопчатобумажная оливкового цвета</a:t>
            </a: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ремень поясной </a:t>
            </a:r>
            <a:r>
              <a:rPr lang="ru-RU" sz="18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тесьмяный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защитного цвета;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ботинки с высокими берцами черного цвета.</a:t>
            </a:r>
            <a:endParaRPr lang="ru-RU" sz="1800" b="1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73144" y="1636644"/>
            <a:ext cx="3074987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ЗИМНЯЯ: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дополнение к вышеперечисленным предметам: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куртка зимняя утеплённая;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шапка зимняя из натуральной овчины с кокардой;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перчатки черного цвета трикотажные</a:t>
            </a: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- 2 комплекта нашивок,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погоны ВУЦ 2 комплекта;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 рюкзак тактический.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71C90CB-88E6-4D8C-B038-A37E070FB30B}"/>
              </a:ext>
            </a:extLst>
          </p:cNvPr>
          <p:cNvGrpSpPr/>
          <p:nvPr/>
        </p:nvGrpSpPr>
        <p:grpSpPr>
          <a:xfrm>
            <a:off x="0" y="0"/>
            <a:ext cx="10691813" cy="2080458"/>
            <a:chOff x="0" y="0"/>
            <a:chExt cx="10691813" cy="2080458"/>
          </a:xfrm>
        </p:grpSpPr>
        <p:grpSp>
          <p:nvGrpSpPr>
            <p:cNvPr id="27" name="Группа 19">
              <a:extLst>
                <a:ext uri="{FF2B5EF4-FFF2-40B4-BE49-F238E27FC236}">
                  <a16:creationId xmlns:a16="http://schemas.microsoft.com/office/drawing/2014/main" xmlns="" id="{FF5E1F62-B7A5-4B71-86DC-A24AB7254362}"/>
                </a:ext>
              </a:extLst>
            </p:cNvPr>
            <p:cNvGrpSpPr/>
            <p:nvPr/>
          </p:nvGrpSpPr>
          <p:grpSpPr>
            <a:xfrm>
              <a:off x="277251" y="332325"/>
              <a:ext cx="2500298" cy="1748133"/>
              <a:chOff x="2550694" y="3868840"/>
              <a:chExt cx="1040412" cy="846194"/>
            </a:xfrm>
            <a:effectLst>
              <a:glow rad="101600">
                <a:schemeClr val="bg1">
                  <a:alpha val="60000"/>
                </a:schemeClr>
              </a:glow>
            </a:effectLst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xmlns="" id="{DE10057D-2AFD-466E-AB5B-8FA096C94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825" y="4423913"/>
                <a:ext cx="446464" cy="232197"/>
              </a:xfrm>
              <a:custGeom>
                <a:avLst/>
                <a:gdLst>
                  <a:gd name="T0" fmla="*/ 0 w 233"/>
                  <a:gd name="T1" fmla="*/ 149 h 149"/>
                  <a:gd name="T2" fmla="*/ 28 w 233"/>
                  <a:gd name="T3" fmla="*/ 64 h 149"/>
                  <a:gd name="T4" fmla="*/ 116 w 233"/>
                  <a:gd name="T5" fmla="*/ 0 h 149"/>
                  <a:gd name="T6" fmla="*/ 204 w 233"/>
                  <a:gd name="T7" fmla="*/ 64 h 149"/>
                  <a:gd name="T8" fmla="*/ 233 w 233"/>
                  <a:gd name="T9" fmla="*/ 149 h 149"/>
                  <a:gd name="T10" fmla="*/ 116 w 233"/>
                  <a:gd name="T11" fmla="*/ 64 h 149"/>
                  <a:gd name="T12" fmla="*/ 0 w 233"/>
                  <a:gd name="T1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149">
                    <a:moveTo>
                      <a:pt x="0" y="149"/>
                    </a:moveTo>
                    <a:lnTo>
                      <a:pt x="28" y="64"/>
                    </a:lnTo>
                    <a:lnTo>
                      <a:pt x="116" y="0"/>
                    </a:lnTo>
                    <a:lnTo>
                      <a:pt x="204" y="64"/>
                    </a:lnTo>
                    <a:lnTo>
                      <a:pt x="233" y="149"/>
                    </a:lnTo>
                    <a:lnTo>
                      <a:pt x="116" y="6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587CBD10-1C14-41D2-AB3A-DBCEBA870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834" y="4337908"/>
                <a:ext cx="224195" cy="377125"/>
              </a:xfrm>
              <a:custGeom>
                <a:avLst/>
                <a:gdLst>
                  <a:gd name="T0" fmla="*/ 57 w 121"/>
                  <a:gd name="T1" fmla="*/ 37 h 242"/>
                  <a:gd name="T2" fmla="*/ 121 w 121"/>
                  <a:gd name="T3" fmla="*/ 242 h 242"/>
                  <a:gd name="T4" fmla="*/ 84 w 121"/>
                  <a:gd name="T5" fmla="*/ 214 h 242"/>
                  <a:gd name="T6" fmla="*/ 67 w 121"/>
                  <a:gd name="T7" fmla="*/ 202 h 242"/>
                  <a:gd name="T8" fmla="*/ 0 w 121"/>
                  <a:gd name="T9" fmla="*/ 0 h 242"/>
                  <a:gd name="T10" fmla="*/ 105 w 121"/>
                  <a:gd name="T11" fmla="*/ 0 h 242"/>
                  <a:gd name="T12" fmla="*/ 57 w 121"/>
                  <a:gd name="T13" fmla="*/ 3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242">
                    <a:moveTo>
                      <a:pt x="57" y="37"/>
                    </a:moveTo>
                    <a:lnTo>
                      <a:pt x="121" y="242"/>
                    </a:lnTo>
                    <a:lnTo>
                      <a:pt x="84" y="214"/>
                    </a:lnTo>
                    <a:lnTo>
                      <a:pt x="67" y="202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0A7C6502-AE43-4147-86E4-DC8AC165D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51" y="4337909"/>
                <a:ext cx="226048" cy="377125"/>
              </a:xfrm>
              <a:custGeom>
                <a:avLst/>
                <a:gdLst>
                  <a:gd name="T0" fmla="*/ 65 w 122"/>
                  <a:gd name="T1" fmla="*/ 37 h 242"/>
                  <a:gd name="T2" fmla="*/ 0 w 122"/>
                  <a:gd name="T3" fmla="*/ 242 h 242"/>
                  <a:gd name="T4" fmla="*/ 38 w 122"/>
                  <a:gd name="T5" fmla="*/ 214 h 242"/>
                  <a:gd name="T6" fmla="*/ 55 w 122"/>
                  <a:gd name="T7" fmla="*/ 202 h 242"/>
                  <a:gd name="T8" fmla="*/ 122 w 122"/>
                  <a:gd name="T9" fmla="*/ 0 h 242"/>
                  <a:gd name="T10" fmla="*/ 15 w 122"/>
                  <a:gd name="T11" fmla="*/ 0 h 242"/>
                  <a:gd name="T12" fmla="*/ 65 w 122"/>
                  <a:gd name="T13" fmla="*/ 3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242">
                    <a:moveTo>
                      <a:pt x="65" y="37"/>
                    </a:moveTo>
                    <a:lnTo>
                      <a:pt x="0" y="242"/>
                    </a:lnTo>
                    <a:lnTo>
                      <a:pt x="38" y="214"/>
                    </a:lnTo>
                    <a:lnTo>
                      <a:pt x="55" y="202"/>
                    </a:lnTo>
                    <a:lnTo>
                      <a:pt x="122" y="0"/>
                    </a:lnTo>
                    <a:lnTo>
                      <a:pt x="15" y="0"/>
                    </a:lnTo>
                    <a:lnTo>
                      <a:pt x="65" y="37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8310D3BA-0EA3-4A55-9570-604F6AD34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694" y="4189864"/>
                <a:ext cx="403922" cy="74802"/>
              </a:xfrm>
              <a:custGeom>
                <a:avLst/>
                <a:gdLst>
                  <a:gd name="T0" fmla="*/ 204 w 218"/>
                  <a:gd name="T1" fmla="*/ 48 h 48"/>
                  <a:gd name="T2" fmla="*/ 66 w 218"/>
                  <a:gd name="T3" fmla="*/ 48 h 48"/>
                  <a:gd name="T4" fmla="*/ 0 w 218"/>
                  <a:gd name="T5" fmla="*/ 0 h 48"/>
                  <a:gd name="T6" fmla="*/ 218 w 218"/>
                  <a:gd name="T7" fmla="*/ 0 h 48"/>
                  <a:gd name="T8" fmla="*/ 204 w 21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8">
                    <a:moveTo>
                      <a:pt x="204" y="48"/>
                    </a:moveTo>
                    <a:lnTo>
                      <a:pt x="66" y="48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204" y="48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A3A492C5-B775-4FF7-A83F-CDA217BFE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184" y="4189864"/>
                <a:ext cx="403922" cy="74802"/>
              </a:xfrm>
              <a:custGeom>
                <a:avLst/>
                <a:gdLst>
                  <a:gd name="T0" fmla="*/ 154 w 218"/>
                  <a:gd name="T1" fmla="*/ 48 h 48"/>
                  <a:gd name="T2" fmla="*/ 14 w 218"/>
                  <a:gd name="T3" fmla="*/ 48 h 48"/>
                  <a:gd name="T4" fmla="*/ 0 w 218"/>
                  <a:gd name="T5" fmla="*/ 0 h 48"/>
                  <a:gd name="T6" fmla="*/ 218 w 218"/>
                  <a:gd name="T7" fmla="*/ 0 h 48"/>
                  <a:gd name="T8" fmla="*/ 154 w 21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8">
                    <a:moveTo>
                      <a:pt x="154" y="48"/>
                    </a:moveTo>
                    <a:lnTo>
                      <a:pt x="14" y="48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154" y="48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726F83F5-F7AB-4EB8-A3C8-A9981FDD4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598" y="3868840"/>
                <a:ext cx="294604" cy="395826"/>
              </a:xfrm>
              <a:custGeom>
                <a:avLst/>
                <a:gdLst>
                  <a:gd name="T0" fmla="*/ 114 w 159"/>
                  <a:gd name="T1" fmla="*/ 254 h 254"/>
                  <a:gd name="T2" fmla="*/ 80 w 159"/>
                  <a:gd name="T3" fmla="*/ 153 h 254"/>
                  <a:gd name="T4" fmla="*/ 45 w 159"/>
                  <a:gd name="T5" fmla="*/ 254 h 254"/>
                  <a:gd name="T6" fmla="*/ 0 w 159"/>
                  <a:gd name="T7" fmla="*/ 254 h 254"/>
                  <a:gd name="T8" fmla="*/ 80 w 159"/>
                  <a:gd name="T9" fmla="*/ 0 h 254"/>
                  <a:gd name="T10" fmla="*/ 159 w 159"/>
                  <a:gd name="T11" fmla="*/ 254 h 254"/>
                  <a:gd name="T12" fmla="*/ 114 w 159"/>
                  <a:gd name="T13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54">
                    <a:moveTo>
                      <a:pt x="114" y="254"/>
                    </a:moveTo>
                    <a:lnTo>
                      <a:pt x="80" y="153"/>
                    </a:lnTo>
                    <a:lnTo>
                      <a:pt x="45" y="254"/>
                    </a:lnTo>
                    <a:lnTo>
                      <a:pt x="0" y="254"/>
                    </a:lnTo>
                    <a:lnTo>
                      <a:pt x="80" y="0"/>
                    </a:lnTo>
                    <a:lnTo>
                      <a:pt x="159" y="254"/>
                    </a:lnTo>
                    <a:lnTo>
                      <a:pt x="114" y="25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23" name="Picture 3" descr="C:\Users\PC_5\Desktop\den-rossii.png">
              <a:extLst>
                <a:ext uri="{FF2B5EF4-FFF2-40B4-BE49-F238E27FC236}">
                  <a16:creationId xmlns:a16="http://schemas.microsoft.com/office/drawing/2014/main" xmlns="" id="{617067C4-0A69-4A99-B628-A75D4AE57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27"/>
            <a:stretch>
              <a:fillRect/>
            </a:stretch>
          </p:blipFill>
          <p:spPr bwMode="auto">
            <a:xfrm>
              <a:off x="0" y="0"/>
              <a:ext cx="10691813" cy="150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9EA8BD1-89C8-41D4-A93F-63F33D94E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230" y="875475"/>
              <a:ext cx="538119" cy="732043"/>
            </a:xfrm>
            <a:prstGeom prst="rect">
              <a:avLst/>
            </a:prstGeom>
          </p:spPr>
        </p:pic>
      </p:grp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277251" y="5285831"/>
            <a:ext cx="1010921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Начальник военного учебного центра 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 Югорском государственном университете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полковник ГРИШИН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Сергей Викторович</a:t>
            </a:r>
            <a:endParaRPr lang="ru-RU" altLang="ru-RU" sz="3200" dirty="0" smtClean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6"/>
          <a:stretch/>
        </p:blipFill>
        <p:spPr>
          <a:xfrm>
            <a:off x="3749634" y="1478963"/>
            <a:ext cx="3192543" cy="3488613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1016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4" t="1220" r="52174" b="4878"/>
          <a:stretch/>
        </p:blipFill>
        <p:spPr>
          <a:xfrm>
            <a:off x="161330" y="1855499"/>
            <a:ext cx="4868331" cy="554461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6" y="2060891"/>
            <a:ext cx="1368152" cy="151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97434" y="13634"/>
            <a:ext cx="8713787" cy="1504950"/>
          </a:xfrm>
          <a:prstGeom prst="rect">
            <a:avLst/>
          </a:prstGeom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РАЗМЕЩЕНИЕ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знаков различия на форме одежды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студентов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военного учебного центра</a:t>
            </a:r>
            <a:endParaRPr lang="ru-RU" sz="2800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J:\Без имени-зимняя форма 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9615"/>
          <a:stretch/>
        </p:blipFill>
        <p:spPr bwMode="auto">
          <a:xfrm>
            <a:off x="5718043" y="1875377"/>
            <a:ext cx="4689434" cy="550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78" y="2060891"/>
            <a:ext cx="1440160" cy="15187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7354" y="1412204"/>
            <a:ext cx="4652307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6BA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форма одежды</a:t>
            </a:r>
            <a:endParaRPr lang="ru-RU" b="1" dirty="0">
              <a:solidFill>
                <a:srgbClr val="06BA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170" y="1412205"/>
            <a:ext cx="4652307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Зимняя форма одежды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71C90CB-88E6-4D8C-B038-A37E070FB30B}"/>
              </a:ext>
            </a:extLst>
          </p:cNvPr>
          <p:cNvGrpSpPr/>
          <p:nvPr/>
        </p:nvGrpSpPr>
        <p:grpSpPr>
          <a:xfrm>
            <a:off x="0" y="107429"/>
            <a:ext cx="10691813" cy="2080458"/>
            <a:chOff x="0" y="0"/>
            <a:chExt cx="10691813" cy="2080458"/>
          </a:xfrm>
        </p:grpSpPr>
        <p:grpSp>
          <p:nvGrpSpPr>
            <p:cNvPr id="27" name="Группа 19">
              <a:extLst>
                <a:ext uri="{FF2B5EF4-FFF2-40B4-BE49-F238E27FC236}">
                  <a16:creationId xmlns:a16="http://schemas.microsoft.com/office/drawing/2014/main" xmlns="" id="{FF5E1F62-B7A5-4B71-86DC-A24AB7254362}"/>
                </a:ext>
              </a:extLst>
            </p:cNvPr>
            <p:cNvGrpSpPr/>
            <p:nvPr/>
          </p:nvGrpSpPr>
          <p:grpSpPr>
            <a:xfrm>
              <a:off x="277251" y="332325"/>
              <a:ext cx="2500298" cy="1748133"/>
              <a:chOff x="2550694" y="3868840"/>
              <a:chExt cx="1040412" cy="846194"/>
            </a:xfrm>
            <a:effectLst>
              <a:glow rad="101600">
                <a:schemeClr val="bg1">
                  <a:alpha val="60000"/>
                </a:schemeClr>
              </a:glow>
            </a:effectLst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xmlns="" id="{DE10057D-2AFD-466E-AB5B-8FA096C94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825" y="4423913"/>
                <a:ext cx="446464" cy="232197"/>
              </a:xfrm>
              <a:custGeom>
                <a:avLst/>
                <a:gdLst>
                  <a:gd name="T0" fmla="*/ 0 w 233"/>
                  <a:gd name="T1" fmla="*/ 149 h 149"/>
                  <a:gd name="T2" fmla="*/ 28 w 233"/>
                  <a:gd name="T3" fmla="*/ 64 h 149"/>
                  <a:gd name="T4" fmla="*/ 116 w 233"/>
                  <a:gd name="T5" fmla="*/ 0 h 149"/>
                  <a:gd name="T6" fmla="*/ 204 w 233"/>
                  <a:gd name="T7" fmla="*/ 64 h 149"/>
                  <a:gd name="T8" fmla="*/ 233 w 233"/>
                  <a:gd name="T9" fmla="*/ 149 h 149"/>
                  <a:gd name="T10" fmla="*/ 116 w 233"/>
                  <a:gd name="T11" fmla="*/ 64 h 149"/>
                  <a:gd name="T12" fmla="*/ 0 w 233"/>
                  <a:gd name="T1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149">
                    <a:moveTo>
                      <a:pt x="0" y="149"/>
                    </a:moveTo>
                    <a:lnTo>
                      <a:pt x="28" y="64"/>
                    </a:lnTo>
                    <a:lnTo>
                      <a:pt x="116" y="0"/>
                    </a:lnTo>
                    <a:lnTo>
                      <a:pt x="204" y="64"/>
                    </a:lnTo>
                    <a:lnTo>
                      <a:pt x="233" y="149"/>
                    </a:lnTo>
                    <a:lnTo>
                      <a:pt x="116" y="6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587CBD10-1C14-41D2-AB3A-DBCEBA870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834" y="4337908"/>
                <a:ext cx="224195" cy="377125"/>
              </a:xfrm>
              <a:custGeom>
                <a:avLst/>
                <a:gdLst>
                  <a:gd name="T0" fmla="*/ 57 w 121"/>
                  <a:gd name="T1" fmla="*/ 37 h 242"/>
                  <a:gd name="T2" fmla="*/ 121 w 121"/>
                  <a:gd name="T3" fmla="*/ 242 h 242"/>
                  <a:gd name="T4" fmla="*/ 84 w 121"/>
                  <a:gd name="T5" fmla="*/ 214 h 242"/>
                  <a:gd name="T6" fmla="*/ 67 w 121"/>
                  <a:gd name="T7" fmla="*/ 202 h 242"/>
                  <a:gd name="T8" fmla="*/ 0 w 121"/>
                  <a:gd name="T9" fmla="*/ 0 h 242"/>
                  <a:gd name="T10" fmla="*/ 105 w 121"/>
                  <a:gd name="T11" fmla="*/ 0 h 242"/>
                  <a:gd name="T12" fmla="*/ 57 w 121"/>
                  <a:gd name="T13" fmla="*/ 3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242">
                    <a:moveTo>
                      <a:pt x="57" y="37"/>
                    </a:moveTo>
                    <a:lnTo>
                      <a:pt x="121" y="242"/>
                    </a:lnTo>
                    <a:lnTo>
                      <a:pt x="84" y="214"/>
                    </a:lnTo>
                    <a:lnTo>
                      <a:pt x="67" y="202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0A7C6502-AE43-4147-86E4-DC8AC165D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51" y="4337909"/>
                <a:ext cx="226048" cy="377125"/>
              </a:xfrm>
              <a:custGeom>
                <a:avLst/>
                <a:gdLst>
                  <a:gd name="T0" fmla="*/ 65 w 122"/>
                  <a:gd name="T1" fmla="*/ 37 h 242"/>
                  <a:gd name="T2" fmla="*/ 0 w 122"/>
                  <a:gd name="T3" fmla="*/ 242 h 242"/>
                  <a:gd name="T4" fmla="*/ 38 w 122"/>
                  <a:gd name="T5" fmla="*/ 214 h 242"/>
                  <a:gd name="T6" fmla="*/ 55 w 122"/>
                  <a:gd name="T7" fmla="*/ 202 h 242"/>
                  <a:gd name="T8" fmla="*/ 122 w 122"/>
                  <a:gd name="T9" fmla="*/ 0 h 242"/>
                  <a:gd name="T10" fmla="*/ 15 w 122"/>
                  <a:gd name="T11" fmla="*/ 0 h 242"/>
                  <a:gd name="T12" fmla="*/ 65 w 122"/>
                  <a:gd name="T13" fmla="*/ 3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242">
                    <a:moveTo>
                      <a:pt x="65" y="37"/>
                    </a:moveTo>
                    <a:lnTo>
                      <a:pt x="0" y="242"/>
                    </a:lnTo>
                    <a:lnTo>
                      <a:pt x="38" y="214"/>
                    </a:lnTo>
                    <a:lnTo>
                      <a:pt x="55" y="202"/>
                    </a:lnTo>
                    <a:lnTo>
                      <a:pt x="122" y="0"/>
                    </a:lnTo>
                    <a:lnTo>
                      <a:pt x="15" y="0"/>
                    </a:lnTo>
                    <a:lnTo>
                      <a:pt x="65" y="37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8310D3BA-0EA3-4A55-9570-604F6AD34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694" y="4189864"/>
                <a:ext cx="403922" cy="74802"/>
              </a:xfrm>
              <a:custGeom>
                <a:avLst/>
                <a:gdLst>
                  <a:gd name="T0" fmla="*/ 204 w 218"/>
                  <a:gd name="T1" fmla="*/ 48 h 48"/>
                  <a:gd name="T2" fmla="*/ 66 w 218"/>
                  <a:gd name="T3" fmla="*/ 48 h 48"/>
                  <a:gd name="T4" fmla="*/ 0 w 218"/>
                  <a:gd name="T5" fmla="*/ 0 h 48"/>
                  <a:gd name="T6" fmla="*/ 218 w 218"/>
                  <a:gd name="T7" fmla="*/ 0 h 48"/>
                  <a:gd name="T8" fmla="*/ 204 w 21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8">
                    <a:moveTo>
                      <a:pt x="204" y="48"/>
                    </a:moveTo>
                    <a:lnTo>
                      <a:pt x="66" y="48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204" y="48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A3A492C5-B775-4FF7-A83F-CDA217BFE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184" y="4189864"/>
                <a:ext cx="403922" cy="74802"/>
              </a:xfrm>
              <a:custGeom>
                <a:avLst/>
                <a:gdLst>
                  <a:gd name="T0" fmla="*/ 154 w 218"/>
                  <a:gd name="T1" fmla="*/ 48 h 48"/>
                  <a:gd name="T2" fmla="*/ 14 w 218"/>
                  <a:gd name="T3" fmla="*/ 48 h 48"/>
                  <a:gd name="T4" fmla="*/ 0 w 218"/>
                  <a:gd name="T5" fmla="*/ 0 h 48"/>
                  <a:gd name="T6" fmla="*/ 218 w 218"/>
                  <a:gd name="T7" fmla="*/ 0 h 48"/>
                  <a:gd name="T8" fmla="*/ 154 w 21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8">
                    <a:moveTo>
                      <a:pt x="154" y="48"/>
                    </a:moveTo>
                    <a:lnTo>
                      <a:pt x="14" y="48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154" y="48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726F83F5-F7AB-4EB8-A3C8-A9981FDD4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598" y="3868840"/>
                <a:ext cx="294604" cy="395826"/>
              </a:xfrm>
              <a:custGeom>
                <a:avLst/>
                <a:gdLst>
                  <a:gd name="T0" fmla="*/ 114 w 159"/>
                  <a:gd name="T1" fmla="*/ 254 h 254"/>
                  <a:gd name="T2" fmla="*/ 80 w 159"/>
                  <a:gd name="T3" fmla="*/ 153 h 254"/>
                  <a:gd name="T4" fmla="*/ 45 w 159"/>
                  <a:gd name="T5" fmla="*/ 254 h 254"/>
                  <a:gd name="T6" fmla="*/ 0 w 159"/>
                  <a:gd name="T7" fmla="*/ 254 h 254"/>
                  <a:gd name="T8" fmla="*/ 80 w 159"/>
                  <a:gd name="T9" fmla="*/ 0 h 254"/>
                  <a:gd name="T10" fmla="*/ 159 w 159"/>
                  <a:gd name="T11" fmla="*/ 254 h 254"/>
                  <a:gd name="T12" fmla="*/ 114 w 159"/>
                  <a:gd name="T13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54">
                    <a:moveTo>
                      <a:pt x="114" y="254"/>
                    </a:moveTo>
                    <a:lnTo>
                      <a:pt x="80" y="153"/>
                    </a:lnTo>
                    <a:lnTo>
                      <a:pt x="45" y="254"/>
                    </a:lnTo>
                    <a:lnTo>
                      <a:pt x="0" y="254"/>
                    </a:lnTo>
                    <a:lnTo>
                      <a:pt x="80" y="0"/>
                    </a:lnTo>
                    <a:lnTo>
                      <a:pt x="159" y="254"/>
                    </a:lnTo>
                    <a:lnTo>
                      <a:pt x="114" y="25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23" name="Picture 3" descr="C:\Users\PC_5\Desktop\den-rossii.png">
              <a:extLst>
                <a:ext uri="{FF2B5EF4-FFF2-40B4-BE49-F238E27FC236}">
                  <a16:creationId xmlns:a16="http://schemas.microsoft.com/office/drawing/2014/main" xmlns="" id="{617067C4-0A69-4A99-B628-A75D4AE57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27"/>
            <a:stretch>
              <a:fillRect/>
            </a:stretch>
          </p:blipFill>
          <p:spPr bwMode="auto">
            <a:xfrm>
              <a:off x="0" y="0"/>
              <a:ext cx="10691813" cy="150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9EA8BD1-89C8-41D4-A93F-63F33D94E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230" y="875475"/>
              <a:ext cx="538119" cy="732043"/>
            </a:xfrm>
            <a:prstGeom prst="rect">
              <a:avLst/>
            </a:prstGeom>
          </p:spPr>
        </p:pic>
      </p:grp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774700" y="341979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848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71C90CB-88E6-4D8C-B038-A37E070FB30B}"/>
              </a:ext>
            </a:extLst>
          </p:cNvPr>
          <p:cNvGrpSpPr/>
          <p:nvPr/>
        </p:nvGrpSpPr>
        <p:grpSpPr>
          <a:xfrm>
            <a:off x="0" y="0"/>
            <a:ext cx="10691813" cy="2080458"/>
            <a:chOff x="0" y="0"/>
            <a:chExt cx="10691813" cy="2080458"/>
          </a:xfrm>
        </p:grpSpPr>
        <p:grpSp>
          <p:nvGrpSpPr>
            <p:cNvPr id="27" name="Группа 19">
              <a:extLst>
                <a:ext uri="{FF2B5EF4-FFF2-40B4-BE49-F238E27FC236}">
                  <a16:creationId xmlns:a16="http://schemas.microsoft.com/office/drawing/2014/main" xmlns="" id="{FF5E1F62-B7A5-4B71-86DC-A24AB7254362}"/>
                </a:ext>
              </a:extLst>
            </p:cNvPr>
            <p:cNvGrpSpPr/>
            <p:nvPr/>
          </p:nvGrpSpPr>
          <p:grpSpPr>
            <a:xfrm>
              <a:off x="277251" y="332325"/>
              <a:ext cx="2500298" cy="1748133"/>
              <a:chOff x="2550694" y="3868840"/>
              <a:chExt cx="1040412" cy="846194"/>
            </a:xfrm>
            <a:effectLst>
              <a:glow rad="101600">
                <a:schemeClr val="bg1">
                  <a:alpha val="60000"/>
                </a:schemeClr>
              </a:glow>
            </a:effectLst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xmlns="" id="{DE10057D-2AFD-466E-AB5B-8FA096C94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3825" y="4423913"/>
                <a:ext cx="446464" cy="232197"/>
              </a:xfrm>
              <a:custGeom>
                <a:avLst/>
                <a:gdLst>
                  <a:gd name="T0" fmla="*/ 0 w 233"/>
                  <a:gd name="T1" fmla="*/ 149 h 149"/>
                  <a:gd name="T2" fmla="*/ 28 w 233"/>
                  <a:gd name="T3" fmla="*/ 64 h 149"/>
                  <a:gd name="T4" fmla="*/ 116 w 233"/>
                  <a:gd name="T5" fmla="*/ 0 h 149"/>
                  <a:gd name="T6" fmla="*/ 204 w 233"/>
                  <a:gd name="T7" fmla="*/ 64 h 149"/>
                  <a:gd name="T8" fmla="*/ 233 w 233"/>
                  <a:gd name="T9" fmla="*/ 149 h 149"/>
                  <a:gd name="T10" fmla="*/ 116 w 233"/>
                  <a:gd name="T11" fmla="*/ 64 h 149"/>
                  <a:gd name="T12" fmla="*/ 0 w 233"/>
                  <a:gd name="T1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149">
                    <a:moveTo>
                      <a:pt x="0" y="149"/>
                    </a:moveTo>
                    <a:lnTo>
                      <a:pt x="28" y="64"/>
                    </a:lnTo>
                    <a:lnTo>
                      <a:pt x="116" y="0"/>
                    </a:lnTo>
                    <a:lnTo>
                      <a:pt x="204" y="64"/>
                    </a:lnTo>
                    <a:lnTo>
                      <a:pt x="233" y="149"/>
                    </a:lnTo>
                    <a:lnTo>
                      <a:pt x="116" y="6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587CBD10-1C14-41D2-AB3A-DBCEBA870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834" y="4337908"/>
                <a:ext cx="224195" cy="377125"/>
              </a:xfrm>
              <a:custGeom>
                <a:avLst/>
                <a:gdLst>
                  <a:gd name="T0" fmla="*/ 57 w 121"/>
                  <a:gd name="T1" fmla="*/ 37 h 242"/>
                  <a:gd name="T2" fmla="*/ 121 w 121"/>
                  <a:gd name="T3" fmla="*/ 242 h 242"/>
                  <a:gd name="T4" fmla="*/ 84 w 121"/>
                  <a:gd name="T5" fmla="*/ 214 h 242"/>
                  <a:gd name="T6" fmla="*/ 67 w 121"/>
                  <a:gd name="T7" fmla="*/ 202 h 242"/>
                  <a:gd name="T8" fmla="*/ 0 w 121"/>
                  <a:gd name="T9" fmla="*/ 0 h 242"/>
                  <a:gd name="T10" fmla="*/ 105 w 121"/>
                  <a:gd name="T11" fmla="*/ 0 h 242"/>
                  <a:gd name="T12" fmla="*/ 57 w 121"/>
                  <a:gd name="T13" fmla="*/ 3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242">
                    <a:moveTo>
                      <a:pt x="57" y="37"/>
                    </a:moveTo>
                    <a:lnTo>
                      <a:pt x="121" y="242"/>
                    </a:lnTo>
                    <a:lnTo>
                      <a:pt x="84" y="214"/>
                    </a:lnTo>
                    <a:lnTo>
                      <a:pt x="67" y="202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0A7C6502-AE43-4147-86E4-DC8AC165D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51" y="4337909"/>
                <a:ext cx="226048" cy="377125"/>
              </a:xfrm>
              <a:custGeom>
                <a:avLst/>
                <a:gdLst>
                  <a:gd name="T0" fmla="*/ 65 w 122"/>
                  <a:gd name="T1" fmla="*/ 37 h 242"/>
                  <a:gd name="T2" fmla="*/ 0 w 122"/>
                  <a:gd name="T3" fmla="*/ 242 h 242"/>
                  <a:gd name="T4" fmla="*/ 38 w 122"/>
                  <a:gd name="T5" fmla="*/ 214 h 242"/>
                  <a:gd name="T6" fmla="*/ 55 w 122"/>
                  <a:gd name="T7" fmla="*/ 202 h 242"/>
                  <a:gd name="T8" fmla="*/ 122 w 122"/>
                  <a:gd name="T9" fmla="*/ 0 h 242"/>
                  <a:gd name="T10" fmla="*/ 15 w 122"/>
                  <a:gd name="T11" fmla="*/ 0 h 242"/>
                  <a:gd name="T12" fmla="*/ 65 w 122"/>
                  <a:gd name="T13" fmla="*/ 3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242">
                    <a:moveTo>
                      <a:pt x="65" y="37"/>
                    </a:moveTo>
                    <a:lnTo>
                      <a:pt x="0" y="242"/>
                    </a:lnTo>
                    <a:lnTo>
                      <a:pt x="38" y="214"/>
                    </a:lnTo>
                    <a:lnTo>
                      <a:pt x="55" y="202"/>
                    </a:lnTo>
                    <a:lnTo>
                      <a:pt x="122" y="0"/>
                    </a:lnTo>
                    <a:lnTo>
                      <a:pt x="15" y="0"/>
                    </a:lnTo>
                    <a:lnTo>
                      <a:pt x="65" y="37"/>
                    </a:lnTo>
                    <a:close/>
                  </a:path>
                </a:pathLst>
              </a:custGeom>
              <a:solidFill>
                <a:srgbClr val="0070C0"/>
              </a:solidFill>
              <a:ln w="6350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8310D3BA-0EA3-4A55-9570-604F6AD34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694" y="4189864"/>
                <a:ext cx="403922" cy="74802"/>
              </a:xfrm>
              <a:custGeom>
                <a:avLst/>
                <a:gdLst>
                  <a:gd name="T0" fmla="*/ 204 w 218"/>
                  <a:gd name="T1" fmla="*/ 48 h 48"/>
                  <a:gd name="T2" fmla="*/ 66 w 218"/>
                  <a:gd name="T3" fmla="*/ 48 h 48"/>
                  <a:gd name="T4" fmla="*/ 0 w 218"/>
                  <a:gd name="T5" fmla="*/ 0 h 48"/>
                  <a:gd name="T6" fmla="*/ 218 w 218"/>
                  <a:gd name="T7" fmla="*/ 0 h 48"/>
                  <a:gd name="T8" fmla="*/ 204 w 21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8">
                    <a:moveTo>
                      <a:pt x="204" y="48"/>
                    </a:moveTo>
                    <a:lnTo>
                      <a:pt x="66" y="48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204" y="48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A3A492C5-B775-4FF7-A83F-CDA217BFE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184" y="4189864"/>
                <a:ext cx="403922" cy="74802"/>
              </a:xfrm>
              <a:custGeom>
                <a:avLst/>
                <a:gdLst>
                  <a:gd name="T0" fmla="*/ 154 w 218"/>
                  <a:gd name="T1" fmla="*/ 48 h 48"/>
                  <a:gd name="T2" fmla="*/ 14 w 218"/>
                  <a:gd name="T3" fmla="*/ 48 h 48"/>
                  <a:gd name="T4" fmla="*/ 0 w 218"/>
                  <a:gd name="T5" fmla="*/ 0 h 48"/>
                  <a:gd name="T6" fmla="*/ 218 w 218"/>
                  <a:gd name="T7" fmla="*/ 0 h 48"/>
                  <a:gd name="T8" fmla="*/ 154 w 21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8">
                    <a:moveTo>
                      <a:pt x="154" y="48"/>
                    </a:moveTo>
                    <a:lnTo>
                      <a:pt x="14" y="48"/>
                    </a:lnTo>
                    <a:lnTo>
                      <a:pt x="0" y="0"/>
                    </a:lnTo>
                    <a:lnTo>
                      <a:pt x="218" y="0"/>
                    </a:lnTo>
                    <a:lnTo>
                      <a:pt x="154" y="48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726F83F5-F7AB-4EB8-A3C8-A9981FDD4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598" y="3868840"/>
                <a:ext cx="294604" cy="395826"/>
              </a:xfrm>
              <a:custGeom>
                <a:avLst/>
                <a:gdLst>
                  <a:gd name="T0" fmla="*/ 114 w 159"/>
                  <a:gd name="T1" fmla="*/ 254 h 254"/>
                  <a:gd name="T2" fmla="*/ 80 w 159"/>
                  <a:gd name="T3" fmla="*/ 153 h 254"/>
                  <a:gd name="T4" fmla="*/ 45 w 159"/>
                  <a:gd name="T5" fmla="*/ 254 h 254"/>
                  <a:gd name="T6" fmla="*/ 0 w 159"/>
                  <a:gd name="T7" fmla="*/ 254 h 254"/>
                  <a:gd name="T8" fmla="*/ 80 w 159"/>
                  <a:gd name="T9" fmla="*/ 0 h 254"/>
                  <a:gd name="T10" fmla="*/ 159 w 159"/>
                  <a:gd name="T11" fmla="*/ 254 h 254"/>
                  <a:gd name="T12" fmla="*/ 114 w 159"/>
                  <a:gd name="T13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54">
                    <a:moveTo>
                      <a:pt x="114" y="254"/>
                    </a:moveTo>
                    <a:lnTo>
                      <a:pt x="80" y="153"/>
                    </a:lnTo>
                    <a:lnTo>
                      <a:pt x="45" y="254"/>
                    </a:lnTo>
                    <a:lnTo>
                      <a:pt x="0" y="254"/>
                    </a:lnTo>
                    <a:lnTo>
                      <a:pt x="80" y="0"/>
                    </a:lnTo>
                    <a:lnTo>
                      <a:pt x="159" y="254"/>
                    </a:lnTo>
                    <a:lnTo>
                      <a:pt x="114" y="254"/>
                    </a:lnTo>
                    <a:close/>
                  </a:path>
                </a:pathLst>
              </a:custGeom>
              <a:solidFill>
                <a:srgbClr val="FF0000"/>
              </a:solidFill>
              <a:ln w="635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7400" tIns="33699" rIns="67400" bIns="33699" numCol="1" anchor="t" anchorCtr="0" compatLnSpc="1">
                <a:prstTxWarp prst="textNoShape">
                  <a:avLst/>
                </a:prstTxWarp>
              </a:bodyPr>
              <a:lstStyle/>
              <a:p>
                <a:pPr defTabSz="719245">
                  <a:defRPr/>
                </a:pPr>
                <a:endParaRPr lang="ru-RU" sz="11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Times New Roman" pitchFamily="18" charset="0"/>
                </a:endParaRPr>
              </a:p>
            </p:txBody>
          </p:sp>
        </p:grpSp>
        <p:pic>
          <p:nvPicPr>
            <p:cNvPr id="23" name="Picture 3" descr="C:\Users\PC_5\Desktop\den-rossii.png">
              <a:extLst>
                <a:ext uri="{FF2B5EF4-FFF2-40B4-BE49-F238E27FC236}">
                  <a16:creationId xmlns:a16="http://schemas.microsoft.com/office/drawing/2014/main" xmlns="" id="{617067C4-0A69-4A99-B628-A75D4AE57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27"/>
            <a:stretch>
              <a:fillRect/>
            </a:stretch>
          </p:blipFill>
          <p:spPr bwMode="auto">
            <a:xfrm>
              <a:off x="0" y="0"/>
              <a:ext cx="10691813" cy="1504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E9EA8BD1-89C8-41D4-A93F-63F33D94E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230" y="875475"/>
              <a:ext cx="538119" cy="732043"/>
            </a:xfrm>
            <a:prstGeom prst="rect">
              <a:avLst/>
            </a:prstGeom>
          </p:spPr>
        </p:pic>
      </p:grp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809402" y="2409441"/>
            <a:ext cx="943304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соответствии с распоряжением </a:t>
            </a:r>
            <a:b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Правительства Российской Федерации </a:t>
            </a:r>
            <a:b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№ 3551-р от 11 декабря 2021 г. </a:t>
            </a:r>
            <a:b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 Югорском государственном университете сформирован военный учебный центр для </a:t>
            </a:r>
            <a:r>
              <a:rPr lang="ru-RU" altLang="ru-RU" sz="2800" b="1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обучения по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программам военной подготовки сержантов и солдат запаса </a:t>
            </a:r>
            <a:b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 специальностям Службы горючего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63773" y="107429"/>
            <a:ext cx="89820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Конкурсный отбор студентов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программам военной  подготовки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СЕРЖАНТОВ и СОЛДАТ  ЗАПАСА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начнется в марте 2026 года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77354" y="3059756"/>
            <a:ext cx="982118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 программу военной подготовки сержантов запаса:</a:t>
            </a:r>
            <a:endParaRPr lang="ru-RU" altLang="ru-RU" sz="2000" dirty="0" smtClean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49263" eaLnBrk="0" fontAlgn="base" hangingPunct="0">
              <a:spcBef>
                <a:spcPts val="1200"/>
              </a:spcBef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ВУС 861 «Специальности горючего и смазочных материалов (трубопроводов</a:t>
            </a:r>
            <a:r>
              <a:rPr lang="en-US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»</a:t>
            </a:r>
            <a:endParaRPr lang="ru-RU" altLang="ru-RU" sz="200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Код должности 182 «Командир отделения» - 33 человека</a:t>
            </a:r>
            <a:endParaRPr lang="ru-RU" altLang="ru-RU" sz="200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49263"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 программы военной подготовки солдат запаса:</a:t>
            </a:r>
            <a:endParaRPr lang="ru-RU" altLang="ru-RU" sz="2000" dirty="0" smtClean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49263" eaLnBrk="0" fontAlgn="base" hangingPunct="0">
              <a:spcBef>
                <a:spcPts val="18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ВУС 861 «Специальности горючего и смазочных материалов (трубопроводов)» </a:t>
            </a:r>
            <a:endParaRPr lang="ru-RU" altLang="ru-RU" sz="200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49263" eaLnBrk="0" fontAlgn="base" hangingPunct="0"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Код должности 269 «Моторист» - 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33 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человека</a:t>
            </a:r>
          </a:p>
          <a:p>
            <a:pPr defTabSz="449263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ВУС 859 «Специальности горючего и смазочных материалов» </a:t>
            </a:r>
            <a:endParaRPr lang="ru-RU" altLang="ru-RU" sz="200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49263" eaLnBrk="0" fontAlgn="base" hangingPunct="0"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Код должности 104 «Заправщик» -  33 человека</a:t>
            </a:r>
            <a:endParaRPr lang="en-US" altLang="ru-RU" sz="20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defTabSz="449263" eaLnBrk="0" fontAlgn="base" hangingPunct="0">
              <a:spcAft>
                <a:spcPct val="0"/>
              </a:spcAft>
            </a:pPr>
            <a:endParaRPr lang="ru-RU" altLang="ru-RU" sz="200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17748" y="2165892"/>
            <a:ext cx="8928100" cy="962921"/>
          </a:xfrm>
          <a:prstGeom prst="rect">
            <a:avLst/>
          </a:prstGeom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конкурсном отборе принимают участие студенты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 курса,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обучающиеся на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ОЧНОЙ форме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 направлениям подготовки «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Бакалавриат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 и «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Специалитет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75"/>
          <p:cNvSpPr>
            <a:spLocks noChangeArrowheads="1"/>
          </p:cNvSpPr>
          <p:nvPr/>
        </p:nvSpPr>
        <p:spPr bwMode="auto">
          <a:xfrm>
            <a:off x="1333435" y="4772627"/>
            <a:ext cx="9213058" cy="927966"/>
          </a:xfrm>
          <a:prstGeom prst="rightArrow">
            <a:avLst>
              <a:gd name="adj1" fmla="val 83185"/>
              <a:gd name="adj2" fmla="val 44114"/>
            </a:avLst>
          </a:prstGeom>
          <a:solidFill>
            <a:srgbClr val="FFCCCC"/>
          </a:solidFill>
          <a:ln w="1260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Теоретическая подготовка</a:t>
            </a:r>
          </a:p>
        </p:txBody>
      </p:sp>
      <p:sp>
        <p:nvSpPr>
          <p:cNvPr id="40" name="AutoShape 177"/>
          <p:cNvSpPr>
            <a:spLocks noChangeArrowheads="1"/>
          </p:cNvSpPr>
          <p:nvPr/>
        </p:nvSpPr>
        <p:spPr bwMode="auto">
          <a:xfrm>
            <a:off x="8771657" y="4813255"/>
            <a:ext cx="439737" cy="922338"/>
          </a:xfrm>
          <a:prstGeom prst="homePlate">
            <a:avLst>
              <a:gd name="adj" fmla="val 19333"/>
            </a:avLst>
          </a:prstGeom>
          <a:solidFill>
            <a:srgbClr val="C4EFFF"/>
          </a:solidFill>
          <a:ln w="12600" cap="sq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9344319" y="4311109"/>
            <a:ext cx="576262" cy="156983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56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 Box 184"/>
          <p:cNvSpPr txBox="1">
            <a:spLocks noChangeArrowheads="1"/>
          </p:cNvSpPr>
          <p:nvPr/>
        </p:nvSpPr>
        <p:spPr bwMode="auto">
          <a:xfrm>
            <a:off x="2490882" y="4228987"/>
            <a:ext cx="5637213" cy="477694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9525" cap="flat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ctr" defTabSz="449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Приказ ректора о допуске к военной подготовке по программе солдат, сержантов запаса</a:t>
            </a:r>
          </a:p>
        </p:txBody>
      </p:sp>
      <p:sp>
        <p:nvSpPr>
          <p:cNvPr id="13" name="Text Box 184"/>
          <p:cNvSpPr txBox="1">
            <a:spLocks noChangeArrowheads="1"/>
          </p:cNvSpPr>
          <p:nvPr/>
        </p:nvSpPr>
        <p:spPr bwMode="auto">
          <a:xfrm>
            <a:off x="34826" y="2364648"/>
            <a:ext cx="10297144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ПОРЯДОК ПРОВЕДЕНИЯ ОТБОРА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 </a:t>
            </a:r>
            <a:r>
              <a:rPr lang="ru-RU" altLang="ru-RU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этап. </a:t>
            </a:r>
            <a:r>
              <a:rPr lang="ru-RU" altLang="ru-RU" sz="1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Предварительный отбор (</a:t>
            </a:r>
            <a:r>
              <a:rPr lang="ru-RU" altLang="ru-RU" sz="18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медицинская комиссия, профессионально-психологический отбор</a:t>
            </a:r>
            <a:r>
              <a:rPr lang="ru-RU" altLang="ru-RU" sz="1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endParaRPr lang="ru-RU" altLang="ru-RU" sz="1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II</a:t>
            </a:r>
            <a:r>
              <a:rPr lang="ru-RU" altLang="ru-RU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этап. </a:t>
            </a:r>
            <a:r>
              <a:rPr lang="ru-RU" altLang="ru-RU" sz="1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Основной отбор (</a:t>
            </a:r>
            <a:r>
              <a:rPr lang="ru-RU" altLang="ru-RU" sz="18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нормативы по физ. подготовке, работа приемной конкурсной комиссии</a:t>
            </a:r>
            <a:r>
              <a:rPr lang="ru-RU" altLang="ru-RU" sz="1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en-US" altLang="ru-RU" sz="1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ru-RU" altLang="ru-RU" sz="1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69110" y="1504256"/>
            <a:ext cx="909637" cy="327602"/>
          </a:xfrm>
          <a:prstGeom prst="chevron">
            <a:avLst>
              <a:gd name="adj" fmla="val 49959"/>
            </a:avLst>
          </a:prstGeom>
          <a:solidFill>
            <a:srgbClr val="FFC000"/>
          </a:solidFill>
          <a:ln w="25560" cap="sq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839992" y="1499450"/>
            <a:ext cx="3510038" cy="327603"/>
          </a:xfrm>
          <a:prstGeom prst="chevron">
            <a:avLst>
              <a:gd name="adj" fmla="val 50006"/>
            </a:avLst>
          </a:prstGeom>
          <a:solidFill>
            <a:srgbClr val="00B050"/>
          </a:solidFill>
          <a:ln w="25560" cap="sq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8611275" y="1559119"/>
            <a:ext cx="1327150" cy="327602"/>
          </a:xfrm>
          <a:prstGeom prst="chevron">
            <a:avLst>
              <a:gd name="adj" fmla="val 49957"/>
            </a:avLst>
          </a:prstGeom>
          <a:solidFill>
            <a:srgbClr val="0070C0"/>
          </a:solidFill>
          <a:ln w="25560" cap="sq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163366" y="1492055"/>
            <a:ext cx="96996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842470" y="1545337"/>
            <a:ext cx="7493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2028</a:t>
            </a:r>
          </a:p>
        </p:txBody>
      </p:sp>
      <p:graphicFrame>
        <p:nvGraphicFramePr>
          <p:cNvPr id="1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24672"/>
              </p:ext>
            </p:extLst>
          </p:nvPr>
        </p:nvGraphicFramePr>
        <p:xfrm>
          <a:off x="3250965" y="2025821"/>
          <a:ext cx="4608510" cy="324981"/>
        </p:xfrm>
        <a:graphic>
          <a:graphicData uri="http://schemas.openxmlformats.org/drawingml/2006/table">
            <a:tbl>
              <a:tblPr/>
              <a:tblGrid>
                <a:gridCol w="383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3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38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66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34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42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380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838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8380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8380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24981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874029"/>
              </p:ext>
            </p:extLst>
          </p:nvPr>
        </p:nvGraphicFramePr>
        <p:xfrm>
          <a:off x="8226227" y="2037291"/>
          <a:ext cx="2232247" cy="322860"/>
        </p:xfrm>
        <a:graphic>
          <a:graphicData uri="http://schemas.openxmlformats.org/drawingml/2006/table">
            <a:tbl>
              <a:tblPr/>
              <a:tblGrid>
                <a:gridCol w="371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15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15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43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2860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Text Box 182"/>
          <p:cNvSpPr txBox="1">
            <a:spLocks noChangeArrowheads="1"/>
          </p:cNvSpPr>
          <p:nvPr/>
        </p:nvSpPr>
        <p:spPr bwMode="auto">
          <a:xfrm rot="16200000">
            <a:off x="8215254" y="5025905"/>
            <a:ext cx="1443038" cy="42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Учебные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сборы</a:t>
            </a:r>
          </a:p>
        </p:txBody>
      </p:sp>
      <p:sp>
        <p:nvSpPr>
          <p:cNvPr id="24" name="Text Box 181"/>
          <p:cNvSpPr txBox="1">
            <a:spLocks noChangeArrowheads="1"/>
          </p:cNvSpPr>
          <p:nvPr/>
        </p:nvSpPr>
        <p:spPr bwMode="auto">
          <a:xfrm>
            <a:off x="8448106" y="4532050"/>
            <a:ext cx="1000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144 часа</a:t>
            </a:r>
          </a:p>
        </p:txBody>
      </p:sp>
      <p:sp>
        <p:nvSpPr>
          <p:cNvPr id="36" name="Text Box 206"/>
          <p:cNvSpPr txBox="1">
            <a:spLocks noChangeArrowheads="1"/>
          </p:cNvSpPr>
          <p:nvPr/>
        </p:nvSpPr>
        <p:spPr bwMode="auto">
          <a:xfrm rot="16200000">
            <a:off x="8883429" y="4757156"/>
            <a:ext cx="1553621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Квалификацион-ный</a:t>
            </a:r>
            <a:r>
              <a:rPr lang="ru-RU" alt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экзамен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по ВУС</a:t>
            </a:r>
          </a:p>
        </p:txBody>
      </p:sp>
      <p:graphicFrame>
        <p:nvGraphicFramePr>
          <p:cNvPr id="3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31121"/>
              </p:ext>
            </p:extLst>
          </p:nvPr>
        </p:nvGraphicFramePr>
        <p:xfrm>
          <a:off x="1181175" y="2023591"/>
          <a:ext cx="1648566" cy="329442"/>
        </p:xfrm>
        <a:graphic>
          <a:graphicData uri="http://schemas.openxmlformats.org/drawingml/2006/table">
            <a:tbl>
              <a:tblPr/>
              <a:tblGrid>
                <a:gridCol w="394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68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05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61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329442"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9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18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27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36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45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54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63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72" algn="l" defTabSz="9144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0025" marR="90025" marT="5436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1" name="Text Box 179"/>
          <p:cNvSpPr txBox="1">
            <a:spLocks noChangeArrowheads="1"/>
          </p:cNvSpPr>
          <p:nvPr/>
        </p:nvSpPr>
        <p:spPr bwMode="auto">
          <a:xfrm>
            <a:off x="1667259" y="226143"/>
            <a:ext cx="7473950" cy="1203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Обучение студентов по программе подготовки  солдат, сержантов запаса в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военном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учебном центре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5955346"/>
            <a:ext cx="2159838" cy="1439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29" y="5973144"/>
            <a:ext cx="2133141" cy="14220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9" b="23329"/>
          <a:stretch/>
        </p:blipFill>
        <p:spPr>
          <a:xfrm>
            <a:off x="7796167" y="5980854"/>
            <a:ext cx="1961656" cy="13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55662" y="179437"/>
            <a:ext cx="89820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отбор студентов для обучения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военной подготовки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СЕРЖАНТОВ И СОЛДАТ ЗАПАСА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пройдет с ФЕВРАЛЯ по МАЙ 2026 года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05346" y="1905049"/>
            <a:ext cx="10225136" cy="4467076"/>
          </a:xfrm>
          <a:prstGeom prst="rect">
            <a:avLst/>
          </a:prstGeom>
        </p:spPr>
        <p:txBody>
          <a:bodyPr anchor="ctr"/>
          <a:lstStyle/>
          <a:p>
            <a:pPr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24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февраля по 27 февраля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проведение общих собраний со студентами  1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курса;</a:t>
            </a:r>
          </a:p>
          <a:p>
            <a:pPr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 02 марта по 31 марта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–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прием заявлений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от студентов для участия в конкурсном отборе,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изъявивших  желание пройти обучение в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военном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учебном центре по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программам военной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подготовки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сержантов и солдат запаса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;</a:t>
            </a:r>
          </a:p>
          <a:p>
            <a:pPr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 02 апреля по 26 мая</a:t>
            </a:r>
            <a:r>
              <a:rPr lang="ru-RU" sz="1800" b="1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– направление студентов для прохождения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МЕДИЦИНСКОГО ОСВИДЕТЕЛЬСТВОВАНИЯ и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ПРОФЕССИОНАЛЬНО-ПСИХОЛОГИЧЕСКОГО ОТБОРА</a:t>
            </a:r>
            <a:r>
              <a:rPr lang="ru-RU" sz="1800" b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800" i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ru-RU" sz="1800" b="1" i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ВОЕННЫЕ КОМИССАРИАТЫ</a:t>
            </a:r>
            <a:r>
              <a:rPr lang="ru-RU" sz="1800" i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);</a:t>
            </a:r>
          </a:p>
          <a:p>
            <a:pPr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28 мая 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– проверка уровня физической подготовленности студентов представителями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Министерства обороны, военного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учебного центра и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высшей школы физической культуры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спорта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 трем упражнениям: </a:t>
            </a:r>
            <a:r>
              <a:rPr lang="ru-RU" sz="1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подтягивание </a:t>
            </a:r>
            <a:r>
              <a:rPr lang="ru-RU" sz="18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перекладине, бег 100 м, бег 3000 м</a:t>
            </a:r>
            <a:r>
              <a:rPr lang="ru-RU" sz="18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.;</a:t>
            </a:r>
            <a:endParaRPr lang="ru-RU" sz="18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29 мая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– аттестация студентов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комиссией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Министерства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обороны и утверждение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протоколов конкурсного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отбора председателем конкурсной комиссии;</a:t>
            </a:r>
          </a:p>
          <a:p>
            <a:pPr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29 мая -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издание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приказа ректора о допуске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студентов к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военной подготовке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военном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учебном центре по программам военной подготовки сержантов и солдат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запаса.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61403" y="6300117"/>
            <a:ext cx="8472487" cy="596900"/>
          </a:xfrm>
          <a:prstGeom prst="rect">
            <a:avLst/>
          </a:prstGeom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Начало обучения с 1 сентября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2026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года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(3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семестр)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385466" y="323453"/>
            <a:ext cx="8156575" cy="1639888"/>
          </a:xfrm>
          <a:prstGeom prst="rect">
            <a:avLst/>
          </a:prstGeom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Алгоритм действий  студентов,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изъявивших желание пройти обучение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военном учебном центре по программам военной подготовки сержантов и солдат запаса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93378" y="3779837"/>
            <a:ext cx="96490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342900" indent="-342900" algn="just" defTabSz="9144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Получить и заполнить бланк заявления </a:t>
            </a: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в </a:t>
            </a: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военном </a:t>
            </a: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учебном центре.</a:t>
            </a:r>
          </a:p>
          <a:p>
            <a:pPr marL="342900" indent="-342900" algn="just" defTabSz="9144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Согласовать заявление в </a:t>
            </a:r>
            <a:r>
              <a:rPr lang="ru-RU" alt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высшей школе.</a:t>
            </a:r>
            <a:endParaRPr lang="ru-RU" alt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3. </a:t>
            </a:r>
            <a:r>
              <a:rPr lang="ru-RU" alt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Вернуть </a:t>
            </a:r>
            <a:r>
              <a:rPr lang="ru-RU" alt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заявление и представить документы </a:t>
            </a: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для предварительного отбора в </a:t>
            </a: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военный </a:t>
            </a: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учебный центр:</a:t>
            </a:r>
          </a:p>
          <a:p>
            <a:pPr indent="263525"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-  характеристика </a:t>
            </a: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из </a:t>
            </a: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высшей школы </a:t>
            </a: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с указанием о направленности личности к военной службе - 2 экземпляра;</a:t>
            </a:r>
          </a:p>
          <a:p>
            <a:pPr indent="263525"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- копию </a:t>
            </a: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паспорта гражданина РФ (2, 3, 4, 5 страницы);</a:t>
            </a:r>
          </a:p>
          <a:p>
            <a:pPr indent="263525"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- копию </a:t>
            </a: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удостоверения гражданина, подлежащего призыву на военную службу (приписное свидетельство) (1, 2, 4 страницы);</a:t>
            </a:r>
          </a:p>
          <a:p>
            <a:pPr indent="263525"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- фотографии </a:t>
            </a: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3*4 (цветная, без уголка) – 6 шт.</a:t>
            </a:r>
          </a:p>
          <a:p>
            <a:pPr algn="just" defTabSz="9144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4. Получить в </a:t>
            </a:r>
            <a:r>
              <a:rPr lang="ru-RU" alt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военном </a:t>
            </a:r>
            <a:r>
              <a:rPr lang="ru-RU" altLang="ru-RU" sz="2000" b="1" dirty="0">
                <a:solidFill>
                  <a:prstClr val="black"/>
                </a:solidFill>
                <a:cs typeface="Arial" panose="020B0604020202020204" pitchFamily="34" charset="0"/>
              </a:rPr>
              <a:t>учебном центре направление</a:t>
            </a:r>
            <a:r>
              <a:rPr lang="ru-RU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 на прохождение военно-врачебной комиссии и профессионально-психологического отбора в </a:t>
            </a: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военном комиссариате по месту нахождения на воинском учёте.</a:t>
            </a:r>
            <a:endParaRPr lang="ru-RU" alt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34132" y="1915702"/>
            <a:ext cx="10225136" cy="518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5. Представить в военный комиссариат:</a:t>
            </a: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для прохождения медицинского освидетельствования результаты анализов: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- </a:t>
            </a:r>
            <a:r>
              <a:rPr lang="ru-RU" alt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общий (клинический) анализ крови, общий анализ мочи;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- исследование крови на антитела к вирусу иммунодефицита человека;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- маркеры гепатита «В» и «С»;                          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- </a:t>
            </a:r>
            <a:r>
              <a:rPr lang="ru-RU" altLang="ru-RU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микрореакция</a:t>
            </a:r>
            <a:r>
              <a:rPr lang="ru-RU" alt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(результаты серологической реакции на сифилис);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- флюорография  (рентгенография) легких в 2 проекциях;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- электрокардиограмму  в покое и с физическими упражнениями.</a:t>
            </a:r>
          </a:p>
          <a:p>
            <a:pPr algn="just" defTabSz="914400" fontAlgn="base">
              <a:spcBef>
                <a:spcPts val="12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  </a:t>
            </a:r>
            <a:r>
              <a:rPr lang="ru-RU" alt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Справки из диспансеров</a:t>
            </a: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  - психоневрологического;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  - противотуберкулезного;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  - наркологического;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  - кожно-венерологического.</a:t>
            </a:r>
          </a:p>
          <a:p>
            <a:pPr algn="just" defTabSz="914400" fontAlgn="base">
              <a:spcBef>
                <a:spcPts val="12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6. Представить в военный учебный центр</a:t>
            </a:r>
            <a:r>
              <a:rPr lang="ru-RU" alt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результаты медицинского освидетельствования и профессионально-психологического отбора.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57475" y="251445"/>
            <a:ext cx="7920880" cy="1655763"/>
          </a:xfrm>
          <a:prstGeom prst="rect">
            <a:avLst/>
          </a:prstGeom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Алгоритм действий  студентов,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изъявивших желание пройти обучение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военном учебном центре по программам военной подготовки сержантов и солдат запаса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98024" y="2843361"/>
            <a:ext cx="9897351" cy="3937141"/>
          </a:xfrm>
          <a:prstGeom prst="rect">
            <a:avLst/>
          </a:prstGeom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prstClr val="black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военный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комиссариат: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</a:t>
            </a:r>
            <a:r>
              <a:rPr lang="ru-RU" sz="2000" i="1" u="sng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военно-врачебная комиссия  </a:t>
            </a:r>
          </a:p>
          <a:p>
            <a:pPr marL="358775" defTabSz="914400" fontAlgn="base">
              <a:spcBef>
                <a:spcPts val="120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- годен к военной службе;</a:t>
            </a:r>
          </a:p>
          <a:p>
            <a:pPr marL="358775" defTabSz="914400" fontAlgn="base">
              <a:spcBef>
                <a:spcPts val="120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- годен к военной службе (с незначительными ограничениями).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</a:t>
            </a:r>
            <a:r>
              <a:rPr lang="ru-RU" sz="2000" i="1" u="sng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профессионально-психологический отбор</a:t>
            </a:r>
          </a:p>
          <a:p>
            <a:pPr marL="263525" defTabSz="914400" fontAlgn="base">
              <a:spcBef>
                <a:spcPts val="1200"/>
              </a:spcBef>
              <a:buFont typeface="Times New Roman" panose="02020603050405020304" pitchFamily="18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категория </a:t>
            </a:r>
          </a:p>
          <a:p>
            <a:pPr marL="263525" defTabSz="914400" fontAlgn="base">
              <a:spcBef>
                <a:spcPts val="1200"/>
              </a:spcBef>
              <a:buFont typeface="Times New Roman" panose="02020603050405020304" pitchFamily="18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II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категория</a:t>
            </a:r>
          </a:p>
          <a:p>
            <a:pPr marL="263525" algn="just" defTabSz="914400" fontAlgn="base">
              <a:spcBef>
                <a:spcPts val="1200"/>
              </a:spcBef>
              <a:buFont typeface="Times New Roman" panose="02020603050405020304" pitchFamily="18" charset="0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III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категория (в конкурных списках после кандидатов с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 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II 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категориями независимо от полученной суммы  баллов)</a:t>
            </a:r>
          </a:p>
          <a:p>
            <a:pPr marL="263525" defTabSz="914400" fontAlgn="base">
              <a:spcBef>
                <a:spcPts val="1200"/>
              </a:spcBef>
              <a:buFont typeface="Times New Roman" panose="02020603050405020304" pitchFamily="18" charset="0"/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IV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категория (к обучению в ВУЦ НЕ ДОПУСКАЕТСЯ)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  <a:defRPr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    </a:t>
            </a:r>
            <a:endParaRPr lang="ru-RU" sz="2400" dirty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01509" y="155551"/>
            <a:ext cx="7890381" cy="1665288"/>
          </a:xfrm>
          <a:prstGeom prst="rect">
            <a:avLst/>
          </a:prstGeom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Основные требования к студентам, изъявившим желание пройти обучение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военном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учебном центре  по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программам военной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подготовки сержантов и солдат запаса </a:t>
            </a:r>
            <a:endParaRPr lang="ru-RU" sz="2800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37394" y="1871811"/>
            <a:ext cx="9032875" cy="647700"/>
          </a:xfrm>
          <a:prstGeom prst="rect">
            <a:avLst/>
          </a:prstGeom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Предварительный отбор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8722</TotalTime>
  <Words>1763</Words>
  <Application>Microsoft Office PowerPoint</Application>
  <PresentationFormat>Произвольный</PresentationFormat>
  <Paragraphs>257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 Unicode MS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ПY СТУДЕНТОВ РОССИИСКОГО ГОСУДАРСТВЕННОГО УНИВЕРСИТЕТА НЕФТИ И ГАЗА (НИУ) ИМЕНИ И.М. Губкина, ПРОХОДЛ1ЦИХ ОБУЧЕНИЕ ПО ПРОГРАММАМ ПОДГОТОВКИ СЕРЖАНТОВ (СТАРШИН) И СОЛДАТ (МАТРОСОВ) ЗАПАСА Воисковал ЧАСТБ 11385 (город Дзержинск, Нижегородскал областб)</dc:title>
  <dc:creator>User</dc:creator>
  <cp:lastModifiedBy>Кибаков Евгений И.</cp:lastModifiedBy>
  <cp:revision>582</cp:revision>
  <cp:lastPrinted>2021-11-11T06:58:33Z</cp:lastPrinted>
  <dcterms:created xsi:type="dcterms:W3CDTF">2019-06-01T08:22:16Z</dcterms:created>
  <dcterms:modified xsi:type="dcterms:W3CDTF">2026-02-24T10:34:40Z</dcterms:modified>
</cp:coreProperties>
</file>