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1" r:id="rId5"/>
    <p:sldId id="263" r:id="rId6"/>
    <p:sldId id="262" r:id="rId7"/>
    <p:sldId id="264" r:id="rId8"/>
    <p:sldId id="265" r:id="rId9"/>
    <p:sldId id="266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7003DCA7-CC5A-4752-9BC7-4004281E0664}">
          <p14:sldIdLst>
            <p14:sldId id="256"/>
            <p14:sldId id="257"/>
            <p14:sldId id="260"/>
            <p14:sldId id="261"/>
            <p14:sldId id="263"/>
            <p14:sldId id="262"/>
            <p14:sldId id="264"/>
            <p14:sldId id="265"/>
            <p14:sldId id="266"/>
            <p14:sldId id="267"/>
            <p14:sldId id="268"/>
            <p14:sldId id="269"/>
          </p14:sldIdLst>
        </p14:section>
      </p14:sectionLst>
    </p:ex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4" autoAdjust="0"/>
    <p:restoredTop sz="94660"/>
  </p:normalViewPr>
  <p:slideViewPr>
    <p:cSldViewPr snapToGrid="0">
      <p:cViewPr>
        <p:scale>
          <a:sx n="125" d="100"/>
          <a:sy n="125" d="100"/>
        </p:scale>
        <p:origin x="-1224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CA6BC-FB58-4979-A094-5480D2168BB5}" type="datetimeFigureOut">
              <a:rPr lang="ru-RU" smtClean="0"/>
              <a:t>29.03.2018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A0B7-50F1-4976-B065-1D56CB1C2D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0131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CA6BC-FB58-4979-A094-5480D2168BB5}" type="datetimeFigureOut">
              <a:rPr lang="ru-RU" smtClean="0"/>
              <a:t>29.03.2018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A0B7-50F1-4976-B065-1D56CB1C2D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3255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CA6BC-FB58-4979-A094-5480D2168BB5}" type="datetimeFigureOut">
              <a:rPr lang="ru-RU" smtClean="0"/>
              <a:t>29.03.2018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A0B7-50F1-4976-B065-1D56CB1C2D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6913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CA6BC-FB58-4979-A094-5480D2168BB5}" type="datetimeFigureOut">
              <a:rPr lang="ru-RU" smtClean="0"/>
              <a:t>29.03.2018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A0B7-50F1-4976-B065-1D56CB1C2D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906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CA6BC-FB58-4979-A094-5480D2168BB5}" type="datetimeFigureOut">
              <a:rPr lang="ru-RU" smtClean="0"/>
              <a:t>29.03.2018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A0B7-50F1-4976-B065-1D56CB1C2D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5555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CA6BC-FB58-4979-A094-5480D2168BB5}" type="datetimeFigureOut">
              <a:rPr lang="ru-RU" smtClean="0"/>
              <a:t>29.03.2018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A0B7-50F1-4976-B065-1D56CB1C2D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9140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CA6BC-FB58-4979-A094-5480D2168BB5}" type="datetimeFigureOut">
              <a:rPr lang="ru-RU" smtClean="0"/>
              <a:t>29.03.2018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A0B7-50F1-4976-B065-1D56CB1C2D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8503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CA6BC-FB58-4979-A094-5480D2168BB5}" type="datetimeFigureOut">
              <a:rPr lang="ru-RU" smtClean="0"/>
              <a:t>29.03.2018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A0B7-50F1-4976-B065-1D56CB1C2D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7781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CA6BC-FB58-4979-A094-5480D2168BB5}" type="datetimeFigureOut">
              <a:rPr lang="ru-RU" smtClean="0"/>
              <a:t>29.03.2018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A0B7-50F1-4976-B065-1D56CB1C2D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900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CA6BC-FB58-4979-A094-5480D2168BB5}" type="datetimeFigureOut">
              <a:rPr lang="ru-RU" smtClean="0"/>
              <a:t>29.03.2018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A0B7-50F1-4976-B065-1D56CB1C2D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539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CA6BC-FB58-4979-A094-5480D2168BB5}" type="datetimeFigureOut">
              <a:rPr lang="ru-RU" smtClean="0"/>
              <a:t>29.03.2018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FA0B7-50F1-4976-B065-1D56CB1C2D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1312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3CA6BC-FB58-4979-A094-5480D2168BB5}" type="datetimeFigureOut">
              <a:rPr lang="ru-RU" smtClean="0"/>
              <a:t>29.03.2018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CFA0B7-50F1-4976-B065-1D56CB1C2D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6164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upload.wikimedia.org/wikipedia/en/8/8c/Global_Warming_Map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3459" y="3993382"/>
            <a:ext cx="8202561" cy="2387600"/>
          </a:xfrm>
        </p:spPr>
        <p:txBody>
          <a:bodyPr>
            <a:noAutofit/>
          </a:bodyPr>
          <a:lstStyle/>
          <a:p>
            <a:r>
              <a:rPr lang="ru-RU" sz="2800" dirty="0" smtClean="0">
                <a:latin typeface="+mn-lt"/>
              </a:rPr>
              <a:t>Научно-исследовательская программа</a:t>
            </a:r>
            <a:r>
              <a:rPr lang="ru-RU" sz="2800" dirty="0">
                <a:latin typeface="+mn-lt"/>
              </a:rPr>
              <a:t/>
            </a:r>
            <a:br>
              <a:rPr lang="ru-RU" sz="2800" dirty="0">
                <a:latin typeface="+mn-lt"/>
              </a:rPr>
            </a:br>
            <a:r>
              <a:rPr lang="ru-RU" sz="2800" dirty="0" smtClean="0">
                <a:latin typeface="+mn-lt"/>
              </a:rPr>
              <a:t>ведущей научной школы ЮГУ</a:t>
            </a:r>
            <a:br>
              <a:rPr lang="ru-RU" sz="2800" dirty="0" smtClean="0">
                <a:latin typeface="+mn-lt"/>
              </a:rPr>
            </a:br>
            <a:r>
              <a:rPr lang="ru-RU" sz="3600" dirty="0" smtClean="0">
                <a:latin typeface="+mn-lt"/>
              </a:rPr>
              <a:t/>
            </a:r>
            <a:br>
              <a:rPr lang="ru-RU" sz="3600" dirty="0" smtClean="0">
                <a:latin typeface="+mn-lt"/>
              </a:rPr>
            </a:br>
            <a:r>
              <a:rPr lang="ru-RU" sz="4000" b="1" dirty="0" smtClean="0">
                <a:latin typeface="+mn-lt"/>
              </a:rPr>
              <a:t>«</a:t>
            </a:r>
            <a:r>
              <a:rPr lang="ru-RU" sz="4000" b="1" dirty="0">
                <a:latin typeface="+mn-lt"/>
              </a:rPr>
              <a:t>Исследование и моделирование отклика функционирования болотных экосистем Западной Сибири на современные изменения климата и антропогенное воздействие»</a:t>
            </a:r>
            <a:br>
              <a:rPr lang="ru-RU" sz="4000" b="1" dirty="0">
                <a:latin typeface="+mn-lt"/>
              </a:rPr>
            </a:br>
            <a:r>
              <a:rPr lang="ru-RU" sz="3600" dirty="0">
                <a:latin typeface="+mn-lt"/>
              </a:rPr>
              <a:t/>
            </a:r>
            <a:br>
              <a:rPr lang="ru-RU" sz="3600" dirty="0">
                <a:latin typeface="+mn-lt"/>
              </a:rPr>
            </a:br>
            <a:r>
              <a:rPr lang="ru-RU" sz="2800" dirty="0" smtClean="0">
                <a:latin typeface="+mn-lt"/>
              </a:rPr>
              <a:t>Руководитель : </a:t>
            </a:r>
            <a:r>
              <a:rPr lang="ru-RU" sz="2800" dirty="0" err="1">
                <a:latin typeface="+mn-lt"/>
              </a:rPr>
              <a:t>Дюкарев</a:t>
            </a:r>
            <a:r>
              <a:rPr lang="ru-RU" sz="2800" dirty="0">
                <a:latin typeface="+mn-lt"/>
              </a:rPr>
              <a:t> Егор </a:t>
            </a:r>
            <a:r>
              <a:rPr lang="ru-RU" sz="2800" dirty="0" smtClean="0">
                <a:latin typeface="+mn-lt"/>
              </a:rPr>
              <a:t>Анатольевич</a:t>
            </a:r>
            <a:br>
              <a:rPr lang="ru-RU" sz="2800" dirty="0" smtClean="0">
                <a:latin typeface="+mn-lt"/>
              </a:rPr>
            </a:br>
            <a:r>
              <a:rPr lang="ru-RU" sz="2800" dirty="0" smtClean="0">
                <a:latin typeface="+mn-lt"/>
              </a:rPr>
              <a:t>Со-руководитель: Филиппова Нина Владимировна</a:t>
            </a:r>
            <a:endParaRPr lang="ru-RU" sz="2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278400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План НИР - 2019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2284" y="1271548"/>
            <a:ext cx="8416413" cy="3116486"/>
          </a:xfrm>
        </p:spPr>
        <p:txBody>
          <a:bodyPr>
            <a:normAutofit/>
          </a:bodyPr>
          <a:lstStyle/>
          <a:p>
            <a:r>
              <a:rPr lang="ru-RU" sz="1600" dirty="0" smtClean="0"/>
              <a:t>Оценка </a:t>
            </a:r>
            <a:r>
              <a:rPr lang="ru-RU" sz="1600" dirty="0"/>
              <a:t>скорости эмиссии СО</a:t>
            </a:r>
            <a:r>
              <a:rPr lang="ru-RU" sz="1600" baseline="-25000" dirty="0"/>
              <a:t>2</a:t>
            </a:r>
            <a:r>
              <a:rPr lang="ru-RU" sz="1600" dirty="0"/>
              <a:t> торфяными почвами и поглощения СО</a:t>
            </a:r>
            <a:r>
              <a:rPr lang="ru-RU" sz="1600" baseline="-25000" dirty="0"/>
              <a:t>2</a:t>
            </a:r>
            <a:r>
              <a:rPr lang="ru-RU" sz="1600" dirty="0"/>
              <a:t> растительностью в процессе фотосинтеза, суммарного </a:t>
            </a:r>
            <a:r>
              <a:rPr lang="ru-RU" sz="1600" dirty="0" err="1"/>
              <a:t>экосистемного</a:t>
            </a:r>
            <a:r>
              <a:rPr lang="ru-RU" sz="1600" dirty="0"/>
              <a:t> обмена, потоков СО</a:t>
            </a:r>
            <a:r>
              <a:rPr lang="ru-RU" sz="1600" baseline="-25000" dirty="0"/>
              <a:t>2</a:t>
            </a:r>
            <a:r>
              <a:rPr lang="ru-RU" sz="1600" dirty="0"/>
              <a:t>, тепла и влаги в болотных экосистемах разного типа </a:t>
            </a:r>
            <a:endParaRPr lang="ru-RU" sz="1600" dirty="0" smtClean="0"/>
          </a:p>
          <a:p>
            <a:r>
              <a:rPr lang="ru-RU" sz="1600" dirty="0" smtClean="0"/>
              <a:t>Проведение </a:t>
            </a:r>
            <a:r>
              <a:rPr lang="ru-RU" sz="1600" dirty="0" err="1"/>
              <a:t>синтаксономического</a:t>
            </a:r>
            <a:r>
              <a:rPr lang="ru-RU" sz="1600" dirty="0"/>
              <a:t> анализа и создание серии разномасштабных карт растительности ключевого участка «</a:t>
            </a:r>
            <a:r>
              <a:rPr lang="ru-RU" sz="1600" dirty="0" err="1"/>
              <a:t>Мухрино</a:t>
            </a:r>
            <a:r>
              <a:rPr lang="ru-RU" sz="1600" dirty="0"/>
              <a:t>» с целью </a:t>
            </a:r>
            <a:r>
              <a:rPr lang="ru-RU" sz="1600" dirty="0" smtClean="0"/>
              <a:t> оценки </a:t>
            </a:r>
            <a:r>
              <a:rPr lang="ru-RU" sz="1600" dirty="0"/>
              <a:t>суммарного поглощения атмосферного углерода болотными экосистемами ключевого </a:t>
            </a:r>
            <a:r>
              <a:rPr lang="ru-RU" sz="1600" dirty="0" smtClean="0"/>
              <a:t>участка.</a:t>
            </a:r>
          </a:p>
          <a:p>
            <a:r>
              <a:rPr lang="ru-RU" sz="1600" dirty="0" smtClean="0"/>
              <a:t>Выявление связей </a:t>
            </a:r>
            <a:r>
              <a:rPr lang="ru-RU" sz="1600" dirty="0"/>
              <a:t>между характеристиками болотной растительности, уровневым режимом болотных вод и температурным режимом торфяной залежи. </a:t>
            </a:r>
            <a:endParaRPr lang="ru-RU" sz="1600" dirty="0" smtClean="0"/>
          </a:p>
          <a:p>
            <a:r>
              <a:rPr lang="ru-RU" sz="1600" dirty="0" smtClean="0"/>
              <a:t>Разработка математических моделей температурного и гидрологического режима торфяной залежи, а также модели углеродного баланса болотных экосистем. Калибровка моделей по результатам натурных наблюдений.</a:t>
            </a:r>
            <a:endParaRPr lang="ru-RU" sz="1600" dirty="0"/>
          </a:p>
          <a:p>
            <a:endParaRPr lang="ru-RU" sz="1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75303" y="4334019"/>
            <a:ext cx="859339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Публикация серии </a:t>
            </a:r>
            <a:r>
              <a:rPr lang="ru-RU" sz="1400" b="1" dirty="0" smtClean="0"/>
              <a:t>статей (не менее 6)</a:t>
            </a:r>
            <a:r>
              <a:rPr lang="ru-RU" sz="1400" dirty="0" smtClean="0"/>
              <a:t>, </a:t>
            </a:r>
            <a:r>
              <a:rPr lang="ru-RU" sz="1400" dirty="0"/>
              <a:t>посвященных натурным исследованиям температурного и гидрологического режима болот Западной </a:t>
            </a:r>
            <a:r>
              <a:rPr lang="ru-RU" sz="1400" dirty="0" smtClean="0"/>
              <a:t>Сибири</a:t>
            </a:r>
          </a:p>
          <a:p>
            <a:endParaRPr lang="ru-RU" sz="1400" dirty="0" smtClean="0"/>
          </a:p>
          <a:p>
            <a:r>
              <a:rPr lang="ru-RU" sz="1400" b="1" kern="50" dirty="0" smtClean="0">
                <a:solidFill>
                  <a:srgbClr val="000000"/>
                </a:solidFill>
                <a:highlight>
                  <a:srgbClr val="FFFFFF"/>
                </a:highlight>
                <a:ea typeface="Times New Roman" panose="02020603050405020304" pitchFamily="18" charset="0"/>
              </a:rPr>
              <a:t>Заявки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b="1" kern="50" dirty="0" smtClean="0">
                <a:solidFill>
                  <a:srgbClr val="000000"/>
                </a:solidFill>
                <a:highlight>
                  <a:srgbClr val="FFFFFF"/>
                </a:highlight>
                <a:ea typeface="Times New Roman" panose="02020603050405020304" pitchFamily="18" charset="0"/>
              </a:rPr>
              <a:t>РНФ </a:t>
            </a:r>
            <a:r>
              <a:rPr lang="ru-RU" sz="1400" b="1" kern="50" dirty="0">
                <a:solidFill>
                  <a:srgbClr val="000000"/>
                </a:solidFill>
                <a:highlight>
                  <a:srgbClr val="FFFFFF"/>
                </a:highlight>
                <a:ea typeface="Times New Roman" panose="02020603050405020304" pitchFamily="18" charset="0"/>
              </a:rPr>
              <a:t>2019-2021 </a:t>
            </a:r>
            <a:r>
              <a:rPr lang="ru-RU" sz="1400" kern="50" dirty="0">
                <a:solidFill>
                  <a:srgbClr val="000000"/>
                </a:solidFill>
                <a:highlight>
                  <a:srgbClr val="FFFFFF"/>
                </a:highlight>
                <a:ea typeface="Times New Roman" panose="02020603050405020304" pitchFamily="18" charset="0"/>
              </a:rPr>
              <a:t>Математическое моделирование температурного, гидрологического и газового режима в лесоболотных комплексах Западной </a:t>
            </a:r>
            <a:r>
              <a:rPr lang="ru-RU" sz="1400" kern="50" dirty="0" smtClean="0">
                <a:solidFill>
                  <a:srgbClr val="000000"/>
                </a:solidFill>
                <a:highlight>
                  <a:srgbClr val="FFFFFF"/>
                </a:highlight>
                <a:ea typeface="Times New Roman" panose="02020603050405020304" pitchFamily="18" charset="0"/>
              </a:rPr>
              <a:t>Сибири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b="1" dirty="0"/>
              <a:t>РФФИ 2019-2021 </a:t>
            </a:r>
            <a:r>
              <a:rPr lang="ru-RU" sz="1400" dirty="0"/>
              <a:t>Оценка пространственной вариабельности потоков парниковых газов в болотах Западной Сибири</a:t>
            </a:r>
          </a:p>
          <a:p>
            <a:r>
              <a:rPr lang="ru-RU" sz="1400" b="1" kern="50" dirty="0" smtClean="0">
                <a:solidFill>
                  <a:srgbClr val="000000"/>
                </a:solidFill>
                <a:highlight>
                  <a:srgbClr val="FFFFFF"/>
                </a:highlight>
                <a:ea typeface="Times New Roman" panose="02020603050405020304" pitchFamily="18" charset="0"/>
              </a:rPr>
              <a:t>Организация Российской конференции </a:t>
            </a:r>
            <a:r>
              <a:rPr lang="ru-RU" sz="1400" kern="50" dirty="0">
                <a:solidFill>
                  <a:srgbClr val="000000"/>
                </a:solidFill>
                <a:highlight>
                  <a:srgbClr val="FFFFFF"/>
                </a:highlight>
                <a:ea typeface="Times New Roman" panose="02020603050405020304" pitchFamily="18" charset="0"/>
              </a:rPr>
              <a:t>«Сибирское совещание по климато-экологическому мониторингу», Томск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5518265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3830"/>
            <a:ext cx="7886700" cy="1325563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План НИР - 2020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0942" y="1278194"/>
            <a:ext cx="8190270" cy="3244646"/>
          </a:xfrm>
        </p:spPr>
        <p:txBody>
          <a:bodyPr>
            <a:normAutofit/>
          </a:bodyPr>
          <a:lstStyle/>
          <a:p>
            <a:r>
              <a:rPr lang="ru-RU" sz="1600" dirty="0"/>
              <a:t>Оценка закономерностей пространственного изменения элементов углеродного баланса на территории болотных экосистем разного </a:t>
            </a:r>
            <a:r>
              <a:rPr lang="ru-RU" sz="1600" dirty="0" smtClean="0"/>
              <a:t>типа с применением тематических карт составленных по данным дистанционного зондирования. </a:t>
            </a:r>
          </a:p>
          <a:p>
            <a:r>
              <a:rPr lang="ru-RU" sz="1600" dirty="0" smtClean="0"/>
              <a:t>Расчет регионального баланса углерода для территории лесоболотных комплексов.</a:t>
            </a:r>
            <a:endParaRPr lang="ru-RU" sz="1600" dirty="0"/>
          </a:p>
          <a:p>
            <a:r>
              <a:rPr lang="ru-RU" sz="1600" dirty="0" smtClean="0"/>
              <a:t>Выбор вероятных сценариев изменениях </a:t>
            </a:r>
            <a:r>
              <a:rPr lang="ru-RU" sz="1600" dirty="0"/>
              <a:t>климата и </a:t>
            </a:r>
            <a:r>
              <a:rPr lang="ru-RU" sz="1600" dirty="0" smtClean="0"/>
              <a:t>антропогенной нагрузки на территории ХМАО.</a:t>
            </a:r>
            <a:endParaRPr lang="ru-RU" sz="1600" dirty="0"/>
          </a:p>
          <a:p>
            <a:r>
              <a:rPr lang="ru-RU" sz="1600" dirty="0" smtClean="0"/>
              <a:t>Прогноз изменений температурного, мерзлотного и гидрологического режима болот при изменениях </a:t>
            </a:r>
            <a:r>
              <a:rPr lang="ru-RU" sz="1600" dirty="0"/>
              <a:t>внешних условий (потеплении, осушении, обводнении</a:t>
            </a:r>
            <a:r>
              <a:rPr lang="ru-RU" sz="1600" dirty="0" smtClean="0"/>
              <a:t>).</a:t>
            </a:r>
          </a:p>
          <a:p>
            <a:r>
              <a:rPr lang="ru-RU" sz="1600" dirty="0" smtClean="0"/>
              <a:t>Выявление воздействия внешних факторов на углеродный баланс болотных экосистем и прогноз изменения его составляющих при потеплении климата и увеличении антропогенной нагрузки.</a:t>
            </a:r>
          </a:p>
          <a:p>
            <a:endParaRPr lang="ru-RU" sz="1600" dirty="0" smtClean="0"/>
          </a:p>
          <a:p>
            <a:endParaRPr lang="ru-RU" sz="1600" dirty="0"/>
          </a:p>
          <a:p>
            <a:endParaRPr lang="ru-RU" sz="1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07258" y="4729316"/>
            <a:ext cx="8529484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Публикация серии статей </a:t>
            </a:r>
            <a:r>
              <a:rPr lang="ru-RU" sz="1400" b="1" dirty="0" smtClean="0"/>
              <a:t>(не менее 7)</a:t>
            </a:r>
            <a:r>
              <a:rPr lang="ru-RU" sz="1400" dirty="0" smtClean="0"/>
              <a:t> по </a:t>
            </a:r>
            <a:r>
              <a:rPr lang="ru-RU" sz="1400" dirty="0"/>
              <a:t>оценке углеродного баланса (в </a:t>
            </a:r>
            <a:r>
              <a:rPr lang="ru-RU" sz="1400" dirty="0" err="1"/>
              <a:t>т.ч</a:t>
            </a:r>
            <a:r>
              <a:rPr lang="ru-RU" sz="1400" dirty="0"/>
              <a:t>. основных парниковых газов таких как метан и углекислый газ) </a:t>
            </a:r>
            <a:r>
              <a:rPr lang="ru-RU" sz="1400" dirty="0" err="1"/>
              <a:t>олиготрофных</a:t>
            </a:r>
            <a:r>
              <a:rPr lang="ru-RU" sz="1400" dirty="0"/>
              <a:t> болот таежной зоны Западной Сибири и его моделирование при различных сценариях изменения климата. </a:t>
            </a:r>
            <a:endParaRPr lang="ru-RU" sz="1400" dirty="0" smtClean="0"/>
          </a:p>
          <a:p>
            <a:r>
              <a:rPr lang="ru-RU" sz="1400" b="1" kern="50" dirty="0" smtClean="0">
                <a:solidFill>
                  <a:srgbClr val="000000"/>
                </a:solidFill>
                <a:highlight>
                  <a:srgbClr val="FFFFFF"/>
                </a:highlight>
                <a:ea typeface="Times New Roman" panose="02020603050405020304" pitchFamily="18" charset="0"/>
              </a:rPr>
              <a:t>Организация Международной конференции </a:t>
            </a:r>
            <a:r>
              <a:rPr lang="ru-RU" sz="1400" kern="50" dirty="0">
                <a:solidFill>
                  <a:srgbClr val="000000"/>
                </a:solidFill>
                <a:highlight>
                  <a:srgbClr val="FFFFFF"/>
                </a:highlight>
                <a:ea typeface="Times New Roman" panose="02020603050405020304" pitchFamily="18" charset="0"/>
              </a:rPr>
              <a:t>и </a:t>
            </a:r>
            <a:r>
              <a:rPr lang="ru-RU" sz="1400" kern="50" dirty="0" smtClean="0">
                <a:solidFill>
                  <a:srgbClr val="000000"/>
                </a:solidFill>
                <a:highlight>
                  <a:srgbClr val="FFFFFF"/>
                </a:highlight>
                <a:ea typeface="Times New Roman" panose="02020603050405020304" pitchFamily="18" charset="0"/>
              </a:rPr>
              <a:t>школы </a:t>
            </a:r>
            <a:r>
              <a:rPr lang="ru-RU" sz="1400" kern="50" dirty="0">
                <a:solidFill>
                  <a:srgbClr val="000000"/>
                </a:solidFill>
                <a:highlight>
                  <a:srgbClr val="FFFFFF"/>
                </a:highlight>
                <a:ea typeface="Times New Roman" panose="02020603050405020304" pitchFamily="18" charset="0"/>
              </a:rPr>
              <a:t>молодых ученых по измерениям, моделированию и информационным системам для изучения окружающей среды: </a:t>
            </a:r>
            <a:r>
              <a:rPr lang="en-US" sz="1400" kern="50" dirty="0">
                <a:solidFill>
                  <a:srgbClr val="000000"/>
                </a:solidFill>
                <a:highlight>
                  <a:srgbClr val="FFFFFF"/>
                </a:highlight>
                <a:ea typeface="Times New Roman" panose="02020603050405020304" pitchFamily="18" charset="0"/>
              </a:rPr>
              <a:t>ENVIROMIS</a:t>
            </a:r>
            <a:r>
              <a:rPr lang="ru-RU" sz="1400" kern="50" dirty="0">
                <a:solidFill>
                  <a:srgbClr val="000000"/>
                </a:solidFill>
                <a:highlight>
                  <a:srgbClr val="FFFFFF"/>
                </a:highlight>
                <a:ea typeface="Times New Roman" panose="02020603050405020304" pitchFamily="18" charset="0"/>
              </a:rPr>
              <a:t>, </a:t>
            </a:r>
            <a:r>
              <a:rPr lang="ru-RU" sz="1400" kern="50" dirty="0" smtClean="0">
                <a:solidFill>
                  <a:srgbClr val="000000"/>
                </a:solidFill>
                <a:highlight>
                  <a:srgbClr val="FFFFFF"/>
                </a:highlight>
                <a:ea typeface="Times New Roman" panose="02020603050405020304" pitchFamily="18" charset="0"/>
              </a:rPr>
              <a:t>Ханты-Мансийск</a:t>
            </a:r>
          </a:p>
          <a:p>
            <a:r>
              <a:rPr lang="ru-RU" sz="1400" b="1" dirty="0" smtClean="0"/>
              <a:t>Представление докторской диссертации </a:t>
            </a:r>
            <a:r>
              <a:rPr lang="ru-RU" sz="1400" dirty="0" smtClean="0"/>
              <a:t>«Математическое </a:t>
            </a:r>
            <a:r>
              <a:rPr lang="ru-RU" sz="1400" dirty="0"/>
              <a:t>моделирование температурного, гидрологического и газового режима в лесоболотных комплексах Западной </a:t>
            </a:r>
            <a:r>
              <a:rPr lang="ru-RU" sz="1400" dirty="0" smtClean="0"/>
              <a:t>Сибири» (</a:t>
            </a:r>
            <a:r>
              <a:rPr lang="ru-RU" sz="1400" dirty="0" err="1" smtClean="0"/>
              <a:t>Дюкарев</a:t>
            </a:r>
            <a:r>
              <a:rPr lang="ru-RU" sz="1400" dirty="0" smtClean="0"/>
              <a:t> Е.А.)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7628293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986" y="2793694"/>
            <a:ext cx="7886700" cy="1325563"/>
          </a:xfrm>
        </p:spPr>
        <p:txBody>
          <a:bodyPr/>
          <a:lstStyle/>
          <a:p>
            <a:pPr algn="ctr"/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7135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9154" y="0"/>
            <a:ext cx="7886700" cy="1325563"/>
          </a:xfrm>
        </p:spPr>
        <p:txBody>
          <a:bodyPr>
            <a:normAutofit/>
          </a:bodyPr>
          <a:lstStyle/>
          <a:p>
            <a:r>
              <a:rPr lang="ru-RU" sz="4000" b="1" dirty="0"/>
              <a:t>Список членов научного коллектива</a:t>
            </a:r>
            <a:r>
              <a:rPr lang="ru-RU" sz="4000" dirty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6673" y="1199533"/>
            <a:ext cx="8731662" cy="5299586"/>
          </a:xfrm>
        </p:spPr>
        <p:txBody>
          <a:bodyPr>
            <a:noAutofit/>
          </a:bodyPr>
          <a:lstStyle/>
          <a:p>
            <a:pPr fontAlgn="base">
              <a:spcBef>
                <a:spcPts val="300"/>
              </a:spcBef>
            </a:pPr>
            <a:r>
              <a:rPr lang="ru-RU" sz="1600" b="1" dirty="0" smtClean="0"/>
              <a:t>Руководитель: </a:t>
            </a:r>
            <a:r>
              <a:rPr lang="ru-RU" sz="1600" b="1" dirty="0" err="1" smtClean="0"/>
              <a:t>Дюкарев</a:t>
            </a:r>
            <a:r>
              <a:rPr lang="ru-RU" sz="1600" b="1" dirty="0" smtClean="0"/>
              <a:t> Егор </a:t>
            </a:r>
            <a:r>
              <a:rPr lang="ru-RU" sz="1600" b="1" dirty="0"/>
              <a:t>Анатольевич </a:t>
            </a:r>
            <a:r>
              <a:rPr lang="ru-RU" sz="1600" dirty="0"/>
              <a:t>(1972 г.р.), к.ф.-м.н</a:t>
            </a:r>
            <a:r>
              <a:rPr lang="ru-RU" sz="1600" dirty="0" smtClean="0"/>
              <a:t>., </a:t>
            </a:r>
            <a:r>
              <a:rPr lang="ru-RU" sz="1600" dirty="0"/>
              <a:t>ведущий научный сотрудник лаборатории физики климатических систем ФГБУН Институт мониторинга климатических и экологических систем СО РАН (</a:t>
            </a:r>
            <a:r>
              <a:rPr lang="ru-RU" sz="1600" dirty="0" err="1"/>
              <a:t>г.Томск</a:t>
            </a:r>
            <a:r>
              <a:rPr lang="ru-RU" sz="1600" dirty="0" smtClean="0"/>
              <a:t>)</a:t>
            </a:r>
            <a:endParaRPr lang="ru-RU" sz="1600" b="1" dirty="0" smtClean="0"/>
          </a:p>
          <a:p>
            <a:pPr fontAlgn="base">
              <a:spcBef>
                <a:spcPts val="300"/>
              </a:spcBef>
            </a:pPr>
            <a:r>
              <a:rPr lang="ru-RU" sz="1600" b="1" dirty="0" smtClean="0"/>
              <a:t>1</a:t>
            </a:r>
            <a:r>
              <a:rPr lang="ru-RU" sz="1600" b="1" dirty="0"/>
              <a:t>. Филиппова Нина Владимировна (со-руководитель)</a:t>
            </a:r>
            <a:r>
              <a:rPr lang="ru-RU" sz="1600" dirty="0"/>
              <a:t>, к.б.н., </a:t>
            </a:r>
            <a:r>
              <a:rPr lang="ru-RU" sz="1600" dirty="0" err="1"/>
              <a:t>ст.н.с</a:t>
            </a:r>
            <a:r>
              <a:rPr lang="ru-RU" sz="1600" dirty="0"/>
              <a:t>. НОЦ - </a:t>
            </a:r>
            <a:r>
              <a:rPr lang="ru-RU" sz="1600" dirty="0" smtClean="0"/>
              <a:t>кафедр</a:t>
            </a:r>
            <a:r>
              <a:rPr lang="ru-RU" sz="1600" dirty="0"/>
              <a:t>ы</a:t>
            </a:r>
            <a:r>
              <a:rPr lang="ru-RU" sz="1600" dirty="0" smtClean="0"/>
              <a:t> </a:t>
            </a:r>
            <a:r>
              <a:rPr lang="ru-RU" sz="1600" dirty="0"/>
              <a:t>ЮНЕСКО "Динамика окружающей среды и глобальные изменения климата" ЮГУ.</a:t>
            </a:r>
          </a:p>
          <a:p>
            <a:pPr fontAlgn="base">
              <a:spcBef>
                <a:spcPts val="300"/>
              </a:spcBef>
            </a:pPr>
            <a:r>
              <a:rPr lang="ru-RU" sz="1600" b="1" dirty="0"/>
              <a:t>2. </a:t>
            </a:r>
            <a:r>
              <a:rPr lang="ru-RU" sz="1600" b="1" dirty="0" err="1"/>
              <a:t>Годовников</a:t>
            </a:r>
            <a:r>
              <a:rPr lang="ru-RU" sz="1600" b="1" dirty="0"/>
              <a:t> Евгений Александрович (33 года)</a:t>
            </a:r>
            <a:r>
              <a:rPr lang="ru-RU" sz="1600" dirty="0"/>
              <a:t>, к.т.н., доцент кафедры систем обработки информации, моделирования и управления. Институт (НОЦ) технических систем и информационных технологий ЮГУ.</a:t>
            </a:r>
          </a:p>
          <a:p>
            <a:pPr fontAlgn="base">
              <a:spcBef>
                <a:spcPts val="300"/>
              </a:spcBef>
            </a:pPr>
            <a:r>
              <a:rPr lang="ru-RU" sz="1600" b="1" dirty="0"/>
              <a:t>3. </a:t>
            </a:r>
            <a:r>
              <a:rPr lang="ru-RU" sz="1600" b="1" dirty="0" err="1"/>
              <a:t>Русанов</a:t>
            </a:r>
            <a:r>
              <a:rPr lang="ru-RU" sz="1600" b="1" dirty="0"/>
              <a:t> Михаил Александрович (28 лет)</a:t>
            </a:r>
            <a:r>
              <a:rPr lang="ru-RU" sz="1600" dirty="0"/>
              <a:t>, ст. преподаватель кафедры систем обработки информации, моделирования и управления. Институт (НОЦ) технических систем и информационных технологий ЮГУ.</a:t>
            </a:r>
          </a:p>
          <a:p>
            <a:pPr fontAlgn="base">
              <a:spcBef>
                <a:spcPts val="300"/>
              </a:spcBef>
            </a:pPr>
            <a:r>
              <a:rPr lang="ru-RU" sz="1600" b="1" dirty="0"/>
              <a:t>4. Ананьина Ирина Викторовна,</a:t>
            </a:r>
            <a:r>
              <a:rPr lang="ru-RU" sz="1600" dirty="0"/>
              <a:t> к.х.н., доцент кафедры химии. Институт природопользования ЮГУ.</a:t>
            </a:r>
          </a:p>
          <a:p>
            <a:pPr fontAlgn="base">
              <a:spcBef>
                <a:spcPts val="300"/>
              </a:spcBef>
            </a:pPr>
            <a:r>
              <a:rPr lang="ru-RU" sz="1600" b="1" dirty="0"/>
              <a:t>5. Кочергин Глеб Александрович</a:t>
            </a:r>
            <a:r>
              <a:rPr lang="ru-RU" sz="1600" dirty="0"/>
              <a:t>, к.т.н., доцент, </a:t>
            </a:r>
            <a:r>
              <a:rPr lang="ru-RU" sz="1600" dirty="0" smtClean="0"/>
              <a:t>базовой кафедры </a:t>
            </a:r>
            <a:r>
              <a:rPr lang="ru-RU" sz="1600" dirty="0"/>
              <a:t>на базе автономного учреждения ХМАО-Югры "Югорский научно-исследовательский институт информационных технологий".</a:t>
            </a:r>
          </a:p>
          <a:p>
            <a:pPr fontAlgn="base">
              <a:spcBef>
                <a:spcPts val="300"/>
              </a:spcBef>
            </a:pPr>
            <a:r>
              <a:rPr lang="ru-RU" sz="1600" b="1" dirty="0"/>
              <a:t>6. Татаринцев Павел Борисович,</a:t>
            </a:r>
            <a:r>
              <a:rPr lang="ru-RU" sz="1600" dirty="0"/>
              <a:t> к.т.н., доцент кафедры высшей математики. Институт (НОЦ) технических систем и информационных технологий ЮГУ.</a:t>
            </a:r>
          </a:p>
          <a:p>
            <a:pPr fontAlgn="base">
              <a:spcBef>
                <a:spcPts val="300"/>
              </a:spcBef>
            </a:pPr>
            <a:r>
              <a:rPr lang="ru-RU" sz="1600" b="1" dirty="0"/>
              <a:t>7. </a:t>
            </a:r>
            <a:r>
              <a:rPr lang="ru-RU" sz="1600" b="1" dirty="0" err="1"/>
              <a:t>Финогенов</a:t>
            </a:r>
            <a:r>
              <a:rPr lang="ru-RU" sz="1600" b="1" dirty="0"/>
              <a:t> Антон Анатольевич</a:t>
            </a:r>
            <a:r>
              <a:rPr lang="ru-RU" sz="1600" dirty="0"/>
              <a:t>, к.ф.-м.н., доцент кафедры высшей математики. Институт (НОЦ) технических систем и информационных технологий ЮГУ.</a:t>
            </a:r>
          </a:p>
          <a:p>
            <a:pPr fontAlgn="base">
              <a:spcBef>
                <a:spcPts val="300"/>
              </a:spcBef>
            </a:pPr>
            <a:r>
              <a:rPr lang="ru-RU" sz="1600" b="1" dirty="0"/>
              <a:t>8. Филиппов Илья Владимирович,</a:t>
            </a:r>
            <a:r>
              <a:rPr lang="ru-RU" sz="1600" dirty="0"/>
              <a:t> </a:t>
            </a:r>
            <a:r>
              <a:rPr lang="ru-RU" sz="1600" dirty="0" err="1"/>
              <a:t>с.н.с</a:t>
            </a:r>
            <a:r>
              <a:rPr lang="ru-RU" sz="1600" dirty="0"/>
              <a:t>. НОЦ - </a:t>
            </a:r>
            <a:r>
              <a:rPr lang="ru-RU" sz="1600" dirty="0" smtClean="0"/>
              <a:t>кафедры </a:t>
            </a:r>
            <a:r>
              <a:rPr lang="ru-RU" sz="1600" dirty="0"/>
              <a:t>ЮНЕСКО "Динамика окружающей среды и глобальные изменения климата" ЮГУ</a:t>
            </a:r>
            <a:r>
              <a:rPr lang="ru-RU" sz="1600" dirty="0" smtClean="0"/>
              <a:t>.</a:t>
            </a:r>
            <a:r>
              <a:rPr lang="ru-RU" sz="16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952331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427013"/>
            <a:ext cx="7886700" cy="1325563"/>
          </a:xfrm>
        </p:spPr>
        <p:txBody>
          <a:bodyPr>
            <a:normAutofit/>
          </a:bodyPr>
          <a:lstStyle/>
          <a:p>
            <a:r>
              <a:rPr lang="ru-RU" sz="4000" b="1" dirty="0"/>
              <a:t>Цели и задачи исследования</a:t>
            </a:r>
            <a:r>
              <a:rPr lang="ru-RU" sz="4000" dirty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68170" y="2752576"/>
            <a:ext cx="7364976" cy="3896749"/>
          </a:xfrm>
        </p:spPr>
        <p:txBody>
          <a:bodyPr>
            <a:noAutofit/>
          </a:bodyPr>
          <a:lstStyle/>
          <a:p>
            <a:r>
              <a:rPr lang="ru-RU" sz="2000" dirty="0"/>
              <a:t>Выявление закономерностей функционирования болотных экосистем ХМАО в условиях изменения климата и при антропогенном воздействии</a:t>
            </a:r>
            <a:r>
              <a:rPr lang="ru-RU" sz="2000" dirty="0" smtClean="0"/>
              <a:t>.</a:t>
            </a:r>
          </a:p>
          <a:p>
            <a:r>
              <a:rPr lang="ru-RU" sz="2000" dirty="0" smtClean="0"/>
              <a:t> </a:t>
            </a:r>
            <a:r>
              <a:rPr lang="ru-RU" sz="2000" dirty="0"/>
              <a:t>Организация сети мониторинга характеристик микроклимата, гидрологического режима, потоков парниковых газов, функционального состояния и биологического разнообразия болотных экосистем. </a:t>
            </a:r>
            <a:endParaRPr lang="ru-RU" sz="2000" dirty="0" smtClean="0"/>
          </a:p>
          <a:p>
            <a:r>
              <a:rPr lang="ru-RU" sz="2000" dirty="0" smtClean="0"/>
              <a:t>Типизация </a:t>
            </a:r>
            <a:r>
              <a:rPr lang="ru-RU" sz="2000" dirty="0"/>
              <a:t>и картирование структуры </a:t>
            </a:r>
            <a:r>
              <a:rPr lang="ru-RU" sz="2000" dirty="0" smtClean="0"/>
              <a:t>болотных экосистем. </a:t>
            </a:r>
          </a:p>
          <a:p>
            <a:r>
              <a:rPr lang="ru-RU" sz="2000" dirty="0" smtClean="0"/>
              <a:t>Математическое </a:t>
            </a:r>
            <a:r>
              <a:rPr lang="ru-RU" sz="2000" dirty="0"/>
              <a:t>моделирование гидротермического режима и углеродного баланса для прогноза трансформации </a:t>
            </a:r>
            <a:r>
              <a:rPr lang="ru-RU" sz="2000" dirty="0" smtClean="0"/>
              <a:t>болот в условиях современного изменения климата и возрастания антропогенной нагрузки.</a:t>
            </a:r>
            <a:endParaRPr lang="ru-RU" sz="2000" dirty="0"/>
          </a:p>
          <a:p>
            <a:endParaRPr lang="ru-RU" sz="20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968170" y="389705"/>
            <a:ext cx="756100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 smtClean="0">
                <a:latin typeface="+mn-lt"/>
              </a:rPr>
              <a:t>Научная область: </a:t>
            </a:r>
            <a:r>
              <a:rPr lang="ru-RU" sz="2400" dirty="0" smtClean="0">
                <a:latin typeface="+mn-lt"/>
              </a:rPr>
              <a:t>Науки об окружающей среде</a:t>
            </a:r>
            <a:br>
              <a:rPr lang="ru-RU" sz="2400" dirty="0" smtClean="0">
                <a:latin typeface="+mn-lt"/>
              </a:rPr>
            </a:br>
            <a:r>
              <a:rPr lang="ru-RU" sz="2400" b="1" dirty="0" smtClean="0">
                <a:latin typeface="+mn-lt"/>
              </a:rPr>
              <a:t>Предметная область</a:t>
            </a:r>
            <a:r>
              <a:rPr lang="ru-RU" sz="2400" dirty="0" smtClean="0">
                <a:latin typeface="+mn-lt"/>
              </a:rPr>
              <a:t>: Экология</a:t>
            </a:r>
            <a:br>
              <a:rPr lang="ru-RU" sz="2400" dirty="0" smtClean="0">
                <a:latin typeface="+mn-lt"/>
              </a:rPr>
            </a:br>
            <a:r>
              <a:rPr lang="ru-RU" sz="2400" b="1" dirty="0" smtClean="0">
                <a:latin typeface="+mn-lt"/>
              </a:rPr>
              <a:t>Приоритетное направление: </a:t>
            </a:r>
            <a:r>
              <a:rPr lang="ru-RU" sz="2400" dirty="0" smtClean="0">
                <a:latin typeface="+mn-lt"/>
              </a:rPr>
              <a:t>Прикладная экология</a:t>
            </a:r>
            <a:br>
              <a:rPr lang="ru-RU" sz="2400" dirty="0" smtClean="0">
                <a:latin typeface="+mn-lt"/>
              </a:rPr>
            </a:br>
            <a:endParaRPr lang="ru-RU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17359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8818" y="-117987"/>
            <a:ext cx="7886700" cy="1325563"/>
          </a:xfrm>
        </p:spPr>
        <p:txBody>
          <a:bodyPr>
            <a:normAutofit/>
          </a:bodyPr>
          <a:lstStyle/>
          <a:p>
            <a:r>
              <a:rPr lang="ru-RU" sz="4000" b="1" dirty="0"/>
              <a:t>Актуальность исследования</a:t>
            </a:r>
            <a:r>
              <a:rPr lang="ru-RU" sz="4000" dirty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96416" y="1036532"/>
            <a:ext cx="5842784" cy="5533564"/>
          </a:xfrm>
        </p:spPr>
        <p:txBody>
          <a:bodyPr>
            <a:noAutofit/>
          </a:bodyPr>
          <a:lstStyle/>
          <a:p>
            <a:pPr fontAlgn="base"/>
            <a:r>
              <a:rPr lang="ru-RU" sz="1800" dirty="0"/>
              <a:t>Болотные экосистемы на территории Западной Сибири занимают свыше 30 % площади и играют значительную роль в глобальном круговороте углерода, являясь источниками и стоками парниковых </a:t>
            </a:r>
            <a:r>
              <a:rPr lang="ru-RU" sz="1800" dirty="0" smtClean="0"/>
              <a:t>газов. Интенсивность </a:t>
            </a:r>
            <a:r>
              <a:rPr lang="ru-RU" sz="1800" dirty="0"/>
              <a:t>потоков парниковых газов управляется гидрологическим и термическим режимом торфяной </a:t>
            </a:r>
            <a:r>
              <a:rPr lang="ru-RU" sz="1800" dirty="0" smtClean="0"/>
              <a:t>залежи.</a:t>
            </a:r>
          </a:p>
          <a:p>
            <a:pPr fontAlgn="base"/>
            <a:r>
              <a:rPr lang="ru-RU" sz="1800" dirty="0" smtClean="0"/>
              <a:t> </a:t>
            </a:r>
            <a:r>
              <a:rPr lang="ru-RU" sz="1800" dirty="0"/>
              <a:t>Современное потепление климата, увеличение антропогенной нагрузки </a:t>
            </a:r>
            <a:r>
              <a:rPr lang="ru-RU" sz="1800" dirty="0" smtClean="0"/>
              <a:t> </a:t>
            </a:r>
            <a:r>
              <a:rPr lang="ru-RU" sz="1800" dirty="0"/>
              <a:t>и снижение уровня вод вызывает иссушение торфа, повышение температуры и </a:t>
            </a:r>
            <a:r>
              <a:rPr lang="ru-RU" sz="1800" dirty="0" err="1"/>
              <a:t>аэрируемости</a:t>
            </a:r>
            <a:r>
              <a:rPr lang="ru-RU" sz="1800" dirty="0"/>
              <a:t>, что способствует росту эмиссии парниковых газов </a:t>
            </a:r>
            <a:r>
              <a:rPr lang="ru-RU" sz="1800" dirty="0" smtClean="0"/>
              <a:t>и </a:t>
            </a:r>
            <a:r>
              <a:rPr lang="ru-RU" sz="1800" dirty="0"/>
              <a:t>приводит к смене режимов функционирования природных </a:t>
            </a:r>
            <a:r>
              <a:rPr lang="ru-RU" sz="1800" dirty="0" smtClean="0"/>
              <a:t>экосистем. </a:t>
            </a:r>
          </a:p>
          <a:p>
            <a:pPr fontAlgn="base"/>
            <a:r>
              <a:rPr lang="ru-RU" sz="1800" dirty="0" smtClean="0"/>
              <a:t>Постоянный мировой </a:t>
            </a:r>
            <a:r>
              <a:rPr lang="ru-RU" sz="1800" dirty="0"/>
              <a:t>научный интерес к исследованиям лесных и болотных экосистем определяется не только их планетарно значимой </a:t>
            </a:r>
            <a:r>
              <a:rPr lang="ru-RU" sz="1800" dirty="0" smtClean="0"/>
              <a:t>климаторегулирующей </a:t>
            </a:r>
            <a:r>
              <a:rPr lang="ru-RU" sz="1800" dirty="0"/>
              <a:t>и </a:t>
            </a:r>
            <a:r>
              <a:rPr lang="ru-RU" sz="1800" dirty="0" err="1"/>
              <a:t>средообразующей</a:t>
            </a:r>
            <a:r>
              <a:rPr lang="ru-RU" sz="1800" dirty="0"/>
              <a:t> функцией, но и </a:t>
            </a:r>
            <a:r>
              <a:rPr lang="ru-RU" sz="1800" dirty="0" smtClean="0"/>
              <a:t>практическими </a:t>
            </a:r>
            <a:r>
              <a:rPr lang="ru-RU" sz="1800" dirty="0"/>
              <a:t>задачами, которые связаны с необходимой оценкой экологических последствий при промышленном освоении лесных и заболоченных территорий. </a:t>
            </a:r>
          </a:p>
        </p:txBody>
      </p:sp>
      <p:pic>
        <p:nvPicPr>
          <p:cNvPr id="4" name="Picture 4" descr="WestSibPeat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237" y="1036532"/>
            <a:ext cx="1835641" cy="2281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0" descr="File:Global Warming Map.jp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033" y="3317881"/>
            <a:ext cx="2144047" cy="1597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320" y="5155679"/>
            <a:ext cx="2144047" cy="14144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8229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985" y="100090"/>
            <a:ext cx="7886700" cy="1325563"/>
          </a:xfrm>
        </p:spPr>
        <p:txBody>
          <a:bodyPr>
            <a:normAutofit/>
          </a:bodyPr>
          <a:lstStyle/>
          <a:p>
            <a:r>
              <a:rPr lang="ru-RU" sz="4000" b="1" dirty="0"/>
              <a:t>Предлагаемые подходы и методы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5135" y="1288026"/>
            <a:ext cx="6233651" cy="4888937"/>
          </a:xfrm>
        </p:spPr>
        <p:txBody>
          <a:bodyPr>
            <a:noAutofit/>
          </a:bodyPr>
          <a:lstStyle/>
          <a:p>
            <a:r>
              <a:rPr lang="ru-RU" sz="1600" dirty="0" smtClean="0"/>
              <a:t>Организация системных инструментальных наблюдений </a:t>
            </a:r>
            <a:r>
              <a:rPr lang="ru-RU" sz="1600" dirty="0"/>
              <a:t>за характеристиками микроклимата, гидрологического </a:t>
            </a:r>
            <a:r>
              <a:rPr lang="ru-RU" sz="1600" dirty="0" smtClean="0"/>
              <a:t>режима и </a:t>
            </a:r>
            <a:r>
              <a:rPr lang="ru-RU" sz="1600" dirty="0"/>
              <a:t>биологическим разнообразием растительности болот ХМАО на базе стационара «</a:t>
            </a:r>
            <a:r>
              <a:rPr lang="ru-RU" sz="1600" dirty="0" err="1"/>
              <a:t>Мухрино</a:t>
            </a:r>
            <a:r>
              <a:rPr lang="ru-RU" sz="1600" dirty="0"/>
              <a:t>» (ЮГУ). </a:t>
            </a:r>
            <a:endParaRPr lang="ru-RU" sz="1600" dirty="0" smtClean="0"/>
          </a:p>
          <a:p>
            <a:r>
              <a:rPr lang="ru-RU" sz="1600" dirty="0" smtClean="0"/>
              <a:t>Измерения </a:t>
            </a:r>
            <a:r>
              <a:rPr lang="ru-RU" sz="1600" dirty="0"/>
              <a:t>потоков </a:t>
            </a:r>
            <a:r>
              <a:rPr lang="ru-RU" sz="1600" dirty="0" smtClean="0"/>
              <a:t>парниковых газов (СО</a:t>
            </a:r>
            <a:r>
              <a:rPr lang="ru-RU" sz="1600" baseline="-25000" dirty="0" smtClean="0"/>
              <a:t>2</a:t>
            </a:r>
            <a:r>
              <a:rPr lang="ru-RU" sz="1600" dirty="0" smtClean="0"/>
              <a:t>, СН</a:t>
            </a:r>
            <a:r>
              <a:rPr lang="ru-RU" sz="1600" baseline="-25000" dirty="0" smtClean="0"/>
              <a:t>4</a:t>
            </a:r>
            <a:r>
              <a:rPr lang="ru-RU" sz="1600" dirty="0" smtClean="0"/>
              <a:t>) камерным методом в различных типах болотных экосистем, включая </a:t>
            </a:r>
            <a:r>
              <a:rPr lang="ru-RU" sz="1600" dirty="0" err="1" smtClean="0"/>
              <a:t>антропогенно</a:t>
            </a:r>
            <a:r>
              <a:rPr lang="ru-RU" sz="1600" dirty="0" smtClean="0"/>
              <a:t> нарушенные. </a:t>
            </a:r>
          </a:p>
          <a:p>
            <a:r>
              <a:rPr lang="ru-RU" sz="1600" dirty="0" smtClean="0"/>
              <a:t>Стационарные </a:t>
            </a:r>
            <a:r>
              <a:rPr lang="ru-RU" sz="1600" dirty="0"/>
              <a:t>измерения будут дополнены комплексными экспедиционными исследованиями в различных типах болотных экосистем на территории ХМАО. </a:t>
            </a:r>
            <a:endParaRPr lang="ru-RU" sz="1600" dirty="0" smtClean="0"/>
          </a:p>
          <a:p>
            <a:r>
              <a:rPr lang="ru-RU" sz="1600" dirty="0" smtClean="0"/>
              <a:t>Выявленные </a:t>
            </a:r>
            <a:r>
              <a:rPr lang="ru-RU" sz="1600" dirty="0"/>
              <a:t>взаимосвязи между климатическими характеристиками и потоками углерода будут использованы при построении локальных малоразмерных моделей для прогнозирования углеродного баланса болот зависимости от степени антропогенной нагрузки и изменения климато-экологических факторов. </a:t>
            </a:r>
            <a:endParaRPr lang="ru-RU" sz="1600" dirty="0" smtClean="0"/>
          </a:p>
          <a:p>
            <a:r>
              <a:rPr lang="ru-RU" sz="1600" dirty="0" smtClean="0"/>
              <a:t>Тематическое </a:t>
            </a:r>
            <a:r>
              <a:rPr lang="ru-RU" sz="1600" dirty="0"/>
              <a:t>картирование растительного покрова ключевых участков на основе дешифрирования космических снимков высокого разрешения позволит определить площади, занимаемые каждым болотным комплексом и экстраполировать данные локальных наблюдений на территорию ХМАО.</a:t>
            </a:r>
          </a:p>
          <a:p>
            <a:pPr marL="0" indent="0">
              <a:buNone/>
            </a:pPr>
            <a:endParaRPr lang="ru-RU" sz="1600" dirty="0"/>
          </a:p>
        </p:txBody>
      </p:sp>
      <p:graphicFrame>
        <p:nvGraphicFramePr>
          <p:cNvPr id="4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2219801"/>
              </p:ext>
            </p:extLst>
          </p:nvPr>
        </p:nvGraphicFramePr>
        <p:xfrm>
          <a:off x="6746925" y="3075936"/>
          <a:ext cx="1975515" cy="16492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CorelDRAW" r:id="rId3" imgW="9155049" imgH="7646670" progId="CorelDRAW.Graphic.13">
                  <p:embed/>
                </p:oleObj>
              </mc:Choice>
              <mc:Fallback>
                <p:oleObj name="CorelDRAW" r:id="rId3" imgW="9155049" imgH="7646670" progId="CorelDRAW.Graphic.1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6925" y="3075936"/>
                        <a:ext cx="1975515" cy="1649258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6927" y="5093620"/>
            <a:ext cx="1975515" cy="132966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46925" y="1425653"/>
            <a:ext cx="1975515" cy="1466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2127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2725" y="0"/>
            <a:ext cx="7886700" cy="1325563"/>
          </a:xfrm>
        </p:spPr>
        <p:txBody>
          <a:bodyPr>
            <a:normAutofit/>
          </a:bodyPr>
          <a:lstStyle/>
          <a:p>
            <a:r>
              <a:rPr lang="ru-RU" sz="4000" b="1" dirty="0"/>
              <a:t>Имеющийся научный задел</a:t>
            </a:r>
            <a:r>
              <a:rPr lang="ru-RU" sz="4000" dirty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030" y="1414053"/>
            <a:ext cx="8318091" cy="4849095"/>
          </a:xfrm>
        </p:spPr>
        <p:txBody>
          <a:bodyPr>
            <a:noAutofit/>
          </a:bodyPr>
          <a:lstStyle/>
          <a:p>
            <a:pPr fontAlgn="base">
              <a:spcBef>
                <a:spcPts val="300"/>
              </a:spcBef>
            </a:pPr>
            <a:r>
              <a:rPr lang="ru-RU" sz="1600" dirty="0"/>
              <a:t>Исследования болотных экосистем Западной Сибири </a:t>
            </a:r>
            <a:r>
              <a:rPr lang="ru-RU" sz="1600" b="1" dirty="0"/>
              <a:t>руководителем проекта</a:t>
            </a:r>
            <a:r>
              <a:rPr lang="ru-RU" sz="1600" dirty="0"/>
              <a:t> проводятся в ИМКЭС СО РАН </a:t>
            </a:r>
            <a:r>
              <a:rPr lang="ru-RU" sz="1600" dirty="0" smtClean="0"/>
              <a:t>с </a:t>
            </a:r>
            <a:r>
              <a:rPr lang="ru-RU" sz="1600" dirty="0"/>
              <a:t>2004 г</a:t>
            </a:r>
            <a:r>
              <a:rPr lang="ru-RU" sz="1600" dirty="0" smtClean="0"/>
              <a:t>.</a:t>
            </a:r>
          </a:p>
          <a:p>
            <a:pPr fontAlgn="base">
              <a:spcBef>
                <a:spcPts val="300"/>
              </a:spcBef>
            </a:pPr>
            <a:r>
              <a:rPr lang="ru-RU" sz="1600" dirty="0" smtClean="0"/>
              <a:t>Разработаны </a:t>
            </a:r>
            <a:r>
              <a:rPr lang="ru-RU" sz="1600" dirty="0"/>
              <a:t>методики определения потоков углекислого газа и метана с поверхности болот. </a:t>
            </a:r>
            <a:r>
              <a:rPr lang="ru-RU" sz="1600" dirty="0" smtClean="0"/>
              <a:t>Получены оценки составляющих углеродного баланса болот </a:t>
            </a:r>
            <a:r>
              <a:rPr lang="ru-RU" sz="1600" dirty="0" err="1" smtClean="0"/>
              <a:t>ждя</a:t>
            </a:r>
            <a:r>
              <a:rPr lang="ru-RU" sz="1600" dirty="0" smtClean="0"/>
              <a:t> южно-таежной зоны Западной Сибири.</a:t>
            </a:r>
          </a:p>
          <a:p>
            <a:pPr fontAlgn="base">
              <a:spcBef>
                <a:spcPts val="300"/>
              </a:spcBef>
            </a:pPr>
            <a:r>
              <a:rPr lang="ru-RU" sz="1600" dirty="0" smtClean="0"/>
              <a:t>Разработана </a:t>
            </a:r>
            <a:r>
              <a:rPr lang="ru-RU" sz="1600" dirty="0"/>
              <a:t>и изготавливается система автономного мониторинга состояния окружающей среды, комплектующаяся рядом датчиков с уникальными техническими характеристиками</a:t>
            </a:r>
            <a:r>
              <a:rPr lang="ru-RU" sz="1600" dirty="0" smtClean="0"/>
              <a:t>.  </a:t>
            </a:r>
            <a:r>
              <a:rPr lang="ru-RU" sz="1600" dirty="0"/>
              <a:t>На территории Западной Сибири установлено около 30 таких измерительных комплексов. Накоплены данные о потоках парниковых газов, температуре торфяных и минеральных почв за 5-7 лет и создан необходимый задел для публикаций. </a:t>
            </a:r>
          </a:p>
          <a:p>
            <a:pPr fontAlgn="base">
              <a:spcBef>
                <a:spcPts val="300"/>
              </a:spcBef>
            </a:pPr>
            <a:r>
              <a:rPr lang="ru-RU" sz="1600" b="1" dirty="0"/>
              <a:t>Членами научного коллектива</a:t>
            </a:r>
            <a:r>
              <a:rPr lang="ru-RU" sz="1600" dirty="0"/>
              <a:t> разработана типология болот и растительности болотных экосистем ХМАО. </a:t>
            </a:r>
            <a:endParaRPr lang="ru-RU" sz="1600" dirty="0" smtClean="0"/>
          </a:p>
          <a:p>
            <a:pPr fontAlgn="base">
              <a:spcBef>
                <a:spcPts val="300"/>
              </a:spcBef>
            </a:pPr>
            <a:r>
              <a:rPr lang="ru-RU" sz="1600" dirty="0" smtClean="0"/>
              <a:t>Разработаны </a:t>
            </a:r>
            <a:r>
              <a:rPr lang="ru-RU" sz="1600" dirty="0"/>
              <a:t>методы дешифрирования болотных ландшафтов на основе космических снимков, которые успешно использованы для оценки региональных потоков метана. </a:t>
            </a:r>
            <a:endParaRPr lang="ru-RU" sz="1600" dirty="0" smtClean="0"/>
          </a:p>
          <a:p>
            <a:pPr fontAlgn="base">
              <a:spcBef>
                <a:spcPts val="300"/>
              </a:spcBef>
            </a:pPr>
            <a:r>
              <a:rPr lang="ru-RU" sz="1600" dirty="0" smtClean="0"/>
              <a:t>Впервые </a:t>
            </a:r>
            <a:r>
              <a:rPr lang="ru-RU" sz="1600" dirty="0"/>
              <a:t>изучено видовое разнообразие грибов верховых сфагновых болот. </a:t>
            </a:r>
            <a:r>
              <a:rPr lang="ru-RU" sz="1600" dirty="0" smtClean="0"/>
              <a:t>Разработана </a:t>
            </a:r>
            <a:r>
              <a:rPr lang="ru-RU" sz="1600" dirty="0"/>
              <a:t>методика количественной характеристики сообществ </a:t>
            </a:r>
            <a:r>
              <a:rPr lang="ru-RU" sz="1600" dirty="0" err="1"/>
              <a:t>макромицетов</a:t>
            </a:r>
            <a:r>
              <a:rPr lang="ru-RU" sz="1600" dirty="0"/>
              <a:t> и грибов на растительном </a:t>
            </a:r>
            <a:r>
              <a:rPr lang="ru-RU" sz="1600" dirty="0" err="1"/>
              <a:t>опаде</a:t>
            </a:r>
            <a:r>
              <a:rPr lang="ru-RU" sz="1600" dirty="0"/>
              <a:t>, играющих первостепенную роль в разложении органического вещества и торфа верховых болот таежной зоны Западной Сибири. </a:t>
            </a:r>
            <a:endParaRPr lang="ru-RU" sz="1600" dirty="0" smtClean="0"/>
          </a:p>
          <a:p>
            <a:pPr fontAlgn="base">
              <a:spcBef>
                <a:spcPts val="300"/>
              </a:spcBef>
            </a:pPr>
            <a:r>
              <a:rPr lang="ru-RU" sz="1600" dirty="0" smtClean="0"/>
              <a:t>За </a:t>
            </a:r>
            <a:r>
              <a:rPr lang="ru-RU" sz="1600" dirty="0"/>
              <a:t>8 лет существования </a:t>
            </a:r>
            <a:r>
              <a:rPr lang="ru-RU" sz="1600" b="1" dirty="0"/>
              <a:t>полевого стационара «</a:t>
            </a:r>
            <a:r>
              <a:rPr lang="ru-RU" sz="1600" b="1" dirty="0" err="1"/>
              <a:t>Мухрино</a:t>
            </a:r>
            <a:r>
              <a:rPr lang="ru-RU" sz="1600" b="1" dirty="0"/>
              <a:t>» </a:t>
            </a:r>
            <a:r>
              <a:rPr lang="ru-RU" sz="1600" dirty="0"/>
              <a:t>была создана необходимая инфраструктура, установлено и запущено метеорологическое оборудование и обеспечен сбор стандартных показателей температурного и водного режима. </a:t>
            </a:r>
          </a:p>
        </p:txBody>
      </p:sp>
    </p:spTree>
    <p:extLst>
      <p:ext uri="{BB962C8B-B14F-4D97-AF65-F5344CB8AC3E}">
        <p14:creationId xmlns:p14="http://schemas.microsoft.com/office/powerpoint/2010/main" val="8671402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77275"/>
            <a:ext cx="7886700" cy="1325563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Ожидаемые научные результаты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8203" y="1235690"/>
            <a:ext cx="7886700" cy="4351338"/>
          </a:xfrm>
        </p:spPr>
        <p:txBody>
          <a:bodyPr>
            <a:noAutofit/>
          </a:bodyPr>
          <a:lstStyle/>
          <a:p>
            <a:pPr>
              <a:spcBef>
                <a:spcPts val="300"/>
              </a:spcBef>
            </a:pPr>
            <a:r>
              <a:rPr lang="ru-RU" sz="1600" dirty="0"/>
              <a:t>Будут получены оригинальные экспериментальные данные о внутригодовой динамике гидротермических условий болотных экосистем, оценены микроклиматические разности болот различного типа. </a:t>
            </a:r>
          </a:p>
          <a:p>
            <a:pPr>
              <a:spcBef>
                <a:spcPts val="300"/>
              </a:spcBef>
            </a:pPr>
            <a:r>
              <a:rPr lang="ru-RU" sz="1600" dirty="0"/>
              <a:t>По данным стационарных наблюдений выполнена оценка скорости эмиссии СО</a:t>
            </a:r>
            <a:r>
              <a:rPr lang="ru-RU" sz="1600" baseline="-25000" dirty="0"/>
              <a:t>2</a:t>
            </a:r>
            <a:r>
              <a:rPr lang="ru-RU" sz="1600" dirty="0"/>
              <a:t> торфяными почвами и поглощения СО</a:t>
            </a:r>
            <a:r>
              <a:rPr lang="ru-RU" sz="1600" baseline="-25000" dirty="0"/>
              <a:t>2</a:t>
            </a:r>
            <a:r>
              <a:rPr lang="ru-RU" sz="1600" dirty="0"/>
              <a:t> растительностью в процессе фотосинтеза, суммарного </a:t>
            </a:r>
            <a:r>
              <a:rPr lang="ru-RU" sz="1600" dirty="0" err="1"/>
              <a:t>экосистемного</a:t>
            </a:r>
            <a:r>
              <a:rPr lang="ru-RU" sz="1600" dirty="0"/>
              <a:t> обмена, потоков СО</a:t>
            </a:r>
            <a:r>
              <a:rPr lang="ru-RU" sz="1600" baseline="-25000" dirty="0"/>
              <a:t>2</a:t>
            </a:r>
            <a:r>
              <a:rPr lang="ru-RU" sz="1600" dirty="0"/>
              <a:t>, тепла и влаги в болотных экосистемах разного типа. </a:t>
            </a:r>
          </a:p>
          <a:p>
            <a:pPr>
              <a:spcBef>
                <a:spcPts val="300"/>
              </a:spcBef>
            </a:pPr>
            <a:r>
              <a:rPr lang="ru-RU" sz="1600" dirty="0"/>
              <a:t>Проведено тематическое картирование растительного покрова ключевых участков на основе дешифрирования космических снимков высокого разрешения, определены площади, занимаемые болотными комплексам.</a:t>
            </a:r>
          </a:p>
          <a:p>
            <a:pPr>
              <a:spcBef>
                <a:spcPts val="300"/>
              </a:spcBef>
            </a:pPr>
            <a:r>
              <a:rPr lang="ru-RU" sz="1600" dirty="0"/>
              <a:t>Выполнена оценка вклада болот ХМАО в формирование регионального баланса углерода на основе локальных наблюдений и тематического картирования болотных экосистем.</a:t>
            </a:r>
          </a:p>
          <a:p>
            <a:pPr>
              <a:spcBef>
                <a:spcPts val="300"/>
              </a:spcBef>
            </a:pPr>
            <a:r>
              <a:rPr lang="ru-RU" sz="1600" dirty="0"/>
              <a:t>С применением комплекса математических моделей, калиброванных по результатам наблюдений, оценены изменения в гидротермическом режиме болот и потоках парниковых газов при изменениях внешних условий (потеплении, осушении, обводнении) при этом в качестве в качестве граничных условий используются данные расчетов глобальных климатических моделей при разных сценариях изменениях климата и изменения антропогенной нагрузки.</a:t>
            </a:r>
          </a:p>
          <a:p>
            <a:pPr>
              <a:spcBef>
                <a:spcPts val="300"/>
              </a:spcBef>
            </a:pPr>
            <a:r>
              <a:rPr lang="ru-RU" sz="1600" dirty="0"/>
              <a:t>Совместные работы научного руководителя проекта и </a:t>
            </a:r>
            <a:r>
              <a:rPr lang="ru-RU" sz="1600" b="1" dirty="0"/>
              <a:t>действующей научной школы</a:t>
            </a:r>
            <a:r>
              <a:rPr lang="ru-RU" sz="1600" dirty="0"/>
              <a:t> </a:t>
            </a:r>
            <a:r>
              <a:rPr lang="ru-RU" sz="1600" b="1" dirty="0"/>
              <a:t>ЮГУ «Динамика окружающей среды и глобальные изменения климата» </a:t>
            </a:r>
            <a:r>
              <a:rPr lang="ru-RU" sz="1600" dirty="0"/>
              <a:t>начатые с 2008 г. позволяют обеспечить подготовку установленного количества научных публикаций.</a:t>
            </a:r>
          </a:p>
          <a:p>
            <a:pPr>
              <a:spcBef>
                <a:spcPts val="300"/>
              </a:spcBef>
            </a:pP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1429080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1414360"/>
          </a:xfrm>
        </p:spPr>
        <p:txBody>
          <a:bodyPr/>
          <a:lstStyle/>
          <a:p>
            <a:r>
              <a:rPr lang="ru-RU" b="1" dirty="0" smtClean="0"/>
              <a:t>Научный проект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type="subTitle" idx="1"/>
          </p:nvPr>
        </p:nvSpPr>
        <p:spPr>
          <a:xfrm>
            <a:off x="1143000" y="3097161"/>
            <a:ext cx="6858000" cy="216063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800" dirty="0"/>
              <a:t>Исследование и моделирование отклика функционирования болотных экосистем Западной Сибири на современные изменения климата и антропогенное </a:t>
            </a:r>
            <a:r>
              <a:rPr lang="ru-RU" sz="2800" dirty="0" smtClean="0"/>
              <a:t>воздействие</a:t>
            </a:r>
          </a:p>
          <a:p>
            <a:r>
              <a:rPr lang="ru-RU" sz="2800" b="1" dirty="0" smtClean="0"/>
              <a:t>(</a:t>
            </a:r>
            <a:r>
              <a:rPr lang="ru-RU" sz="2800" b="1" dirty="0"/>
              <a:t>2018-2020)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8322460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8818" y="16977"/>
            <a:ext cx="7886700" cy="1325563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План НИР - 2018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8039" y="1421263"/>
            <a:ext cx="8499987" cy="4351338"/>
          </a:xfrm>
        </p:spPr>
        <p:txBody>
          <a:bodyPr>
            <a:normAutofit/>
          </a:bodyPr>
          <a:lstStyle/>
          <a:p>
            <a:pPr>
              <a:spcBef>
                <a:spcPts val="300"/>
              </a:spcBef>
            </a:pPr>
            <a:r>
              <a:rPr lang="ru-RU" sz="1600" dirty="0"/>
              <a:t>Основной объем работ будет осуществлен на базе международного полевого стационара «</a:t>
            </a:r>
            <a:r>
              <a:rPr lang="ru-RU" sz="1600" dirty="0" err="1"/>
              <a:t>Мухрино</a:t>
            </a:r>
            <a:r>
              <a:rPr lang="ru-RU" sz="1600" dirty="0"/>
              <a:t>» кафедры ЮНЕСКО Югорского государственного </a:t>
            </a:r>
            <a:r>
              <a:rPr lang="ru-RU" sz="1600" dirty="0" smtClean="0"/>
              <a:t>университета, где </a:t>
            </a:r>
            <a:r>
              <a:rPr lang="ru-RU" sz="1600" dirty="0"/>
              <a:t>создана необходимая инфраструктура для проведения полевых исследований в течение круглого года. </a:t>
            </a:r>
          </a:p>
          <a:p>
            <a:pPr>
              <a:spcBef>
                <a:spcPts val="300"/>
              </a:spcBef>
            </a:pPr>
            <a:r>
              <a:rPr lang="ru-RU" sz="1600" dirty="0"/>
              <a:t>Режимные измерения параметров окружающей среды в автоматическом, полуавтоматическом и ручном </a:t>
            </a:r>
            <a:r>
              <a:rPr lang="ru-RU" sz="1600" dirty="0" smtClean="0"/>
              <a:t>режиме.</a:t>
            </a:r>
          </a:p>
          <a:p>
            <a:pPr>
              <a:spcBef>
                <a:spcPts val="300"/>
              </a:spcBef>
            </a:pPr>
            <a:r>
              <a:rPr lang="ru-RU" sz="1600" dirty="0" smtClean="0"/>
              <a:t>Выявление </a:t>
            </a:r>
            <a:r>
              <a:rPr lang="ru-RU" sz="1600" dirty="0"/>
              <a:t>микроклиматических различий в температурном режиме болотных экосистем разного типа.</a:t>
            </a:r>
          </a:p>
          <a:p>
            <a:pPr>
              <a:spcBef>
                <a:spcPts val="300"/>
              </a:spcBef>
            </a:pPr>
            <a:r>
              <a:rPr lang="ru-RU" sz="1600" dirty="0"/>
              <a:t>Выявление зависимостей суточной и сезонной динамики элементов углеродного баланса от климато-экологических факторов</a:t>
            </a:r>
            <a:r>
              <a:rPr lang="ru-RU" sz="1600" dirty="0" smtClean="0"/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7110" y="136756"/>
            <a:ext cx="2290916" cy="1166935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408039" y="3988538"/>
            <a:ext cx="873596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ru-RU" sz="1200" b="1" dirty="0"/>
              <a:t>Статьи : </a:t>
            </a:r>
          </a:p>
          <a:p>
            <a:pPr marL="171450" indent="-171450" fontAlgn="t">
              <a:buFont typeface="Arial" panose="020B0604020202020204" pitchFamily="34" charset="0"/>
              <a:buChar char="•"/>
            </a:pPr>
            <a:r>
              <a:rPr lang="ru-RU" sz="1200" dirty="0"/>
              <a:t>Моделирование суммарного </a:t>
            </a:r>
            <a:r>
              <a:rPr lang="ru-RU" sz="1200" dirty="0" err="1"/>
              <a:t>экосистемного</a:t>
            </a:r>
            <a:r>
              <a:rPr lang="ru-RU" sz="1200" dirty="0"/>
              <a:t> обмена, валовой первичной продукции и </a:t>
            </a:r>
            <a:r>
              <a:rPr lang="ru-RU" sz="1200" dirty="0" err="1"/>
              <a:t>экосистемного</a:t>
            </a:r>
            <a:r>
              <a:rPr lang="ru-RU" sz="1200" dirty="0"/>
              <a:t> дыхания болотных экосистем Западной Сибири // IOP </a:t>
            </a:r>
            <a:r>
              <a:rPr lang="ru-RU" sz="1200" dirty="0" err="1"/>
              <a:t>Conf</a:t>
            </a:r>
            <a:r>
              <a:rPr lang="ru-RU" sz="1200" dirty="0"/>
              <a:t>. </a:t>
            </a:r>
            <a:r>
              <a:rPr lang="ru-RU" sz="1200" dirty="0" err="1"/>
              <a:t>Series</a:t>
            </a:r>
            <a:r>
              <a:rPr lang="ru-RU" sz="1200" dirty="0"/>
              <a:t>: </a:t>
            </a:r>
            <a:r>
              <a:rPr lang="ru-RU" sz="1200" dirty="0" err="1"/>
              <a:t>Earth</a:t>
            </a:r>
            <a:r>
              <a:rPr lang="ru-RU" sz="1200" dirty="0"/>
              <a:t> </a:t>
            </a:r>
            <a:r>
              <a:rPr lang="ru-RU" sz="1200" dirty="0" err="1"/>
              <a:t>and</a:t>
            </a:r>
            <a:r>
              <a:rPr lang="ru-RU" sz="1200" dirty="0"/>
              <a:t> </a:t>
            </a:r>
            <a:r>
              <a:rPr lang="ru-RU" sz="1200" dirty="0" err="1"/>
              <a:t>Environmental</a:t>
            </a:r>
            <a:r>
              <a:rPr lang="ru-RU" sz="1200" dirty="0"/>
              <a:t> </a:t>
            </a:r>
            <a:r>
              <a:rPr lang="ru-RU" sz="1200" dirty="0" err="1"/>
              <a:t>Science</a:t>
            </a:r>
            <a:r>
              <a:rPr lang="ru-RU" sz="1200" dirty="0"/>
              <a:t> (</a:t>
            </a:r>
            <a:r>
              <a:rPr lang="en-US" sz="1200" dirty="0" err="1"/>
              <a:t>WoS</a:t>
            </a:r>
            <a:r>
              <a:rPr lang="ru-RU" sz="1200" dirty="0"/>
              <a:t> - Q4)</a:t>
            </a:r>
          </a:p>
          <a:p>
            <a:pPr marL="171450" indent="-171450" fontAlgn="t">
              <a:buFont typeface="Arial" panose="020B0604020202020204" pitchFamily="34" charset="0"/>
              <a:buChar char="•"/>
            </a:pPr>
            <a:r>
              <a:rPr lang="ru-RU" sz="1200" dirty="0"/>
              <a:t>Температурный режим болотных экосистем Сибири // Известия РАН. Серия географическая (</a:t>
            </a:r>
            <a:r>
              <a:rPr lang="en-US" sz="1200" dirty="0" err="1"/>
              <a:t>WoS</a:t>
            </a:r>
            <a:r>
              <a:rPr lang="ru-RU" sz="1200" dirty="0"/>
              <a:t>, </a:t>
            </a:r>
            <a:r>
              <a:rPr lang="en-US" sz="1200" dirty="0"/>
              <a:t>Scopus</a:t>
            </a:r>
            <a:r>
              <a:rPr lang="ru-RU" sz="1200" dirty="0"/>
              <a:t> - Q4)</a:t>
            </a:r>
          </a:p>
          <a:p>
            <a:pPr marL="171450" indent="-171450" fontAlgn="t">
              <a:buFont typeface="Arial" panose="020B0604020202020204" pitchFamily="34" charset="0"/>
              <a:buChar char="•"/>
            </a:pPr>
            <a:r>
              <a:rPr lang="ru-RU" sz="1200" dirty="0"/>
              <a:t>Кратко- и долговременный отклик почвенного дыхания на изменения температуры // </a:t>
            </a:r>
            <a:r>
              <a:rPr lang="ru-RU" sz="1200" dirty="0" err="1"/>
              <a:t>Soil</a:t>
            </a:r>
            <a:r>
              <a:rPr lang="ru-RU" sz="1200" dirty="0"/>
              <a:t> </a:t>
            </a:r>
            <a:r>
              <a:rPr lang="ru-RU" sz="1200" dirty="0" err="1"/>
              <a:t>biology</a:t>
            </a:r>
            <a:r>
              <a:rPr lang="ru-RU" sz="1200" dirty="0"/>
              <a:t> </a:t>
            </a:r>
            <a:r>
              <a:rPr lang="ru-RU" sz="1200" dirty="0" err="1"/>
              <a:t>and</a:t>
            </a:r>
            <a:r>
              <a:rPr lang="ru-RU" sz="1200" dirty="0"/>
              <a:t> </a:t>
            </a:r>
            <a:r>
              <a:rPr lang="ru-RU" sz="1200" dirty="0" err="1"/>
              <a:t>biochemistry</a:t>
            </a:r>
            <a:r>
              <a:rPr lang="ru-RU" sz="1200" dirty="0"/>
              <a:t> (</a:t>
            </a:r>
            <a:r>
              <a:rPr lang="en-US" sz="1200" dirty="0" err="1"/>
              <a:t>WoS</a:t>
            </a:r>
            <a:r>
              <a:rPr lang="ru-RU" sz="1200" dirty="0"/>
              <a:t>, </a:t>
            </a:r>
            <a:r>
              <a:rPr lang="ru-RU" sz="1200" dirty="0" smtClean="0"/>
              <a:t>- </a:t>
            </a:r>
            <a:r>
              <a:rPr lang="ru-RU" sz="1200" dirty="0"/>
              <a:t>Q1)</a:t>
            </a:r>
          </a:p>
          <a:p>
            <a:pPr marL="171450" indent="-171450" fontAlgn="t">
              <a:buFont typeface="Arial" panose="020B0604020202020204" pitchFamily="34" charset="0"/>
              <a:buChar char="•"/>
            </a:pPr>
            <a:r>
              <a:rPr lang="ru-RU" sz="1200" dirty="0"/>
              <a:t>Динамика сезонно-мерзлого слоя болот Западной Сибири  // </a:t>
            </a:r>
            <a:r>
              <a:rPr lang="ru-RU" sz="1200" dirty="0" err="1"/>
              <a:t>The</a:t>
            </a:r>
            <a:r>
              <a:rPr lang="ru-RU" sz="1200" dirty="0"/>
              <a:t> </a:t>
            </a:r>
            <a:r>
              <a:rPr lang="ru-RU" sz="1200" dirty="0" err="1"/>
              <a:t>Soil</a:t>
            </a:r>
            <a:r>
              <a:rPr lang="ru-RU" sz="1200" dirty="0"/>
              <a:t> (</a:t>
            </a:r>
            <a:r>
              <a:rPr lang="en-US" sz="1200" dirty="0" err="1"/>
              <a:t>WoS</a:t>
            </a:r>
            <a:r>
              <a:rPr lang="ru-RU" sz="1200" dirty="0"/>
              <a:t>, </a:t>
            </a:r>
            <a:r>
              <a:rPr lang="en-US" sz="1200" dirty="0"/>
              <a:t>Scopus</a:t>
            </a:r>
            <a:r>
              <a:rPr lang="ru-RU" sz="1200" dirty="0"/>
              <a:t> - Q1</a:t>
            </a:r>
            <a:r>
              <a:rPr lang="ru-RU" sz="1200" dirty="0" smtClean="0"/>
              <a:t>)</a:t>
            </a:r>
          </a:p>
          <a:p>
            <a:pPr fontAlgn="t"/>
            <a:r>
              <a:rPr lang="ru-RU" sz="1200" b="1" dirty="0" smtClean="0"/>
              <a:t>Конференции:</a:t>
            </a:r>
            <a:r>
              <a:rPr lang="ru-RU" sz="1200" dirty="0" smtClean="0"/>
              <a:t> </a:t>
            </a:r>
          </a:p>
          <a:p>
            <a:pPr marL="171450" indent="-171450" fontAlgn="t">
              <a:buFont typeface="Arial" panose="020B0604020202020204" pitchFamily="34" charset="0"/>
              <a:buChar char="•"/>
            </a:pPr>
            <a:r>
              <a:rPr lang="ru-RU" sz="1200" dirty="0"/>
              <a:t>Практическая география и вызовы XXI века. Международная конференция к 100-летию Института географии РАН,  4-6 июня 2018 г., Москва.</a:t>
            </a:r>
          </a:p>
          <a:p>
            <a:pPr marL="171450" indent="-171450" fontAlgn="t">
              <a:buFont typeface="Arial" panose="020B0604020202020204" pitchFamily="34" charset="0"/>
              <a:buChar char="•"/>
            </a:pPr>
            <a:r>
              <a:rPr lang="ru-RU" sz="1200" dirty="0" smtClean="0"/>
              <a:t>Международная </a:t>
            </a:r>
            <a:r>
              <a:rPr lang="ru-RU" sz="1200" dirty="0"/>
              <a:t>конференция и школа молодых ученых по измерениям, моделированию и информационным системам для изучения окружающей среды: ENVIROMIS-2018, 5-11 июля 2018 года, </a:t>
            </a:r>
            <a:r>
              <a:rPr lang="ru-RU" sz="1200" dirty="0" smtClean="0"/>
              <a:t>Томск</a:t>
            </a:r>
            <a:r>
              <a:rPr lang="ru-RU" sz="1200" dirty="0"/>
              <a:t>.</a:t>
            </a:r>
          </a:p>
          <a:p>
            <a:pPr fontAlgn="t"/>
            <a:r>
              <a:rPr lang="ru-RU" sz="1200" b="1" dirty="0" smtClean="0"/>
              <a:t>Заявки </a:t>
            </a:r>
          </a:p>
          <a:p>
            <a:pPr marL="171450" indent="-171450" fontAlgn="t">
              <a:buFont typeface="Arial" panose="020B0604020202020204" pitchFamily="34" charset="0"/>
              <a:buChar char="•"/>
            </a:pPr>
            <a:r>
              <a:rPr lang="ru-RU" sz="1200" b="1" dirty="0" smtClean="0"/>
              <a:t>РНФ </a:t>
            </a:r>
            <a:r>
              <a:rPr lang="ru-RU" sz="1200" b="1" dirty="0"/>
              <a:t>2018-2020 </a:t>
            </a:r>
            <a:r>
              <a:rPr lang="ru-RU" sz="1200" dirty="0"/>
              <a:t>Создание сети мониторинга природно-климатических изменений лесоболотных комплексов Западной </a:t>
            </a:r>
            <a:r>
              <a:rPr lang="ru-RU" sz="1200" dirty="0" smtClean="0"/>
              <a:t>Сибири</a:t>
            </a:r>
            <a:endParaRPr lang="ru-RU" sz="1200" dirty="0"/>
          </a:p>
          <a:p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419507902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186</TotalTime>
  <Words>1521</Words>
  <Application>Microsoft Office PowerPoint</Application>
  <PresentationFormat>Экран (4:3)</PresentationFormat>
  <Paragraphs>82</Paragraphs>
  <Slides>12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Тема Office</vt:lpstr>
      <vt:lpstr>CorelDRAW</vt:lpstr>
      <vt:lpstr>Научно-исследовательская программа ведущей научной школы ЮГУ  «Исследование и моделирование отклика функционирования болотных экосистем Западной Сибири на современные изменения климата и антропогенное воздействие»  Руководитель : Дюкарев Егор Анатольевич Со-руководитель: Филиппова Нина Владимировна</vt:lpstr>
      <vt:lpstr>Список членов научного коллектива </vt:lpstr>
      <vt:lpstr>Цели и задачи исследования </vt:lpstr>
      <vt:lpstr>Актуальность исследования </vt:lpstr>
      <vt:lpstr>Предлагаемые подходы и методы</vt:lpstr>
      <vt:lpstr>Имеющийся научный задел </vt:lpstr>
      <vt:lpstr>Ожидаемые научные результаты</vt:lpstr>
      <vt:lpstr>Научный проект </vt:lpstr>
      <vt:lpstr>План НИР - 2018</vt:lpstr>
      <vt:lpstr>План НИР - 2019</vt:lpstr>
      <vt:lpstr>План НИР - 2020</vt:lpstr>
      <vt:lpstr>Спасибо за внимание!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Научно-исследовательская программа Ведущей научной школы ЮГУ   «Исследование и моделирование отклика функционирования болотных экосистем Западной Сибири на современные изменения климата и антропогенное воздействие»  Руководитель : Дюкарев Егор Анатольевич Со-руководитель: Филиппова Нина Владимировна</dc:title>
  <dc:creator>D</dc:creator>
  <cp:lastModifiedBy>Лебедева Илона Дмитриевна</cp:lastModifiedBy>
  <cp:revision>18</cp:revision>
  <dcterms:created xsi:type="dcterms:W3CDTF">2018-03-28T06:31:59Z</dcterms:created>
  <dcterms:modified xsi:type="dcterms:W3CDTF">2018-03-29T04:21:58Z</dcterms:modified>
</cp:coreProperties>
</file>