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4" r:id="rId2"/>
  </p:sldMasterIdLst>
  <p:notesMasterIdLst>
    <p:notesMasterId r:id="rId15"/>
  </p:notesMasterIdLst>
  <p:sldIdLst>
    <p:sldId id="256" r:id="rId3"/>
    <p:sldId id="270" r:id="rId4"/>
    <p:sldId id="259" r:id="rId5"/>
    <p:sldId id="278" r:id="rId6"/>
    <p:sldId id="261" r:id="rId7"/>
    <p:sldId id="273" r:id="rId8"/>
    <p:sldId id="272" r:id="rId9"/>
    <p:sldId id="279" r:id="rId10"/>
    <p:sldId id="274" r:id="rId11"/>
    <p:sldId id="275" r:id="rId12"/>
    <p:sldId id="276" r:id="rId13"/>
    <p:sldId id="262" r:id="rId14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0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Google Академия* (поиск по ключевым словам на русском языке)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5"/>
                <c:pt idx="0">
                  <c:v>2013 г.</c:v>
                </c:pt>
                <c:pt idx="1">
                  <c:v>2014 г.</c:v>
                </c:pt>
                <c:pt idx="2">
                  <c:v>2015 г.</c:v>
                </c:pt>
                <c:pt idx="3">
                  <c:v>2016 г.</c:v>
                </c:pt>
                <c:pt idx="4">
                  <c:v>2017 г.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47</c:v>
                </c:pt>
                <c:pt idx="1">
                  <c:v>72</c:v>
                </c:pt>
                <c:pt idx="2">
                  <c:v>69</c:v>
                </c:pt>
                <c:pt idx="3">
                  <c:v>73</c:v>
                </c:pt>
                <c:pt idx="4">
                  <c:v>85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Google Академия (поиск по ключевым словам на английском языке)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5"/>
                <c:pt idx="0">
                  <c:v>2013 г.</c:v>
                </c:pt>
                <c:pt idx="1">
                  <c:v>2014 г.</c:v>
                </c:pt>
                <c:pt idx="2">
                  <c:v>2015 г.</c:v>
                </c:pt>
                <c:pt idx="3">
                  <c:v>2016 г.</c:v>
                </c:pt>
                <c:pt idx="4">
                  <c:v>2017 г.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3300</c:v>
                </c:pt>
                <c:pt idx="1">
                  <c:v>3260</c:v>
                </c:pt>
                <c:pt idx="2">
                  <c:v>3390</c:v>
                </c:pt>
                <c:pt idx="3">
                  <c:v>3382</c:v>
                </c:pt>
                <c:pt idx="4">
                  <c:v>3482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Web of Science** (поиск по ключевым словам на английском языке)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5"/>
                <c:pt idx="0">
                  <c:v>2013 г.</c:v>
                </c:pt>
                <c:pt idx="1">
                  <c:v>2014 г.</c:v>
                </c:pt>
                <c:pt idx="2">
                  <c:v>2015 г.</c:v>
                </c:pt>
                <c:pt idx="3">
                  <c:v>2016 г.</c:v>
                </c:pt>
                <c:pt idx="4">
                  <c:v>2017 г.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18</c:v>
                </c:pt>
                <c:pt idx="1">
                  <c:v>21</c:v>
                </c:pt>
                <c:pt idx="2">
                  <c:v>36</c:v>
                </c:pt>
                <c:pt idx="3">
                  <c:v>38</c:v>
                </c:pt>
                <c:pt idx="4">
                  <c:v>39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РИНЦ*** (поиск по ключевым словам на русском языке)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5"/>
                <c:pt idx="0">
                  <c:v>2013 г.</c:v>
                </c:pt>
                <c:pt idx="1">
                  <c:v>2014 г.</c:v>
                </c:pt>
                <c:pt idx="2">
                  <c:v>2015 г.</c:v>
                </c:pt>
                <c:pt idx="3">
                  <c:v>2016 г.</c:v>
                </c:pt>
                <c:pt idx="4">
                  <c:v>2017 г.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11</c:v>
                </c:pt>
                <c:pt idx="4">
                  <c:v>18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РИНЦ*** (поиск по ключевым словам на английском языке)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5"/>
                <c:pt idx="0">
                  <c:v>2013 г.</c:v>
                </c:pt>
                <c:pt idx="1">
                  <c:v>2014 г.</c:v>
                </c:pt>
                <c:pt idx="2">
                  <c:v>2015 г.</c:v>
                </c:pt>
                <c:pt idx="3">
                  <c:v>2016 г.</c:v>
                </c:pt>
                <c:pt idx="4">
                  <c:v>2017 г.</c:v>
                </c:pt>
              </c:strCache>
            </c:strRef>
          </c:cat>
          <c:val>
            <c:numRef>
              <c:f>Лист1!$F$2:$F$7</c:f>
              <c:numCache>
                <c:formatCode>General</c:formatCode>
                <c:ptCount val="6"/>
                <c:pt idx="0">
                  <c:v>2</c:v>
                </c:pt>
                <c:pt idx="1">
                  <c:v>5</c:v>
                </c:pt>
                <c:pt idx="2">
                  <c:v>8</c:v>
                </c:pt>
                <c:pt idx="3">
                  <c:v>4</c:v>
                </c:pt>
                <c:pt idx="4">
                  <c:v>11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Лист1!$A$2:$A$7</c:f>
              <c:strCache>
                <c:ptCount val="5"/>
                <c:pt idx="0">
                  <c:v>2013 г.</c:v>
                </c:pt>
                <c:pt idx="1">
                  <c:v>2014 г.</c:v>
                </c:pt>
                <c:pt idx="2">
                  <c:v>2015 г.</c:v>
                </c:pt>
                <c:pt idx="3">
                  <c:v>2016 г.</c:v>
                </c:pt>
                <c:pt idx="4">
                  <c:v>2017 г.</c:v>
                </c:pt>
              </c:strCache>
            </c:strRef>
          </c:cat>
          <c:val>
            <c:numRef>
              <c:f>Лист1!$G$2:$G$7</c:f>
              <c:numCache>
                <c:formatCode>General</c:formatCode>
                <c:ptCount val="6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247680"/>
        <c:axId val="62249984"/>
      </c:barChart>
      <c:catAx>
        <c:axId val="6224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62249984"/>
        <c:crosses val="autoZero"/>
        <c:auto val="1"/>
        <c:lblAlgn val="ctr"/>
        <c:lblOffset val="100"/>
        <c:noMultiLvlLbl val="0"/>
      </c:catAx>
      <c:valAx>
        <c:axId val="62249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22476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dvfu.ru/science/dissertation-tips/the-list-of-dissertation-councils/d-999-202-0.php?clear_cache=Y" TargetMode="External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dvfu.ru/science/dissertation-tips/the-list-of-dissertation-councils/d-999-202-0.php?clear_cache=Y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E24934-A44C-43EC-A6D7-110625C203C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646030-AA29-4573-AC26-11A2D865C692}">
      <dgm:prSet/>
      <dgm:spPr/>
      <dgm:t>
        <a:bodyPr/>
        <a:lstStyle/>
        <a:p>
          <a:pPr rtl="0"/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Объект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исследования: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059D3C-05EC-4171-9ABC-F214AA8D7E2D}" type="parTrans" cxnId="{B5A423A1-2443-4191-9E68-370B3090D0ED}">
      <dgm:prSet/>
      <dgm:spPr/>
      <dgm:t>
        <a:bodyPr/>
        <a:lstStyle/>
        <a:p>
          <a:endParaRPr lang="ru-RU"/>
        </a:p>
      </dgm:t>
    </dgm:pt>
    <dgm:pt modelId="{26AFC1EC-650F-4665-8B2D-DAC530D61FE0}" type="sibTrans" cxnId="{B5A423A1-2443-4191-9E68-370B3090D0ED}">
      <dgm:prSet/>
      <dgm:spPr/>
      <dgm:t>
        <a:bodyPr/>
        <a:lstStyle/>
        <a:p>
          <a:endParaRPr lang="ru-RU"/>
        </a:p>
      </dgm:t>
    </dgm:pt>
    <dgm:pt modelId="{9BED3F42-B89F-45DD-AA30-BEF100BC8905}" type="pres">
      <dgm:prSet presAssocID="{8FE24934-A44C-43EC-A6D7-110625C203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23C4DA-DCF2-4908-B6BB-B0BE227F2361}" type="pres">
      <dgm:prSet presAssocID="{7D646030-AA29-4573-AC26-11A2D865C69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544C00-3A19-467E-8954-E1001ECB8ADC}" type="presOf" srcId="{8FE24934-A44C-43EC-A6D7-110625C203C9}" destId="{9BED3F42-B89F-45DD-AA30-BEF100BC8905}" srcOrd="0" destOrd="0" presId="urn:microsoft.com/office/officeart/2005/8/layout/vList2"/>
    <dgm:cxn modelId="{3DA1E402-1474-42D0-A350-1CAFF4375484}" type="presOf" srcId="{7D646030-AA29-4573-AC26-11A2D865C692}" destId="{9223C4DA-DCF2-4908-B6BB-B0BE227F2361}" srcOrd="0" destOrd="0" presId="urn:microsoft.com/office/officeart/2005/8/layout/vList2"/>
    <dgm:cxn modelId="{B5A423A1-2443-4191-9E68-370B3090D0ED}" srcId="{8FE24934-A44C-43EC-A6D7-110625C203C9}" destId="{7D646030-AA29-4573-AC26-11A2D865C692}" srcOrd="0" destOrd="0" parTransId="{B2059D3C-05EC-4171-9ABC-F214AA8D7E2D}" sibTransId="{26AFC1EC-650F-4665-8B2D-DAC530D61FE0}"/>
    <dgm:cxn modelId="{64F94455-82B0-4D34-A2CA-9034D23C60DD}" type="presParOf" srcId="{9BED3F42-B89F-45DD-AA30-BEF100BC8905}" destId="{9223C4DA-DCF2-4908-B6BB-B0BE227F236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088E205-4DCC-4B3D-A137-05727556E91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0B74484-85CC-42E9-ABC8-32C7761D0724}">
      <dgm:prSet custT="1"/>
      <dgm:spPr/>
      <dgm:t>
        <a:bodyPr/>
        <a:lstStyle/>
        <a:p>
          <a:pPr algn="ctr" rtl="0"/>
          <a:r>
            <a:rPr lang="ru-RU" sz="2400" b="1" dirty="0" smtClean="0">
              <a:latin typeface="Arial" panose="020B0604020202020204" pitchFamily="34" charset="0"/>
              <a:cs typeface="Arial" panose="020B0604020202020204" pitchFamily="34" charset="0"/>
            </a:rPr>
            <a:t>Действующие диссертационные советы,</a:t>
          </a:r>
          <a:br>
            <a:rPr lang="ru-RU" sz="24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dirty="0" smtClean="0">
              <a:latin typeface="Arial" panose="020B0604020202020204" pitchFamily="34" charset="0"/>
              <a:cs typeface="Arial" panose="020B0604020202020204" pitchFamily="34" charset="0"/>
            </a:rPr>
            <a:t> в которых планируется защита диссертации 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70F7F6-96A3-46C3-86A3-1176BB82B256}" type="parTrans" cxnId="{BFEAA502-401F-4D9F-8EDE-82B8BD3BEA88}">
      <dgm:prSet/>
      <dgm:spPr/>
      <dgm:t>
        <a:bodyPr/>
        <a:lstStyle/>
        <a:p>
          <a:endParaRPr lang="ru-RU"/>
        </a:p>
      </dgm:t>
    </dgm:pt>
    <dgm:pt modelId="{9E19205A-1553-4D2C-8031-5738D750FA81}" type="sibTrans" cxnId="{BFEAA502-401F-4D9F-8EDE-82B8BD3BEA88}">
      <dgm:prSet/>
      <dgm:spPr/>
      <dgm:t>
        <a:bodyPr/>
        <a:lstStyle/>
        <a:p>
          <a:endParaRPr lang="ru-RU"/>
        </a:p>
      </dgm:t>
    </dgm:pt>
    <dgm:pt modelId="{74161ABF-5592-42E5-9D55-874E3C97B0F4}" type="pres">
      <dgm:prSet presAssocID="{C088E205-4DCC-4B3D-A137-05727556E91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69263B-37FB-4C1B-A5A3-11DE4347737F}" type="pres">
      <dgm:prSet presAssocID="{60B74484-85CC-42E9-ABC8-32C7761D072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2D71DC-959A-4C93-8911-D004DEA1BF33}" type="presOf" srcId="{60B74484-85CC-42E9-ABC8-32C7761D0724}" destId="{D269263B-37FB-4C1B-A5A3-11DE4347737F}" srcOrd="0" destOrd="0" presId="urn:microsoft.com/office/officeart/2005/8/layout/vList2"/>
    <dgm:cxn modelId="{BFEAA502-401F-4D9F-8EDE-82B8BD3BEA88}" srcId="{C088E205-4DCC-4B3D-A137-05727556E912}" destId="{60B74484-85CC-42E9-ABC8-32C7761D0724}" srcOrd="0" destOrd="0" parTransId="{6170F7F6-96A3-46C3-86A3-1176BB82B256}" sibTransId="{9E19205A-1553-4D2C-8031-5738D750FA81}"/>
    <dgm:cxn modelId="{D1A59E04-1EAE-4DD7-B916-B5632AB988E0}" type="presOf" srcId="{C088E205-4DCC-4B3D-A137-05727556E912}" destId="{74161ABF-5592-42E5-9D55-874E3C97B0F4}" srcOrd="0" destOrd="0" presId="urn:microsoft.com/office/officeart/2005/8/layout/vList2"/>
    <dgm:cxn modelId="{547CE595-226D-4C5D-A513-6FAF1BF61E03}" type="presParOf" srcId="{74161ABF-5592-42E5-9D55-874E3C97B0F4}" destId="{D269263B-37FB-4C1B-A5A3-11DE4347737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833C3E7-2408-4A12-B569-D34DBBAA8F1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251A72-6839-4467-9CDE-0958C8617EF0}">
      <dgm:prSet custT="1"/>
      <dgm:spPr/>
      <dgm:t>
        <a:bodyPr/>
        <a:lstStyle/>
        <a:p>
          <a:pPr indent="457200" algn="just" rtl="0">
            <a:lnSpc>
              <a:spcPct val="100000"/>
            </a:lnSpc>
          </a:pPr>
          <a:r>
            <a:rPr lang="ru-RU" b="1" dirty="0" smtClean="0">
              <a:latin typeface="Times New Roman" pitchFamily="18" charset="0"/>
              <a:cs typeface="Times New Roman" pitchFamily="18" charset="0"/>
            </a:rPr>
            <a:t>Результаты работы планируется представить в Диссертационном совете Дальневосточного федерального университета  (ДВФУ)</a:t>
          </a:r>
          <a:endParaRPr lang="ru-RU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21FA53-FF1A-4251-B7CC-628150BFD780}" type="parTrans" cxnId="{6D2BCB43-5E62-4D93-BDB7-E697AAC60553}">
      <dgm:prSet/>
      <dgm:spPr/>
      <dgm:t>
        <a:bodyPr/>
        <a:lstStyle/>
        <a:p>
          <a:endParaRPr lang="ru-RU"/>
        </a:p>
      </dgm:t>
    </dgm:pt>
    <dgm:pt modelId="{62798833-210A-4672-9481-DD6C5F34879E}" type="sibTrans" cxnId="{6D2BCB43-5E62-4D93-BDB7-E697AAC60553}">
      <dgm:prSet/>
      <dgm:spPr/>
      <dgm:t>
        <a:bodyPr/>
        <a:lstStyle/>
        <a:p>
          <a:endParaRPr lang="ru-RU"/>
        </a:p>
      </dgm:t>
    </dgm:pt>
    <dgm:pt modelId="{C52AAF37-7170-48E5-865D-03BD73F4EC69}">
      <dgm:prSet custT="1"/>
      <dgm:spPr/>
      <dgm:t>
        <a:bodyPr/>
        <a:lstStyle/>
        <a:p>
          <a:r>
            <a:rPr lang="ru-RU" sz="1800" b="1" dirty="0" smtClean="0">
              <a:effectLst/>
              <a:latin typeface="Times New Roman" pitchFamily="18" charset="0"/>
              <a:cs typeface="Times New Roman" pitchFamily="18" charset="0"/>
            </a:rPr>
            <a:t>Д 999.192.02 </a:t>
          </a:r>
        </a:p>
        <a:p>
          <a:r>
            <a:rPr lang="ru-RU" sz="1800" b="1" dirty="0" smtClean="0">
              <a:effectLst/>
              <a:latin typeface="Times New Roman" pitchFamily="18" charset="0"/>
              <a:cs typeface="Times New Roman" pitchFamily="18" charset="0"/>
            </a:rPr>
            <a:t/>
          </a:r>
          <a:br>
            <a:rPr lang="ru-RU" sz="1800" b="1" dirty="0" smtClean="0">
              <a:effectLst/>
              <a:latin typeface="Times New Roman" pitchFamily="18" charset="0"/>
              <a:cs typeface="Times New Roman" pitchFamily="18" charset="0"/>
            </a:rPr>
          </a:br>
          <a:r>
            <a:rPr lang="ru-RU" b="1" dirty="0" smtClean="0">
              <a:latin typeface="Times New Roman" pitchFamily="18" charset="0"/>
              <a:cs typeface="Times New Roman" pitchFamily="18" charset="0"/>
            </a:rPr>
            <a:t>08.00.05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 - Экономика и управление народным хозяйством (экономика, организация и управление предприятиями, отраслями, комплексами - промышленность; экономика, организация и управление предприятиями, отраслями, комплексами - сфера услуг) (экономическое науки);</a:t>
          </a:r>
          <a:endParaRPr lang="ru-RU" sz="1800" b="1" dirty="0" smtClean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9FF38404-2D65-4C92-BDC0-3C60765055D4}" type="parTrans" cxnId="{782D6D88-DC62-4496-A3B9-E77F66B5471C}">
      <dgm:prSet/>
      <dgm:spPr/>
      <dgm:t>
        <a:bodyPr/>
        <a:lstStyle/>
        <a:p>
          <a:endParaRPr lang="ru-RU"/>
        </a:p>
      </dgm:t>
    </dgm:pt>
    <dgm:pt modelId="{94D532F7-648A-41FC-83FD-55FBA31C14A4}" type="sibTrans" cxnId="{782D6D88-DC62-4496-A3B9-E77F66B5471C}">
      <dgm:prSet/>
      <dgm:spPr/>
      <dgm:t>
        <a:bodyPr/>
        <a:lstStyle/>
        <a:p>
          <a:endParaRPr lang="ru-RU"/>
        </a:p>
      </dgm:t>
    </dgm:pt>
    <dgm:pt modelId="{F6916040-FDD8-4239-A32E-5E29C9D40A55}">
      <dgm:prSet/>
      <dgm:spPr>
        <a:solidFill>
          <a:schemeClr val="bg1"/>
        </a:solidFill>
      </dgm:spPr>
      <dgm:t>
        <a:bodyPr/>
        <a:lstStyle/>
        <a:p>
          <a:r>
            <a:rPr lang="ru-RU" b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Д 999.202.02</a:t>
          </a:r>
          <a:endParaRPr lang="ru-RU" b="1" u="none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b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b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b="1" dirty="0" smtClean="0">
              <a:latin typeface="Times New Roman" pitchFamily="18" charset="0"/>
              <a:cs typeface="Times New Roman" pitchFamily="18" charset="0"/>
            </a:rPr>
            <a:t>08.00.05 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- Экономика и управление народным хозяйством (маркетинг; управление инновациями; экономика предпринимательства) (экономические науки)</a:t>
          </a:r>
          <a:endParaRPr lang="ru-RU" b="1" u="none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BF804BA-1335-49BF-AC48-DAEA20F145E3}" type="parTrans" cxnId="{E753CD25-4A13-4EEA-A54E-8987C4CEA7EF}">
      <dgm:prSet/>
      <dgm:spPr/>
      <dgm:t>
        <a:bodyPr/>
        <a:lstStyle/>
        <a:p>
          <a:endParaRPr lang="ru-RU"/>
        </a:p>
      </dgm:t>
    </dgm:pt>
    <dgm:pt modelId="{447E229E-B85D-449B-BDF0-45C9E6A4D990}" type="sibTrans" cxnId="{E753CD25-4A13-4EEA-A54E-8987C4CEA7EF}">
      <dgm:prSet/>
      <dgm:spPr/>
      <dgm:t>
        <a:bodyPr/>
        <a:lstStyle/>
        <a:p>
          <a:endParaRPr lang="ru-RU"/>
        </a:p>
      </dgm:t>
    </dgm:pt>
    <dgm:pt modelId="{6FB42978-C792-468E-A82D-3A17EA8C317B}" type="pres">
      <dgm:prSet presAssocID="{9833C3E7-2408-4A12-B569-D34DBBAA8F1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60751DF-7665-4709-903B-C40C57F5A51C}" type="pres">
      <dgm:prSet presAssocID="{1B251A72-6839-4467-9CDE-0958C8617EF0}" presName="thickLine" presStyleLbl="alignNode1" presStyleIdx="0" presStyleCnt="3"/>
      <dgm:spPr/>
    </dgm:pt>
    <dgm:pt modelId="{8999F58C-6837-4E08-A15E-D069C03D4AF7}" type="pres">
      <dgm:prSet presAssocID="{1B251A72-6839-4467-9CDE-0958C8617EF0}" presName="horz1" presStyleCnt="0"/>
      <dgm:spPr/>
    </dgm:pt>
    <dgm:pt modelId="{0789B02E-41E9-4727-A879-B8CB048B6A16}" type="pres">
      <dgm:prSet presAssocID="{1B251A72-6839-4467-9CDE-0958C8617EF0}" presName="tx1" presStyleLbl="revTx" presStyleIdx="0" presStyleCnt="3"/>
      <dgm:spPr/>
      <dgm:t>
        <a:bodyPr/>
        <a:lstStyle/>
        <a:p>
          <a:endParaRPr lang="ru-RU"/>
        </a:p>
      </dgm:t>
    </dgm:pt>
    <dgm:pt modelId="{E77B7728-541D-4F1A-B6B0-CABC78CDDE3D}" type="pres">
      <dgm:prSet presAssocID="{1B251A72-6839-4467-9CDE-0958C8617EF0}" presName="vert1" presStyleCnt="0"/>
      <dgm:spPr/>
    </dgm:pt>
    <dgm:pt modelId="{AAC85124-A663-4DF8-B7BD-6FF2AA5EE63B}" type="pres">
      <dgm:prSet presAssocID="{C52AAF37-7170-48E5-865D-03BD73F4EC69}" presName="thickLine" presStyleLbl="alignNode1" presStyleIdx="1" presStyleCnt="3"/>
      <dgm:spPr/>
    </dgm:pt>
    <dgm:pt modelId="{6323E34C-6B90-499B-9F3E-6358DBE95001}" type="pres">
      <dgm:prSet presAssocID="{C52AAF37-7170-48E5-865D-03BD73F4EC69}" presName="horz1" presStyleCnt="0"/>
      <dgm:spPr/>
    </dgm:pt>
    <dgm:pt modelId="{52A6DFEC-7D2D-49A4-A92B-659E687A66BE}" type="pres">
      <dgm:prSet presAssocID="{C52AAF37-7170-48E5-865D-03BD73F4EC69}" presName="tx1" presStyleLbl="revTx" presStyleIdx="1" presStyleCnt="3" custScaleY="151638"/>
      <dgm:spPr/>
    </dgm:pt>
    <dgm:pt modelId="{7572FA73-76F2-47DC-91B7-E6634E3DC13C}" type="pres">
      <dgm:prSet presAssocID="{C52AAF37-7170-48E5-865D-03BD73F4EC69}" presName="vert1" presStyleCnt="0"/>
      <dgm:spPr/>
    </dgm:pt>
    <dgm:pt modelId="{5B23DDC8-74E5-4A3C-A5DF-E82EA6705416}" type="pres">
      <dgm:prSet presAssocID="{F6916040-FDD8-4239-A32E-5E29C9D40A55}" presName="thickLine" presStyleLbl="alignNode1" presStyleIdx="2" presStyleCnt="3"/>
      <dgm:spPr/>
    </dgm:pt>
    <dgm:pt modelId="{4D4A46C4-9D10-4699-A9C9-63FC20180C31}" type="pres">
      <dgm:prSet presAssocID="{F6916040-FDD8-4239-A32E-5E29C9D40A55}" presName="horz1" presStyleCnt="0"/>
      <dgm:spPr/>
    </dgm:pt>
    <dgm:pt modelId="{0FFCF785-165D-44CB-AD62-F947B229BF0A}" type="pres">
      <dgm:prSet presAssocID="{F6916040-FDD8-4239-A32E-5E29C9D40A55}" presName="tx1" presStyleLbl="revTx" presStyleIdx="2" presStyleCnt="3"/>
      <dgm:spPr/>
      <dgm:t>
        <a:bodyPr/>
        <a:lstStyle/>
        <a:p>
          <a:endParaRPr lang="ru-RU"/>
        </a:p>
      </dgm:t>
    </dgm:pt>
    <dgm:pt modelId="{0BE35FF6-B326-4B31-85EF-EF071810E043}" type="pres">
      <dgm:prSet presAssocID="{F6916040-FDD8-4239-A32E-5E29C9D40A55}" presName="vert1" presStyleCnt="0"/>
      <dgm:spPr/>
    </dgm:pt>
  </dgm:ptLst>
  <dgm:cxnLst>
    <dgm:cxn modelId="{11D38D8C-84F3-44E7-B7C2-AA38F20F7A06}" type="presOf" srcId="{C52AAF37-7170-48E5-865D-03BD73F4EC69}" destId="{52A6DFEC-7D2D-49A4-A92B-659E687A66BE}" srcOrd="0" destOrd="0" presId="urn:microsoft.com/office/officeart/2008/layout/LinedList"/>
    <dgm:cxn modelId="{6D161C92-2639-4EA9-AE53-45F80E452EE9}" type="presOf" srcId="{1B251A72-6839-4467-9CDE-0958C8617EF0}" destId="{0789B02E-41E9-4727-A879-B8CB048B6A16}" srcOrd="0" destOrd="0" presId="urn:microsoft.com/office/officeart/2008/layout/LinedList"/>
    <dgm:cxn modelId="{782D6D88-DC62-4496-A3B9-E77F66B5471C}" srcId="{9833C3E7-2408-4A12-B569-D34DBBAA8F10}" destId="{C52AAF37-7170-48E5-865D-03BD73F4EC69}" srcOrd="1" destOrd="0" parTransId="{9FF38404-2D65-4C92-BDC0-3C60765055D4}" sibTransId="{94D532F7-648A-41FC-83FD-55FBA31C14A4}"/>
    <dgm:cxn modelId="{F773E802-8F46-4110-A670-30669C770457}" type="presOf" srcId="{F6916040-FDD8-4239-A32E-5E29C9D40A55}" destId="{0FFCF785-165D-44CB-AD62-F947B229BF0A}" srcOrd="0" destOrd="0" presId="urn:microsoft.com/office/officeart/2008/layout/LinedList"/>
    <dgm:cxn modelId="{6D2BCB43-5E62-4D93-BDB7-E697AAC60553}" srcId="{9833C3E7-2408-4A12-B569-D34DBBAA8F10}" destId="{1B251A72-6839-4467-9CDE-0958C8617EF0}" srcOrd="0" destOrd="0" parTransId="{7421FA53-FF1A-4251-B7CC-628150BFD780}" sibTransId="{62798833-210A-4672-9481-DD6C5F34879E}"/>
    <dgm:cxn modelId="{E753CD25-4A13-4EEA-A54E-8987C4CEA7EF}" srcId="{9833C3E7-2408-4A12-B569-D34DBBAA8F10}" destId="{F6916040-FDD8-4239-A32E-5E29C9D40A55}" srcOrd="2" destOrd="0" parTransId="{9BF804BA-1335-49BF-AC48-DAEA20F145E3}" sibTransId="{447E229E-B85D-449B-BDF0-45C9E6A4D990}"/>
    <dgm:cxn modelId="{BE409669-B55B-4A84-B310-FC12A2629466}" type="presOf" srcId="{9833C3E7-2408-4A12-B569-D34DBBAA8F10}" destId="{6FB42978-C792-468E-A82D-3A17EA8C317B}" srcOrd="0" destOrd="0" presId="urn:microsoft.com/office/officeart/2008/layout/LinedList"/>
    <dgm:cxn modelId="{BF34CF48-2D81-4B9D-B983-1849A1AA18C3}" type="presParOf" srcId="{6FB42978-C792-468E-A82D-3A17EA8C317B}" destId="{B60751DF-7665-4709-903B-C40C57F5A51C}" srcOrd="0" destOrd="0" presId="urn:microsoft.com/office/officeart/2008/layout/LinedList"/>
    <dgm:cxn modelId="{3CB9C590-AD98-4AF6-A59B-FB21E7E038AD}" type="presParOf" srcId="{6FB42978-C792-468E-A82D-3A17EA8C317B}" destId="{8999F58C-6837-4E08-A15E-D069C03D4AF7}" srcOrd="1" destOrd="0" presId="urn:microsoft.com/office/officeart/2008/layout/LinedList"/>
    <dgm:cxn modelId="{27200AA7-A3CA-4A86-AC0E-2CB8879EDBEB}" type="presParOf" srcId="{8999F58C-6837-4E08-A15E-D069C03D4AF7}" destId="{0789B02E-41E9-4727-A879-B8CB048B6A16}" srcOrd="0" destOrd="0" presId="urn:microsoft.com/office/officeart/2008/layout/LinedList"/>
    <dgm:cxn modelId="{DDE8709C-2CAA-4BED-BB21-F41DA5C0ED2B}" type="presParOf" srcId="{8999F58C-6837-4E08-A15E-D069C03D4AF7}" destId="{E77B7728-541D-4F1A-B6B0-CABC78CDDE3D}" srcOrd="1" destOrd="0" presId="urn:microsoft.com/office/officeart/2008/layout/LinedList"/>
    <dgm:cxn modelId="{08BB4CEF-3C19-4D3C-8AA5-03FB09F300AE}" type="presParOf" srcId="{6FB42978-C792-468E-A82D-3A17EA8C317B}" destId="{AAC85124-A663-4DF8-B7BD-6FF2AA5EE63B}" srcOrd="2" destOrd="0" presId="urn:microsoft.com/office/officeart/2008/layout/LinedList"/>
    <dgm:cxn modelId="{36F954F3-9228-4A7E-BD63-76B32EBFF702}" type="presParOf" srcId="{6FB42978-C792-468E-A82D-3A17EA8C317B}" destId="{6323E34C-6B90-499B-9F3E-6358DBE95001}" srcOrd="3" destOrd="0" presId="urn:microsoft.com/office/officeart/2008/layout/LinedList"/>
    <dgm:cxn modelId="{CCA0F108-290E-458A-AD03-D2983CE524F8}" type="presParOf" srcId="{6323E34C-6B90-499B-9F3E-6358DBE95001}" destId="{52A6DFEC-7D2D-49A4-A92B-659E687A66BE}" srcOrd="0" destOrd="0" presId="urn:microsoft.com/office/officeart/2008/layout/LinedList"/>
    <dgm:cxn modelId="{B5C95A5E-A613-4566-A53F-8AAB8A2A8510}" type="presParOf" srcId="{6323E34C-6B90-499B-9F3E-6358DBE95001}" destId="{7572FA73-76F2-47DC-91B7-E6634E3DC13C}" srcOrd="1" destOrd="0" presId="urn:microsoft.com/office/officeart/2008/layout/LinedList"/>
    <dgm:cxn modelId="{7B68AF3D-C4AA-4B4D-969F-E2BEA9F035B0}" type="presParOf" srcId="{6FB42978-C792-468E-A82D-3A17EA8C317B}" destId="{5B23DDC8-74E5-4A3C-A5DF-E82EA6705416}" srcOrd="4" destOrd="0" presId="urn:microsoft.com/office/officeart/2008/layout/LinedList"/>
    <dgm:cxn modelId="{12E0C800-42BA-4B8E-BF65-AB38E118CA24}" type="presParOf" srcId="{6FB42978-C792-468E-A82D-3A17EA8C317B}" destId="{4D4A46C4-9D10-4699-A9C9-63FC20180C31}" srcOrd="5" destOrd="0" presId="urn:microsoft.com/office/officeart/2008/layout/LinedList"/>
    <dgm:cxn modelId="{009121F5-7BC3-483F-B087-1FC4881A9EB5}" type="presParOf" srcId="{4D4A46C4-9D10-4699-A9C9-63FC20180C31}" destId="{0FFCF785-165D-44CB-AD62-F947B229BF0A}" srcOrd="0" destOrd="0" presId="urn:microsoft.com/office/officeart/2008/layout/LinedList"/>
    <dgm:cxn modelId="{88216FF2-7269-469F-AD23-53A570AA1056}" type="presParOf" srcId="{4D4A46C4-9D10-4699-A9C9-63FC20180C31}" destId="{0BE35FF6-B326-4B31-85EF-EF071810E04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A70BDC-1DFF-4FBD-B290-342BC04AA4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C2957C-CFA6-4802-9BE5-41F6483EF2D1}">
      <dgm:prSet/>
      <dgm:spPr/>
      <dgm:t>
        <a:bodyPr/>
        <a:lstStyle/>
        <a:p>
          <a:pPr rtl="0"/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Предметом изучения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является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B934B8-69F7-4B4A-BE7B-7BEEE85ECA4A}" type="parTrans" cxnId="{A061AEE9-3194-4233-AD0D-7746426A5CF4}">
      <dgm:prSet/>
      <dgm:spPr/>
      <dgm:t>
        <a:bodyPr/>
        <a:lstStyle/>
        <a:p>
          <a:endParaRPr lang="ru-RU"/>
        </a:p>
      </dgm:t>
    </dgm:pt>
    <dgm:pt modelId="{1489B3A4-CD81-4ECC-99F4-EE3B23188B97}" type="sibTrans" cxnId="{A061AEE9-3194-4233-AD0D-7746426A5CF4}">
      <dgm:prSet/>
      <dgm:spPr/>
      <dgm:t>
        <a:bodyPr/>
        <a:lstStyle/>
        <a:p>
          <a:endParaRPr lang="ru-RU"/>
        </a:p>
      </dgm:t>
    </dgm:pt>
    <dgm:pt modelId="{7B86569F-4CA0-4BD5-ACEF-DECEA70D3DEF}" type="pres">
      <dgm:prSet presAssocID="{06A70BDC-1DFF-4FBD-B290-342BC04AA4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031255-DA70-438D-86A7-4C78FCB53ABC}" type="pres">
      <dgm:prSet presAssocID="{D0C2957C-CFA6-4802-9BE5-41F6483EF2D1}" presName="parentText" presStyleLbl="node1" presStyleIdx="0" presStyleCnt="1" custScaleX="88265" custScaleY="151183" custLinFactNeighborX="1786" custLinFactNeighborY="163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61AEE9-3194-4233-AD0D-7746426A5CF4}" srcId="{06A70BDC-1DFF-4FBD-B290-342BC04AA409}" destId="{D0C2957C-CFA6-4802-9BE5-41F6483EF2D1}" srcOrd="0" destOrd="0" parTransId="{ABB934B8-69F7-4B4A-BE7B-7BEEE85ECA4A}" sibTransId="{1489B3A4-CD81-4ECC-99F4-EE3B23188B97}"/>
    <dgm:cxn modelId="{D610CAFA-F193-4B25-8E91-09655984C6C4}" type="presOf" srcId="{06A70BDC-1DFF-4FBD-B290-342BC04AA409}" destId="{7B86569F-4CA0-4BD5-ACEF-DECEA70D3DEF}" srcOrd="0" destOrd="0" presId="urn:microsoft.com/office/officeart/2005/8/layout/vList2"/>
    <dgm:cxn modelId="{80BEE4B6-E665-46DF-8C0C-4C6C0E00FB24}" type="presOf" srcId="{D0C2957C-CFA6-4802-9BE5-41F6483EF2D1}" destId="{9E031255-DA70-438D-86A7-4C78FCB53ABC}" srcOrd="0" destOrd="0" presId="urn:microsoft.com/office/officeart/2005/8/layout/vList2"/>
    <dgm:cxn modelId="{46626318-D35F-4653-8F9E-F61E8DB4EC54}" type="presParOf" srcId="{7B86569F-4CA0-4BD5-ACEF-DECEA70D3DEF}" destId="{9E031255-DA70-438D-86A7-4C78FCB53AB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C784E7-2880-482E-891C-1E5DBE43FEA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FDC4A8-F15E-4224-827B-A8AA285D64CA}">
      <dgm:prSet custT="1"/>
      <dgm:spPr/>
      <dgm:t>
        <a:bodyPr/>
        <a:lstStyle/>
        <a:p>
          <a:pPr rtl="0"/>
          <a:r>
            <a:rPr lang="ru-RU" dirty="0" smtClean="0"/>
            <a:t>Научная новизна проекта заключается в выявлении влияния патерналистской поддержки на развитие института предпринимательства, имплементированного в России в рамках </a:t>
          </a:r>
          <a:r>
            <a:rPr lang="ru-RU" dirty="0" err="1" smtClean="0"/>
            <a:t>неолибельной</a:t>
          </a:r>
          <a:r>
            <a:rPr lang="ru-RU" dirty="0" smtClean="0"/>
            <a:t> модели.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14DB16-BC53-46DB-845E-174EFC8767DA}" type="parTrans" cxnId="{129E7558-F2AC-4C32-ACD3-3E53C22326C8}">
      <dgm:prSet/>
      <dgm:spPr/>
      <dgm:t>
        <a:bodyPr/>
        <a:lstStyle/>
        <a:p>
          <a:endParaRPr lang="ru-RU"/>
        </a:p>
      </dgm:t>
    </dgm:pt>
    <dgm:pt modelId="{7BCDEBC5-A353-4D03-9DE0-60591A7E2D46}" type="sibTrans" cxnId="{129E7558-F2AC-4C32-ACD3-3E53C22326C8}">
      <dgm:prSet/>
      <dgm:spPr/>
      <dgm:t>
        <a:bodyPr/>
        <a:lstStyle/>
        <a:p>
          <a:endParaRPr lang="ru-RU"/>
        </a:p>
      </dgm:t>
    </dgm:pt>
    <dgm:pt modelId="{D02A7C89-6DDA-405C-9DFA-15E2F7148AE3}" type="pres">
      <dgm:prSet presAssocID="{70C784E7-2880-482E-891C-1E5DBE43FEA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3D3420A-0A21-4FA8-B500-62B277EC1D14}" type="pres">
      <dgm:prSet presAssocID="{CEFDC4A8-F15E-4224-827B-A8AA285D64CA}" presName="thickLine" presStyleLbl="alignNode1" presStyleIdx="0" presStyleCnt="1"/>
      <dgm:spPr/>
    </dgm:pt>
    <dgm:pt modelId="{9508974A-1586-47FC-B967-5E529F5168F4}" type="pres">
      <dgm:prSet presAssocID="{CEFDC4A8-F15E-4224-827B-A8AA285D64CA}" presName="horz1" presStyleCnt="0"/>
      <dgm:spPr/>
    </dgm:pt>
    <dgm:pt modelId="{B281EF44-DA22-43F3-8424-FC8D38E292BB}" type="pres">
      <dgm:prSet presAssocID="{CEFDC4A8-F15E-4224-827B-A8AA285D64CA}" presName="tx1" presStyleLbl="revTx" presStyleIdx="0" presStyleCnt="1"/>
      <dgm:spPr/>
      <dgm:t>
        <a:bodyPr/>
        <a:lstStyle/>
        <a:p>
          <a:endParaRPr lang="ru-RU"/>
        </a:p>
      </dgm:t>
    </dgm:pt>
    <dgm:pt modelId="{661E5236-2ADD-472A-BBD9-06018B5BBD29}" type="pres">
      <dgm:prSet presAssocID="{CEFDC4A8-F15E-4224-827B-A8AA285D64CA}" presName="vert1" presStyleCnt="0"/>
      <dgm:spPr/>
    </dgm:pt>
  </dgm:ptLst>
  <dgm:cxnLst>
    <dgm:cxn modelId="{794E7CB4-D193-4BE0-B284-E6EB762753E1}" type="presOf" srcId="{70C784E7-2880-482E-891C-1E5DBE43FEA4}" destId="{D02A7C89-6DDA-405C-9DFA-15E2F7148AE3}" srcOrd="0" destOrd="0" presId="urn:microsoft.com/office/officeart/2008/layout/LinedList"/>
    <dgm:cxn modelId="{6E0A3E3E-5054-428E-B910-2E4111962D46}" type="presOf" srcId="{CEFDC4A8-F15E-4224-827B-A8AA285D64CA}" destId="{B281EF44-DA22-43F3-8424-FC8D38E292BB}" srcOrd="0" destOrd="0" presId="urn:microsoft.com/office/officeart/2008/layout/LinedList"/>
    <dgm:cxn modelId="{129E7558-F2AC-4C32-ACD3-3E53C22326C8}" srcId="{70C784E7-2880-482E-891C-1E5DBE43FEA4}" destId="{CEFDC4A8-F15E-4224-827B-A8AA285D64CA}" srcOrd="0" destOrd="0" parTransId="{2F14DB16-BC53-46DB-845E-174EFC8767DA}" sibTransId="{7BCDEBC5-A353-4D03-9DE0-60591A7E2D46}"/>
    <dgm:cxn modelId="{1EFD4A47-7A26-4C22-A010-971364692DB7}" type="presParOf" srcId="{D02A7C89-6DDA-405C-9DFA-15E2F7148AE3}" destId="{53D3420A-0A21-4FA8-B500-62B277EC1D14}" srcOrd="0" destOrd="0" presId="urn:microsoft.com/office/officeart/2008/layout/LinedList"/>
    <dgm:cxn modelId="{03F1412D-3D83-44C8-846D-4A1C145C4960}" type="presParOf" srcId="{D02A7C89-6DDA-405C-9DFA-15E2F7148AE3}" destId="{9508974A-1586-47FC-B967-5E529F5168F4}" srcOrd="1" destOrd="0" presId="urn:microsoft.com/office/officeart/2008/layout/LinedList"/>
    <dgm:cxn modelId="{7B432A46-DCD6-483E-BBF8-689A9E537C76}" type="presParOf" srcId="{9508974A-1586-47FC-B967-5E529F5168F4}" destId="{B281EF44-DA22-43F3-8424-FC8D38E292BB}" srcOrd="0" destOrd="0" presId="urn:microsoft.com/office/officeart/2008/layout/LinedList"/>
    <dgm:cxn modelId="{830A8A7B-CC38-42B8-A5FA-A27B1B6F2646}" type="presParOf" srcId="{9508974A-1586-47FC-B967-5E529F5168F4}" destId="{661E5236-2ADD-472A-BBD9-06018B5BBD2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AE635B-3BE7-4F18-896E-644BE3FBFFD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C0C55F-13C6-49A7-9EFC-96004281DE42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Цель исследования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состоит в описании патерналистских моделей развития институтов предпринимательства в ХМАО-Югре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430871E-5529-4644-BA3C-326848A5CD53}" type="parTrans" cxnId="{190982DD-AF5E-48DB-9730-32DB53B5A094}">
      <dgm:prSet/>
      <dgm:spPr/>
      <dgm:t>
        <a:bodyPr/>
        <a:lstStyle/>
        <a:p>
          <a:endParaRPr lang="ru-RU"/>
        </a:p>
      </dgm:t>
    </dgm:pt>
    <dgm:pt modelId="{6439236D-9BD1-47E0-8D1B-C8BA8A2856F2}" type="sibTrans" cxnId="{190982DD-AF5E-48DB-9730-32DB53B5A094}">
      <dgm:prSet/>
      <dgm:spPr/>
      <dgm:t>
        <a:bodyPr/>
        <a:lstStyle/>
        <a:p>
          <a:endParaRPr lang="ru-RU"/>
        </a:p>
      </dgm:t>
    </dgm:pt>
    <dgm:pt modelId="{4E046F10-9342-47FD-AC4E-F26A75F45420}" type="pres">
      <dgm:prSet presAssocID="{28AE635B-3BE7-4F18-896E-644BE3FBFF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718AE2-E05B-40A0-B65C-95B8E54DF40E}" type="pres">
      <dgm:prSet presAssocID="{54C0C55F-13C6-49A7-9EFC-96004281DE42}" presName="parentText" presStyleLbl="node1" presStyleIdx="0" presStyleCnt="1" custScaleX="94991" custLinFactNeighborX="16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0982DD-AF5E-48DB-9730-32DB53B5A094}" srcId="{28AE635B-3BE7-4F18-896E-644BE3FBFFD9}" destId="{54C0C55F-13C6-49A7-9EFC-96004281DE42}" srcOrd="0" destOrd="0" parTransId="{5430871E-5529-4644-BA3C-326848A5CD53}" sibTransId="{6439236D-9BD1-47E0-8D1B-C8BA8A2856F2}"/>
    <dgm:cxn modelId="{1B26DDCB-597D-484E-95B0-077E11F1EE4F}" type="presOf" srcId="{28AE635B-3BE7-4F18-896E-644BE3FBFFD9}" destId="{4E046F10-9342-47FD-AC4E-F26A75F45420}" srcOrd="0" destOrd="0" presId="urn:microsoft.com/office/officeart/2005/8/layout/vList2"/>
    <dgm:cxn modelId="{13999C69-526F-486D-A58D-2FA1AFEDC3BA}" type="presOf" srcId="{54C0C55F-13C6-49A7-9EFC-96004281DE42}" destId="{62718AE2-E05B-40A0-B65C-95B8E54DF40E}" srcOrd="0" destOrd="0" presId="urn:microsoft.com/office/officeart/2005/8/layout/vList2"/>
    <dgm:cxn modelId="{97512E76-5649-4F48-BC3A-B2C57AC8D9D1}" type="presParOf" srcId="{4E046F10-9342-47FD-AC4E-F26A75F45420}" destId="{62718AE2-E05B-40A0-B65C-95B8E54DF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B80290-5AD7-4B0A-87AD-2140C69318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2B3323-F7B6-43CA-A87A-11A52A493FC8}">
      <dgm:prSet custT="1"/>
      <dgm:spPr/>
      <dgm:t>
        <a:bodyPr/>
        <a:lstStyle/>
        <a:p>
          <a:pPr algn="ctr" rtl="0"/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Задачи: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787A665C-FF23-4E32-A38C-835F5259E366}" type="parTrans" cxnId="{1769A1C0-A89C-427F-8DD4-787721A69BC6}">
      <dgm:prSet/>
      <dgm:spPr/>
      <dgm:t>
        <a:bodyPr/>
        <a:lstStyle/>
        <a:p>
          <a:endParaRPr lang="ru-RU"/>
        </a:p>
      </dgm:t>
    </dgm:pt>
    <dgm:pt modelId="{A4425DA5-49E9-4FD5-90BE-D71E3E140E01}" type="sibTrans" cxnId="{1769A1C0-A89C-427F-8DD4-787721A69BC6}">
      <dgm:prSet/>
      <dgm:spPr/>
      <dgm:t>
        <a:bodyPr/>
        <a:lstStyle/>
        <a:p>
          <a:endParaRPr lang="ru-RU"/>
        </a:p>
      </dgm:t>
    </dgm:pt>
    <dgm:pt modelId="{A7D41491-0DC5-4C46-A37B-469D4D2611E8}">
      <dgm:prSet custT="1"/>
      <dgm:spPr/>
      <dgm:t>
        <a:bodyPr/>
        <a:lstStyle/>
        <a:p>
          <a:pPr algn="ctr" rtl="0"/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описание и классификация поля нормативных решений (в континууме от крайне </a:t>
          </a:r>
          <a:r>
            <a:rPr lang="ru-RU" sz="1200" dirty="0" err="1" smtClean="0">
              <a:latin typeface="Times New Roman" pitchFamily="18" charset="0"/>
              <a:cs typeface="Times New Roman" pitchFamily="18" charset="0"/>
            </a:rPr>
            <a:t>патерналистких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к крайне неолиберальным), принятых в ХМАО в период 1990-2018 </a:t>
          </a:r>
          <a:r>
            <a:rPr lang="ru-RU" sz="1200" dirty="0" err="1" smtClean="0">
              <a:latin typeface="Times New Roman" pitchFamily="18" charset="0"/>
              <a:cs typeface="Times New Roman" pitchFamily="18" charset="0"/>
            </a:rPr>
            <a:t>гг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, затрагивающих развитие предпринимательства.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B954C0C9-352A-45BF-981F-EE5D10FD21BD}" type="parTrans" cxnId="{455C026C-B347-46E2-A6B9-A26ACCE0ED66}">
      <dgm:prSet/>
      <dgm:spPr/>
      <dgm:t>
        <a:bodyPr/>
        <a:lstStyle/>
        <a:p>
          <a:endParaRPr lang="ru-RU"/>
        </a:p>
      </dgm:t>
    </dgm:pt>
    <dgm:pt modelId="{44BD3CF9-0E15-4C55-8827-B285FBBDDCDD}" type="sibTrans" cxnId="{455C026C-B347-46E2-A6B9-A26ACCE0ED66}">
      <dgm:prSet/>
      <dgm:spPr/>
      <dgm:t>
        <a:bodyPr/>
        <a:lstStyle/>
        <a:p>
          <a:endParaRPr lang="ru-RU"/>
        </a:p>
      </dgm:t>
    </dgm:pt>
    <dgm:pt modelId="{24088440-FE24-4F3B-9868-B7D5E0CE4157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описание и классификация практик применения нормативных решений в 2015-2018 </a:t>
          </a:r>
          <a:r>
            <a:rPr lang="ru-RU" sz="1200" dirty="0" err="1" smtClean="0">
              <a:latin typeface="Times New Roman" pitchFamily="18" charset="0"/>
              <a:cs typeface="Times New Roman" pitchFamily="18" charset="0"/>
            </a:rPr>
            <a:t>гг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для развития предпринимательства, а также оценка влияния раннее (1990-2015) принятых решений на институты предпринимательства.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68FB0BC-35B4-42F6-B15B-FBB665944516}" type="parTrans" cxnId="{11824994-2988-4B1E-A7CD-E8379A43FA7F}">
      <dgm:prSet/>
      <dgm:spPr/>
      <dgm:t>
        <a:bodyPr/>
        <a:lstStyle/>
        <a:p>
          <a:endParaRPr lang="ru-RU"/>
        </a:p>
      </dgm:t>
    </dgm:pt>
    <dgm:pt modelId="{BF512E91-2020-4ED6-9A65-A39348F26DE7}" type="sibTrans" cxnId="{11824994-2988-4B1E-A7CD-E8379A43FA7F}">
      <dgm:prSet/>
      <dgm:spPr/>
      <dgm:t>
        <a:bodyPr/>
        <a:lstStyle/>
        <a:p>
          <a:endParaRPr lang="ru-RU"/>
        </a:p>
      </dgm:t>
    </dgm:pt>
    <dgm:pt modelId="{DD6746A2-8542-45D4-95BC-B6C2B3415B4A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- классификация практик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предпринимательсого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поведения в зависимости от «ценности свободы»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E060A27-8963-4659-9611-CB842D994769}" type="parTrans" cxnId="{948B04C0-C2E2-4A66-A2E2-12BAE5F3B58B}">
      <dgm:prSet/>
      <dgm:spPr/>
      <dgm:t>
        <a:bodyPr/>
        <a:lstStyle/>
        <a:p>
          <a:endParaRPr lang="ru-RU"/>
        </a:p>
      </dgm:t>
    </dgm:pt>
    <dgm:pt modelId="{300ACEE5-DC68-46AD-B8A5-E401FD0CDD08}" type="sibTrans" cxnId="{948B04C0-C2E2-4A66-A2E2-12BAE5F3B58B}">
      <dgm:prSet/>
      <dgm:spPr/>
      <dgm:t>
        <a:bodyPr/>
        <a:lstStyle/>
        <a:p>
          <a:endParaRPr lang="ru-RU"/>
        </a:p>
      </dgm:t>
    </dgm:pt>
    <dgm:pt modelId="{F7F9054E-F182-47C2-9AC4-D730B90D7455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- описание патерналистских моделей развития института предпринимательства.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9593B5F7-EDFF-4434-A7A5-154C7A51D4BE}" type="parTrans" cxnId="{22C4FC6A-3C96-42BB-AAB1-25C829168225}">
      <dgm:prSet/>
      <dgm:spPr/>
      <dgm:t>
        <a:bodyPr/>
        <a:lstStyle/>
        <a:p>
          <a:endParaRPr lang="ru-RU"/>
        </a:p>
      </dgm:t>
    </dgm:pt>
    <dgm:pt modelId="{F3602076-535F-4337-808B-CEBA15929447}" type="sibTrans" cxnId="{22C4FC6A-3C96-42BB-AAB1-25C829168225}">
      <dgm:prSet/>
      <dgm:spPr/>
      <dgm:t>
        <a:bodyPr/>
        <a:lstStyle/>
        <a:p>
          <a:endParaRPr lang="ru-RU"/>
        </a:p>
      </dgm:t>
    </dgm:pt>
    <dgm:pt modelId="{43558E4C-F90D-49E3-AC90-234CB2C28021}" type="pres">
      <dgm:prSet presAssocID="{70B80290-5AD7-4B0A-87AD-2140C69318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07C837-D670-4BA9-B5D3-BBE80C59391F}" type="pres">
      <dgm:prSet presAssocID="{312B3323-F7B6-43CA-A87A-11A52A493FC8}" presName="parentText" presStyleLbl="node1" presStyleIdx="0" presStyleCnt="5" custScaleY="43703" custLinFactNeighborY="72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484492-2AEE-4193-8C44-A426D158B7AA}" type="pres">
      <dgm:prSet presAssocID="{A4425DA5-49E9-4FD5-90BE-D71E3E140E01}" presName="spacer" presStyleCnt="0"/>
      <dgm:spPr/>
    </dgm:pt>
    <dgm:pt modelId="{9F72EFB5-76A3-4987-A3EF-9F866394F0AC}" type="pres">
      <dgm:prSet presAssocID="{A7D41491-0DC5-4C46-A37B-469D4D2611E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198904-3D3D-4111-B899-4EB727F4CACD}" type="pres">
      <dgm:prSet presAssocID="{44BD3CF9-0E15-4C55-8827-B285FBBDDCDD}" presName="spacer" presStyleCnt="0"/>
      <dgm:spPr/>
    </dgm:pt>
    <dgm:pt modelId="{BE13D8F1-B7D3-4047-8E9C-A9EDF3E97A9E}" type="pres">
      <dgm:prSet presAssocID="{24088440-FE24-4F3B-9868-B7D5E0CE415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F1A5A09-16E4-4A02-AB91-B08C41932F1D}" type="pres">
      <dgm:prSet presAssocID="{BF512E91-2020-4ED6-9A65-A39348F26DE7}" presName="spacer" presStyleCnt="0"/>
      <dgm:spPr/>
    </dgm:pt>
    <dgm:pt modelId="{3A3518A7-0182-4ED9-8051-8E419289E80D}" type="pres">
      <dgm:prSet presAssocID="{DD6746A2-8542-45D4-95BC-B6C2B3415B4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E51760F-95B4-4CF6-9BF0-EA6D4AABF0D4}" type="pres">
      <dgm:prSet presAssocID="{300ACEE5-DC68-46AD-B8A5-E401FD0CDD08}" presName="spacer" presStyleCnt="0"/>
      <dgm:spPr/>
    </dgm:pt>
    <dgm:pt modelId="{CC8002B0-1C55-4E70-96DB-D86F00F27F81}" type="pres">
      <dgm:prSet presAssocID="{F7F9054E-F182-47C2-9AC4-D730B90D745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058EB7B-15B5-4B38-BF27-99CA90FE736D}" type="presOf" srcId="{F7F9054E-F182-47C2-9AC4-D730B90D7455}" destId="{CC8002B0-1C55-4E70-96DB-D86F00F27F81}" srcOrd="0" destOrd="0" presId="urn:microsoft.com/office/officeart/2005/8/layout/vList2"/>
    <dgm:cxn modelId="{455C026C-B347-46E2-A6B9-A26ACCE0ED66}" srcId="{70B80290-5AD7-4B0A-87AD-2140C6931815}" destId="{A7D41491-0DC5-4C46-A37B-469D4D2611E8}" srcOrd="1" destOrd="0" parTransId="{B954C0C9-352A-45BF-981F-EE5D10FD21BD}" sibTransId="{44BD3CF9-0E15-4C55-8827-B285FBBDDCDD}"/>
    <dgm:cxn modelId="{2C2AC8F7-0FFE-4E0D-A651-28F7E96E49E8}" type="presOf" srcId="{70B80290-5AD7-4B0A-87AD-2140C6931815}" destId="{43558E4C-F90D-49E3-AC90-234CB2C28021}" srcOrd="0" destOrd="0" presId="urn:microsoft.com/office/officeart/2005/8/layout/vList2"/>
    <dgm:cxn modelId="{5617A551-88F3-4681-A04A-BB19BDBF0EB2}" type="presOf" srcId="{24088440-FE24-4F3B-9868-B7D5E0CE4157}" destId="{BE13D8F1-B7D3-4047-8E9C-A9EDF3E97A9E}" srcOrd="0" destOrd="0" presId="urn:microsoft.com/office/officeart/2005/8/layout/vList2"/>
    <dgm:cxn modelId="{1769A1C0-A89C-427F-8DD4-787721A69BC6}" srcId="{70B80290-5AD7-4B0A-87AD-2140C6931815}" destId="{312B3323-F7B6-43CA-A87A-11A52A493FC8}" srcOrd="0" destOrd="0" parTransId="{787A665C-FF23-4E32-A38C-835F5259E366}" sibTransId="{A4425DA5-49E9-4FD5-90BE-D71E3E140E01}"/>
    <dgm:cxn modelId="{22C4FC6A-3C96-42BB-AAB1-25C829168225}" srcId="{70B80290-5AD7-4B0A-87AD-2140C6931815}" destId="{F7F9054E-F182-47C2-9AC4-D730B90D7455}" srcOrd="4" destOrd="0" parTransId="{9593B5F7-EDFF-4434-A7A5-154C7A51D4BE}" sibTransId="{F3602076-535F-4337-808B-CEBA15929447}"/>
    <dgm:cxn modelId="{948B04C0-C2E2-4A66-A2E2-12BAE5F3B58B}" srcId="{70B80290-5AD7-4B0A-87AD-2140C6931815}" destId="{DD6746A2-8542-45D4-95BC-B6C2B3415B4A}" srcOrd="3" destOrd="0" parTransId="{6E060A27-8963-4659-9611-CB842D994769}" sibTransId="{300ACEE5-DC68-46AD-B8A5-E401FD0CDD08}"/>
    <dgm:cxn modelId="{6C621C2E-9EA5-4136-938B-4825E0F0FE26}" type="presOf" srcId="{DD6746A2-8542-45D4-95BC-B6C2B3415B4A}" destId="{3A3518A7-0182-4ED9-8051-8E419289E80D}" srcOrd="0" destOrd="0" presId="urn:microsoft.com/office/officeart/2005/8/layout/vList2"/>
    <dgm:cxn modelId="{24950BDF-C789-4141-8B4B-55AC4DCE5843}" type="presOf" srcId="{312B3323-F7B6-43CA-A87A-11A52A493FC8}" destId="{1707C837-D670-4BA9-B5D3-BBE80C59391F}" srcOrd="0" destOrd="0" presId="urn:microsoft.com/office/officeart/2005/8/layout/vList2"/>
    <dgm:cxn modelId="{11824994-2988-4B1E-A7CD-E8379A43FA7F}" srcId="{70B80290-5AD7-4B0A-87AD-2140C6931815}" destId="{24088440-FE24-4F3B-9868-B7D5E0CE4157}" srcOrd="2" destOrd="0" parTransId="{568FB0BC-35B4-42F6-B15B-FBB665944516}" sibTransId="{BF512E91-2020-4ED6-9A65-A39348F26DE7}"/>
    <dgm:cxn modelId="{A9A08371-F641-47B0-9B4D-18E977C46D45}" type="presOf" srcId="{A7D41491-0DC5-4C46-A37B-469D4D2611E8}" destId="{9F72EFB5-76A3-4987-A3EF-9F866394F0AC}" srcOrd="0" destOrd="0" presId="urn:microsoft.com/office/officeart/2005/8/layout/vList2"/>
    <dgm:cxn modelId="{331C513B-532E-4B96-BDEC-B8FFE0CC3844}" type="presParOf" srcId="{43558E4C-F90D-49E3-AC90-234CB2C28021}" destId="{1707C837-D670-4BA9-B5D3-BBE80C59391F}" srcOrd="0" destOrd="0" presId="urn:microsoft.com/office/officeart/2005/8/layout/vList2"/>
    <dgm:cxn modelId="{FF92DA11-B606-4B57-BF28-DBD97C807FAA}" type="presParOf" srcId="{43558E4C-F90D-49E3-AC90-234CB2C28021}" destId="{06484492-2AEE-4193-8C44-A426D158B7AA}" srcOrd="1" destOrd="0" presId="urn:microsoft.com/office/officeart/2005/8/layout/vList2"/>
    <dgm:cxn modelId="{C811A675-9F74-40A7-B11D-873808E2F803}" type="presParOf" srcId="{43558E4C-F90D-49E3-AC90-234CB2C28021}" destId="{9F72EFB5-76A3-4987-A3EF-9F866394F0AC}" srcOrd="2" destOrd="0" presId="urn:microsoft.com/office/officeart/2005/8/layout/vList2"/>
    <dgm:cxn modelId="{21AB51EF-F7DB-44BD-8889-0A0225D011BB}" type="presParOf" srcId="{43558E4C-F90D-49E3-AC90-234CB2C28021}" destId="{B9198904-3D3D-4111-B899-4EB727F4CACD}" srcOrd="3" destOrd="0" presId="urn:microsoft.com/office/officeart/2005/8/layout/vList2"/>
    <dgm:cxn modelId="{EE4C5C59-3FA4-4CA1-89D9-59B46163DF6D}" type="presParOf" srcId="{43558E4C-F90D-49E3-AC90-234CB2C28021}" destId="{BE13D8F1-B7D3-4047-8E9C-A9EDF3E97A9E}" srcOrd="4" destOrd="0" presId="urn:microsoft.com/office/officeart/2005/8/layout/vList2"/>
    <dgm:cxn modelId="{AA433FF9-441A-4924-B18E-F3852EBC1D1D}" type="presParOf" srcId="{43558E4C-F90D-49E3-AC90-234CB2C28021}" destId="{3F1A5A09-16E4-4A02-AB91-B08C41932F1D}" srcOrd="5" destOrd="0" presId="urn:microsoft.com/office/officeart/2005/8/layout/vList2"/>
    <dgm:cxn modelId="{2ED0EDE1-BF44-4A1B-A6CE-60F556B93A69}" type="presParOf" srcId="{43558E4C-F90D-49E3-AC90-234CB2C28021}" destId="{3A3518A7-0182-4ED9-8051-8E419289E80D}" srcOrd="6" destOrd="0" presId="urn:microsoft.com/office/officeart/2005/8/layout/vList2"/>
    <dgm:cxn modelId="{75B20057-64E3-4A02-8C41-6D0FDB9F09B3}" type="presParOf" srcId="{43558E4C-F90D-49E3-AC90-234CB2C28021}" destId="{FE51760F-95B4-4CF6-9BF0-EA6D4AABF0D4}" srcOrd="7" destOrd="0" presId="urn:microsoft.com/office/officeart/2005/8/layout/vList2"/>
    <dgm:cxn modelId="{7449502B-3261-49A0-89DB-E2807C4250DD}" type="presParOf" srcId="{43558E4C-F90D-49E3-AC90-234CB2C28021}" destId="{CC8002B0-1C55-4E70-96DB-D86F00F27F8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450EF4-0176-4313-A86F-A9132F9B4FF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AD3E2E-5D90-4D4B-96A7-6BE5D5173C59}">
      <dgm:prSet custT="1"/>
      <dgm:spPr/>
      <dgm:t>
        <a:bodyPr/>
        <a:lstStyle/>
        <a:p>
          <a:pPr algn="ctr" rtl="0"/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Методы:  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7E1C0C3A-A006-4E45-827C-3390F94E9417}" type="parTrans" cxnId="{37AED0C2-BAA2-44B7-B676-203C8DB2886A}">
      <dgm:prSet/>
      <dgm:spPr/>
      <dgm:t>
        <a:bodyPr/>
        <a:lstStyle/>
        <a:p>
          <a:endParaRPr lang="ru-RU"/>
        </a:p>
      </dgm:t>
    </dgm:pt>
    <dgm:pt modelId="{2A1A97B0-1999-4403-85EE-CCF5D53D8330}" type="sibTrans" cxnId="{37AED0C2-BAA2-44B7-B676-203C8DB2886A}">
      <dgm:prSet/>
      <dgm:spPr/>
      <dgm:t>
        <a:bodyPr/>
        <a:lstStyle/>
        <a:p>
          <a:endParaRPr lang="ru-RU"/>
        </a:p>
      </dgm:t>
    </dgm:pt>
    <dgm:pt modelId="{91784330-797E-4AA2-A982-56942E26EF73}">
      <dgm:prSet custT="1"/>
      <dgm:spPr/>
      <dgm:t>
        <a:bodyPr/>
        <a:lstStyle/>
        <a:p>
          <a:pPr rtl="0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кабинетное исследование (для описания и классификации поля нормативных решений, принятых в ХМАО в период 1990-2018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гг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в отношении развития института предпринимательства)</a:t>
          </a:r>
          <a:endParaRPr lang="ru-RU" sz="1600" b="0" dirty="0">
            <a:latin typeface="Times New Roman" pitchFamily="18" charset="0"/>
            <a:cs typeface="Times New Roman" pitchFamily="18" charset="0"/>
          </a:endParaRPr>
        </a:p>
      </dgm:t>
    </dgm:pt>
    <dgm:pt modelId="{76B228A2-994C-4479-89D2-45FF23F4D01B}" type="parTrans" cxnId="{A3D8610A-00B6-4A78-BD02-F5E3AFC9667F}">
      <dgm:prSet/>
      <dgm:spPr/>
      <dgm:t>
        <a:bodyPr/>
        <a:lstStyle/>
        <a:p>
          <a:endParaRPr lang="ru-RU"/>
        </a:p>
      </dgm:t>
    </dgm:pt>
    <dgm:pt modelId="{9F8329A2-E578-4CA6-AAB3-DC3C36EABB3F}" type="sibTrans" cxnId="{A3D8610A-00B6-4A78-BD02-F5E3AFC9667F}">
      <dgm:prSet/>
      <dgm:spPr/>
      <dgm:t>
        <a:bodyPr/>
        <a:lstStyle/>
        <a:p>
          <a:endParaRPr lang="ru-RU"/>
        </a:p>
      </dgm:t>
    </dgm:pt>
    <dgm:pt modelId="{55D15020-A959-4258-959C-8DD2923A3A31}">
      <dgm:prSet custT="1"/>
      <dgm:spPr/>
      <dgm:t>
        <a:bodyPr/>
        <a:lstStyle/>
        <a:p>
          <a:pPr rtl="0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метод экспертных интервью (для описания и классификации практик применения нормативных решений в 2015-2018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гг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для развития предпринимательства, а также для оценки влияния ранее принятых решений)</a:t>
          </a:r>
          <a:endParaRPr lang="ru-RU" sz="1600" b="0" dirty="0">
            <a:latin typeface="Times New Roman" pitchFamily="18" charset="0"/>
            <a:cs typeface="Times New Roman" pitchFamily="18" charset="0"/>
          </a:endParaRPr>
        </a:p>
      </dgm:t>
    </dgm:pt>
    <dgm:pt modelId="{14D3CA2E-AA60-4D11-9869-CE1EEC157C43}" type="parTrans" cxnId="{271CE1EF-6DC4-4F46-98B3-8BCDCB7A9C31}">
      <dgm:prSet/>
      <dgm:spPr/>
      <dgm:t>
        <a:bodyPr/>
        <a:lstStyle/>
        <a:p>
          <a:endParaRPr lang="ru-RU"/>
        </a:p>
      </dgm:t>
    </dgm:pt>
    <dgm:pt modelId="{4E8854DB-24C4-4A5D-9868-69345172733C}" type="sibTrans" cxnId="{271CE1EF-6DC4-4F46-98B3-8BCDCB7A9C31}">
      <dgm:prSet/>
      <dgm:spPr/>
      <dgm:t>
        <a:bodyPr/>
        <a:lstStyle/>
        <a:p>
          <a:endParaRPr lang="ru-RU"/>
        </a:p>
      </dgm:t>
    </dgm:pt>
    <dgm:pt modelId="{991153EF-6536-48B6-B187-633022B350F5}">
      <dgm:prSet custT="1"/>
      <dgm:spPr/>
      <dgm:t>
        <a:bodyPr/>
        <a:lstStyle/>
        <a:p>
          <a:pPr rtl="0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метод биографических интервью (для классификации практик предпринимательского поведения в зависимости от «ценности свободы»). </a:t>
          </a:r>
          <a:endParaRPr lang="ru-RU" sz="1600" b="0" dirty="0">
            <a:latin typeface="Times New Roman" pitchFamily="18" charset="0"/>
            <a:cs typeface="Times New Roman" pitchFamily="18" charset="0"/>
          </a:endParaRPr>
        </a:p>
      </dgm:t>
    </dgm:pt>
    <dgm:pt modelId="{CB888776-ED65-4A59-A098-DDC0D66DF194}" type="parTrans" cxnId="{B3BB2C5F-823D-4C1C-8BE6-FAB9E35EEDCF}">
      <dgm:prSet/>
      <dgm:spPr/>
      <dgm:t>
        <a:bodyPr/>
        <a:lstStyle/>
        <a:p>
          <a:endParaRPr lang="ru-RU"/>
        </a:p>
      </dgm:t>
    </dgm:pt>
    <dgm:pt modelId="{2856FF2D-11A6-440F-A425-D5886D010400}" type="sibTrans" cxnId="{B3BB2C5F-823D-4C1C-8BE6-FAB9E35EEDCF}">
      <dgm:prSet/>
      <dgm:spPr/>
      <dgm:t>
        <a:bodyPr/>
        <a:lstStyle/>
        <a:p>
          <a:endParaRPr lang="ru-RU"/>
        </a:p>
      </dgm:t>
    </dgm:pt>
    <dgm:pt modelId="{ABB7244B-1527-4B0B-A657-2DCAAF28CCC6}" type="pres">
      <dgm:prSet presAssocID="{85450EF4-0176-4313-A86F-A9132F9B4F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156975-2F0B-4C5F-89AA-AC695C66FD4F}" type="pres">
      <dgm:prSet presAssocID="{E2AD3E2E-5D90-4D4B-96A7-6BE5D5173C59}" presName="parentText" presStyleLbl="node1" presStyleIdx="0" presStyleCnt="1" custScaleX="96429" custScaleY="38564" custLinFactNeighborX="-3571" custLinFactNeighborY="-18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60B45F-ACE0-4CEB-922B-60B739635706}" type="pres">
      <dgm:prSet presAssocID="{E2AD3E2E-5D90-4D4B-96A7-6BE5D5173C5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D8610A-00B6-4A78-BD02-F5E3AFC9667F}" srcId="{E2AD3E2E-5D90-4D4B-96A7-6BE5D5173C59}" destId="{91784330-797E-4AA2-A982-56942E26EF73}" srcOrd="0" destOrd="0" parTransId="{76B228A2-994C-4479-89D2-45FF23F4D01B}" sibTransId="{9F8329A2-E578-4CA6-AAB3-DC3C36EABB3F}"/>
    <dgm:cxn modelId="{7310357E-FBBF-4703-86E6-0F545D26B73C}" type="presOf" srcId="{55D15020-A959-4258-959C-8DD2923A3A31}" destId="{C760B45F-ACE0-4CEB-922B-60B739635706}" srcOrd="0" destOrd="1" presId="urn:microsoft.com/office/officeart/2005/8/layout/vList2"/>
    <dgm:cxn modelId="{B3BB2C5F-823D-4C1C-8BE6-FAB9E35EEDCF}" srcId="{E2AD3E2E-5D90-4D4B-96A7-6BE5D5173C59}" destId="{991153EF-6536-48B6-B187-633022B350F5}" srcOrd="2" destOrd="0" parTransId="{CB888776-ED65-4A59-A098-DDC0D66DF194}" sibTransId="{2856FF2D-11A6-440F-A425-D5886D010400}"/>
    <dgm:cxn modelId="{7603FBC3-58FB-41FA-8604-10B19250C4B0}" type="presOf" srcId="{E2AD3E2E-5D90-4D4B-96A7-6BE5D5173C59}" destId="{5A156975-2F0B-4C5F-89AA-AC695C66FD4F}" srcOrd="0" destOrd="0" presId="urn:microsoft.com/office/officeart/2005/8/layout/vList2"/>
    <dgm:cxn modelId="{271CE1EF-6DC4-4F46-98B3-8BCDCB7A9C31}" srcId="{E2AD3E2E-5D90-4D4B-96A7-6BE5D5173C59}" destId="{55D15020-A959-4258-959C-8DD2923A3A31}" srcOrd="1" destOrd="0" parTransId="{14D3CA2E-AA60-4D11-9869-CE1EEC157C43}" sibTransId="{4E8854DB-24C4-4A5D-9868-69345172733C}"/>
    <dgm:cxn modelId="{C3D63F28-A495-4453-A532-3EFB3976817F}" type="presOf" srcId="{991153EF-6536-48B6-B187-633022B350F5}" destId="{C760B45F-ACE0-4CEB-922B-60B739635706}" srcOrd="0" destOrd="2" presId="urn:microsoft.com/office/officeart/2005/8/layout/vList2"/>
    <dgm:cxn modelId="{B6848D6C-D950-4E47-9A39-F34348E6AEFC}" type="presOf" srcId="{85450EF4-0176-4313-A86F-A9132F9B4FF6}" destId="{ABB7244B-1527-4B0B-A657-2DCAAF28CCC6}" srcOrd="0" destOrd="0" presId="urn:microsoft.com/office/officeart/2005/8/layout/vList2"/>
    <dgm:cxn modelId="{31EF7098-F6CF-4B9A-838A-1300E88E8C91}" type="presOf" srcId="{91784330-797E-4AA2-A982-56942E26EF73}" destId="{C760B45F-ACE0-4CEB-922B-60B739635706}" srcOrd="0" destOrd="0" presId="urn:microsoft.com/office/officeart/2005/8/layout/vList2"/>
    <dgm:cxn modelId="{37AED0C2-BAA2-44B7-B676-203C8DB2886A}" srcId="{85450EF4-0176-4313-A86F-A9132F9B4FF6}" destId="{E2AD3E2E-5D90-4D4B-96A7-6BE5D5173C59}" srcOrd="0" destOrd="0" parTransId="{7E1C0C3A-A006-4E45-827C-3390F94E9417}" sibTransId="{2A1A97B0-1999-4403-85EE-CCF5D53D8330}"/>
    <dgm:cxn modelId="{79D965C6-2096-4106-A388-146A5FC265B9}" type="presParOf" srcId="{ABB7244B-1527-4B0B-A657-2DCAAF28CCC6}" destId="{5A156975-2F0B-4C5F-89AA-AC695C66FD4F}" srcOrd="0" destOrd="0" presId="urn:microsoft.com/office/officeart/2005/8/layout/vList2"/>
    <dgm:cxn modelId="{D2916766-1434-4C07-812C-04C1A1038041}" type="presParOf" srcId="{ABB7244B-1527-4B0B-A657-2DCAAF28CCC6}" destId="{C760B45F-ACE0-4CEB-922B-60B73963570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D8CD322-F7DC-624A-9FFA-3592E9D4084A}" type="doc">
      <dgm:prSet loTypeId="urn:microsoft.com/office/officeart/2005/8/layout/cycle8" loCatId="" qsTypeId="urn:microsoft.com/office/officeart/2005/8/quickstyle/3d3" qsCatId="3D" csTypeId="urn:microsoft.com/office/officeart/2005/8/colors/accent2_1" csCatId="accent2" phldr="1"/>
      <dgm:spPr/>
    </dgm:pt>
    <dgm:pt modelId="{33291360-C541-A34D-AD1F-C45028BEF79F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выявление внешних и внутренних факторов, определяющих выбор модели предпринимательского поведения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2C58780-B10C-084D-80BB-6B1FBC6BB096}" type="parTrans" cxnId="{967AE521-2A44-E24A-B267-A683706CE667}">
      <dgm:prSet/>
      <dgm:spPr/>
      <dgm:t>
        <a:bodyPr/>
        <a:lstStyle/>
        <a:p>
          <a:endParaRPr lang="ru-RU"/>
        </a:p>
      </dgm:t>
    </dgm:pt>
    <dgm:pt modelId="{7F986765-1924-5143-AC71-76778C5F914F}" type="sibTrans" cxnId="{967AE521-2A44-E24A-B267-A683706CE667}">
      <dgm:prSet/>
      <dgm:spPr/>
      <dgm:t>
        <a:bodyPr/>
        <a:lstStyle/>
        <a:p>
          <a:endParaRPr lang="ru-RU"/>
        </a:p>
      </dgm:t>
    </dgm:pt>
    <dgm:pt modelId="{386CA4B1-D522-9C44-8FC9-E81CEB6E11D1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оценка влияния государственной поддержки на продолжительность и успешность функционирования предпринимателей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B573C53-D8E7-B44C-88DA-F722653346F7}" type="parTrans" cxnId="{DCBA945B-1F15-9640-88E3-8A1041456E11}">
      <dgm:prSet/>
      <dgm:spPr/>
      <dgm:t>
        <a:bodyPr/>
        <a:lstStyle/>
        <a:p>
          <a:endParaRPr lang="ru-RU"/>
        </a:p>
      </dgm:t>
    </dgm:pt>
    <dgm:pt modelId="{3B0B48F8-2E20-4B4A-B029-097D74DEC36B}" type="sibTrans" cxnId="{DCBA945B-1F15-9640-88E3-8A1041456E11}">
      <dgm:prSet/>
      <dgm:spPr/>
      <dgm:t>
        <a:bodyPr/>
        <a:lstStyle/>
        <a:p>
          <a:endParaRPr lang="ru-RU"/>
        </a:p>
      </dgm:t>
    </dgm:pt>
    <dgm:pt modelId="{D70B3BC4-5D3B-AF4A-B4AB-30B8FD46A9D2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описание как минимум двух моделей предпринимательского поведения – «зависимого» и «независимого» (пока наименования, как и количество моделей условно)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A2E8B28-2822-4D44-B038-A55AAF3CBA17}" type="parTrans" cxnId="{AFBD5F08-74AD-3947-8C94-4BF8E0D149DE}">
      <dgm:prSet/>
      <dgm:spPr/>
      <dgm:t>
        <a:bodyPr/>
        <a:lstStyle/>
        <a:p>
          <a:endParaRPr lang="ru-RU"/>
        </a:p>
      </dgm:t>
    </dgm:pt>
    <dgm:pt modelId="{A45C008C-2416-6B4C-A0D1-6D87DCE00B5A}" type="sibTrans" cxnId="{AFBD5F08-74AD-3947-8C94-4BF8E0D149DE}">
      <dgm:prSet/>
      <dgm:spPr/>
      <dgm:t>
        <a:bodyPr/>
        <a:lstStyle/>
        <a:p>
          <a:endParaRPr lang="ru-RU"/>
        </a:p>
      </dgm:t>
    </dgm:pt>
    <dgm:pt modelId="{FE92AB2E-0080-414A-8040-204F0EDF446A}" type="pres">
      <dgm:prSet presAssocID="{8D8CD322-F7DC-624A-9FFA-3592E9D4084A}" presName="compositeShape" presStyleCnt="0">
        <dgm:presLayoutVars>
          <dgm:chMax val="7"/>
          <dgm:dir/>
          <dgm:resizeHandles val="exact"/>
        </dgm:presLayoutVars>
      </dgm:prSet>
      <dgm:spPr/>
    </dgm:pt>
    <dgm:pt modelId="{1BA436DC-0A11-4643-AD98-1DC5634E1CA6}" type="pres">
      <dgm:prSet presAssocID="{8D8CD322-F7DC-624A-9FFA-3592E9D4084A}" presName="wedge1" presStyleLbl="node1" presStyleIdx="0" presStyleCnt="3"/>
      <dgm:spPr/>
      <dgm:t>
        <a:bodyPr/>
        <a:lstStyle/>
        <a:p>
          <a:endParaRPr lang="ru-RU"/>
        </a:p>
      </dgm:t>
    </dgm:pt>
    <dgm:pt modelId="{B5CA71D6-67E5-A449-A9CC-766355D7BDC0}" type="pres">
      <dgm:prSet presAssocID="{8D8CD322-F7DC-624A-9FFA-3592E9D4084A}" presName="dummy1a" presStyleCnt="0"/>
      <dgm:spPr/>
    </dgm:pt>
    <dgm:pt modelId="{EBD981DE-D707-D74D-B3F6-E5B92B62A68E}" type="pres">
      <dgm:prSet presAssocID="{8D8CD322-F7DC-624A-9FFA-3592E9D4084A}" presName="dummy1b" presStyleCnt="0"/>
      <dgm:spPr/>
    </dgm:pt>
    <dgm:pt modelId="{2404A56D-F49F-594C-862B-83F074848C5C}" type="pres">
      <dgm:prSet presAssocID="{8D8CD322-F7DC-624A-9FFA-3592E9D4084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F31BDD-AAC3-A541-BE3A-3FE026F89F00}" type="pres">
      <dgm:prSet presAssocID="{8D8CD322-F7DC-624A-9FFA-3592E9D4084A}" presName="wedge2" presStyleLbl="node1" presStyleIdx="1" presStyleCnt="3" custLinFactNeighborX="288" custLinFactNeighborY="288"/>
      <dgm:spPr/>
      <dgm:t>
        <a:bodyPr/>
        <a:lstStyle/>
        <a:p>
          <a:endParaRPr lang="ru-RU"/>
        </a:p>
      </dgm:t>
    </dgm:pt>
    <dgm:pt modelId="{F35E3F23-9E2A-2243-B588-38A081EB2DC4}" type="pres">
      <dgm:prSet presAssocID="{8D8CD322-F7DC-624A-9FFA-3592E9D4084A}" presName="dummy2a" presStyleCnt="0"/>
      <dgm:spPr/>
    </dgm:pt>
    <dgm:pt modelId="{1DDA985E-8D56-CE4B-BF25-043AC5586D0B}" type="pres">
      <dgm:prSet presAssocID="{8D8CD322-F7DC-624A-9FFA-3592E9D4084A}" presName="dummy2b" presStyleCnt="0"/>
      <dgm:spPr/>
    </dgm:pt>
    <dgm:pt modelId="{B9278BEC-DE6D-294D-9002-FCFFAEE76F73}" type="pres">
      <dgm:prSet presAssocID="{8D8CD322-F7DC-624A-9FFA-3592E9D4084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F214A9-078C-C34B-9AA0-A643F747D65F}" type="pres">
      <dgm:prSet presAssocID="{8D8CD322-F7DC-624A-9FFA-3592E9D4084A}" presName="wedge3" presStyleLbl="node1" presStyleIdx="2" presStyleCnt="3"/>
      <dgm:spPr/>
      <dgm:t>
        <a:bodyPr/>
        <a:lstStyle/>
        <a:p>
          <a:endParaRPr lang="ru-RU"/>
        </a:p>
      </dgm:t>
    </dgm:pt>
    <dgm:pt modelId="{AB0B8F6F-A2B0-D545-B23A-0C0998C28666}" type="pres">
      <dgm:prSet presAssocID="{8D8CD322-F7DC-624A-9FFA-3592E9D4084A}" presName="dummy3a" presStyleCnt="0"/>
      <dgm:spPr/>
    </dgm:pt>
    <dgm:pt modelId="{904E46A7-B704-B949-8245-389B058C70B7}" type="pres">
      <dgm:prSet presAssocID="{8D8CD322-F7DC-624A-9FFA-3592E9D4084A}" presName="dummy3b" presStyleCnt="0"/>
      <dgm:spPr/>
    </dgm:pt>
    <dgm:pt modelId="{1C07F1A8-CD94-4E4B-A561-7952B6E6981D}" type="pres">
      <dgm:prSet presAssocID="{8D8CD322-F7DC-624A-9FFA-3592E9D4084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1E0195-A9D5-DB48-844E-FE3EE954C04A}" type="pres">
      <dgm:prSet presAssocID="{7F986765-1924-5143-AC71-76778C5F914F}" presName="arrowWedge1" presStyleLbl="fgSibTrans2D1" presStyleIdx="0" presStyleCnt="3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</dgm:pt>
    <dgm:pt modelId="{C41842AC-3AB2-6447-B155-7ED38F89A6A5}" type="pres">
      <dgm:prSet presAssocID="{3B0B48F8-2E20-4B4A-B029-097D74DEC36B}" presName="arrowWedge2" presStyleLbl="fgSibTrans2D1" presStyleIdx="1" presStyleCnt="3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</dgm:pt>
    <dgm:pt modelId="{78DA00A1-AD86-814D-8374-59BE996FE99D}" type="pres">
      <dgm:prSet presAssocID="{A45C008C-2416-6B4C-A0D1-6D87DCE00B5A}" presName="arrowWedge3" presStyleLbl="fgSibTrans2D1" presStyleIdx="2" presStyleCnt="3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</dgm:pt>
  </dgm:ptLst>
  <dgm:cxnLst>
    <dgm:cxn modelId="{713F7194-284D-4CA4-AE7D-A13492DFA9E7}" type="presOf" srcId="{8D8CD322-F7DC-624A-9FFA-3592E9D4084A}" destId="{FE92AB2E-0080-414A-8040-204F0EDF446A}" srcOrd="0" destOrd="0" presId="urn:microsoft.com/office/officeart/2005/8/layout/cycle8"/>
    <dgm:cxn modelId="{1C12ADC7-36B8-419D-A32D-E4DEF4CC7FC1}" type="presOf" srcId="{386CA4B1-D522-9C44-8FC9-E81CEB6E11D1}" destId="{E7F31BDD-AAC3-A541-BE3A-3FE026F89F00}" srcOrd="0" destOrd="0" presId="urn:microsoft.com/office/officeart/2005/8/layout/cycle8"/>
    <dgm:cxn modelId="{195EB7A0-7420-4ADD-86BA-10AC8A1015CB}" type="presOf" srcId="{33291360-C541-A34D-AD1F-C45028BEF79F}" destId="{1BA436DC-0A11-4643-AD98-1DC5634E1CA6}" srcOrd="0" destOrd="0" presId="urn:microsoft.com/office/officeart/2005/8/layout/cycle8"/>
    <dgm:cxn modelId="{6FC447DA-68E6-45A9-96A7-112AEC3470E7}" type="presOf" srcId="{D70B3BC4-5D3B-AF4A-B4AB-30B8FD46A9D2}" destId="{BEF214A9-078C-C34B-9AA0-A643F747D65F}" srcOrd="0" destOrd="0" presId="urn:microsoft.com/office/officeart/2005/8/layout/cycle8"/>
    <dgm:cxn modelId="{D63CB228-412F-4FBA-9C63-6A69137DB661}" type="presOf" srcId="{33291360-C541-A34D-AD1F-C45028BEF79F}" destId="{2404A56D-F49F-594C-862B-83F074848C5C}" srcOrd="1" destOrd="0" presId="urn:microsoft.com/office/officeart/2005/8/layout/cycle8"/>
    <dgm:cxn modelId="{967AE521-2A44-E24A-B267-A683706CE667}" srcId="{8D8CD322-F7DC-624A-9FFA-3592E9D4084A}" destId="{33291360-C541-A34D-AD1F-C45028BEF79F}" srcOrd="0" destOrd="0" parTransId="{72C58780-B10C-084D-80BB-6B1FBC6BB096}" sibTransId="{7F986765-1924-5143-AC71-76778C5F914F}"/>
    <dgm:cxn modelId="{DCBA945B-1F15-9640-88E3-8A1041456E11}" srcId="{8D8CD322-F7DC-624A-9FFA-3592E9D4084A}" destId="{386CA4B1-D522-9C44-8FC9-E81CEB6E11D1}" srcOrd="1" destOrd="0" parTransId="{8B573C53-D8E7-B44C-88DA-F722653346F7}" sibTransId="{3B0B48F8-2E20-4B4A-B029-097D74DEC36B}"/>
    <dgm:cxn modelId="{AFBD5F08-74AD-3947-8C94-4BF8E0D149DE}" srcId="{8D8CD322-F7DC-624A-9FFA-3592E9D4084A}" destId="{D70B3BC4-5D3B-AF4A-B4AB-30B8FD46A9D2}" srcOrd="2" destOrd="0" parTransId="{4A2E8B28-2822-4D44-B038-A55AAF3CBA17}" sibTransId="{A45C008C-2416-6B4C-A0D1-6D87DCE00B5A}"/>
    <dgm:cxn modelId="{C6700D7B-0E77-4204-A3C1-921F9908065C}" type="presOf" srcId="{D70B3BC4-5D3B-AF4A-B4AB-30B8FD46A9D2}" destId="{1C07F1A8-CD94-4E4B-A561-7952B6E6981D}" srcOrd="1" destOrd="0" presId="urn:microsoft.com/office/officeart/2005/8/layout/cycle8"/>
    <dgm:cxn modelId="{9CC6C8D1-AE3F-4E42-AD48-B8E0D07348BD}" type="presOf" srcId="{386CA4B1-D522-9C44-8FC9-E81CEB6E11D1}" destId="{B9278BEC-DE6D-294D-9002-FCFFAEE76F73}" srcOrd="1" destOrd="0" presId="urn:microsoft.com/office/officeart/2005/8/layout/cycle8"/>
    <dgm:cxn modelId="{B1580E42-4EC7-4059-A461-CA9524DE6B1D}" type="presParOf" srcId="{FE92AB2E-0080-414A-8040-204F0EDF446A}" destId="{1BA436DC-0A11-4643-AD98-1DC5634E1CA6}" srcOrd="0" destOrd="0" presId="urn:microsoft.com/office/officeart/2005/8/layout/cycle8"/>
    <dgm:cxn modelId="{5C2B36BB-15B6-4874-A606-A1386B5D0655}" type="presParOf" srcId="{FE92AB2E-0080-414A-8040-204F0EDF446A}" destId="{B5CA71D6-67E5-A449-A9CC-766355D7BDC0}" srcOrd="1" destOrd="0" presId="urn:microsoft.com/office/officeart/2005/8/layout/cycle8"/>
    <dgm:cxn modelId="{6B101DAF-45D7-4A5B-922C-BEAB5A4EABE7}" type="presParOf" srcId="{FE92AB2E-0080-414A-8040-204F0EDF446A}" destId="{EBD981DE-D707-D74D-B3F6-E5B92B62A68E}" srcOrd="2" destOrd="0" presId="urn:microsoft.com/office/officeart/2005/8/layout/cycle8"/>
    <dgm:cxn modelId="{962479E0-40DA-4E53-870E-6E96367AA5BE}" type="presParOf" srcId="{FE92AB2E-0080-414A-8040-204F0EDF446A}" destId="{2404A56D-F49F-594C-862B-83F074848C5C}" srcOrd="3" destOrd="0" presId="urn:microsoft.com/office/officeart/2005/8/layout/cycle8"/>
    <dgm:cxn modelId="{019F3F04-9D16-4FE0-A839-46E8EE47F51A}" type="presParOf" srcId="{FE92AB2E-0080-414A-8040-204F0EDF446A}" destId="{E7F31BDD-AAC3-A541-BE3A-3FE026F89F00}" srcOrd="4" destOrd="0" presId="urn:microsoft.com/office/officeart/2005/8/layout/cycle8"/>
    <dgm:cxn modelId="{8C4DC437-89E7-41F9-A770-2B4855D13834}" type="presParOf" srcId="{FE92AB2E-0080-414A-8040-204F0EDF446A}" destId="{F35E3F23-9E2A-2243-B588-38A081EB2DC4}" srcOrd="5" destOrd="0" presId="urn:microsoft.com/office/officeart/2005/8/layout/cycle8"/>
    <dgm:cxn modelId="{552B3293-768F-4BD6-BA7A-A22DFCC507FC}" type="presParOf" srcId="{FE92AB2E-0080-414A-8040-204F0EDF446A}" destId="{1DDA985E-8D56-CE4B-BF25-043AC5586D0B}" srcOrd="6" destOrd="0" presId="urn:microsoft.com/office/officeart/2005/8/layout/cycle8"/>
    <dgm:cxn modelId="{B8E57AC6-D39F-4C67-95A4-0DC1E02B98CA}" type="presParOf" srcId="{FE92AB2E-0080-414A-8040-204F0EDF446A}" destId="{B9278BEC-DE6D-294D-9002-FCFFAEE76F73}" srcOrd="7" destOrd="0" presId="urn:microsoft.com/office/officeart/2005/8/layout/cycle8"/>
    <dgm:cxn modelId="{A7718590-DB7D-4F29-B3EE-D484F77EDE23}" type="presParOf" srcId="{FE92AB2E-0080-414A-8040-204F0EDF446A}" destId="{BEF214A9-078C-C34B-9AA0-A643F747D65F}" srcOrd="8" destOrd="0" presId="urn:microsoft.com/office/officeart/2005/8/layout/cycle8"/>
    <dgm:cxn modelId="{BFF6B840-85D9-492B-A4AE-3779854C4AA3}" type="presParOf" srcId="{FE92AB2E-0080-414A-8040-204F0EDF446A}" destId="{AB0B8F6F-A2B0-D545-B23A-0C0998C28666}" srcOrd="9" destOrd="0" presId="urn:microsoft.com/office/officeart/2005/8/layout/cycle8"/>
    <dgm:cxn modelId="{DE0661B2-3E14-47BB-AC6D-CBD653E3432D}" type="presParOf" srcId="{FE92AB2E-0080-414A-8040-204F0EDF446A}" destId="{904E46A7-B704-B949-8245-389B058C70B7}" srcOrd="10" destOrd="0" presId="urn:microsoft.com/office/officeart/2005/8/layout/cycle8"/>
    <dgm:cxn modelId="{5044E652-4C78-4423-A26D-497B09EA88B8}" type="presParOf" srcId="{FE92AB2E-0080-414A-8040-204F0EDF446A}" destId="{1C07F1A8-CD94-4E4B-A561-7952B6E6981D}" srcOrd="11" destOrd="0" presId="urn:microsoft.com/office/officeart/2005/8/layout/cycle8"/>
    <dgm:cxn modelId="{1D7E3911-2110-4F8B-AA46-94A856170CDD}" type="presParOf" srcId="{FE92AB2E-0080-414A-8040-204F0EDF446A}" destId="{251E0195-A9D5-DB48-844E-FE3EE954C04A}" srcOrd="12" destOrd="0" presId="urn:microsoft.com/office/officeart/2005/8/layout/cycle8"/>
    <dgm:cxn modelId="{E31EFF09-0D73-4034-9B40-2C47D66AE349}" type="presParOf" srcId="{FE92AB2E-0080-414A-8040-204F0EDF446A}" destId="{C41842AC-3AB2-6447-B155-7ED38F89A6A5}" srcOrd="13" destOrd="0" presId="urn:microsoft.com/office/officeart/2005/8/layout/cycle8"/>
    <dgm:cxn modelId="{6F07A728-B52B-4F40-BAD6-5B62554F55B7}" type="presParOf" srcId="{FE92AB2E-0080-414A-8040-204F0EDF446A}" destId="{78DA00A1-AD86-814D-8374-59BE996FE99D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3C06F70-BCE6-4A32-BE26-BC5847CD840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0D2E17-7E56-4684-A3CE-3A676DD1A49A}">
      <dgm:prSet custT="1"/>
      <dgm:spPr/>
      <dgm:t>
        <a:bodyPr/>
        <a:lstStyle/>
        <a:p>
          <a:pPr rtl="0"/>
          <a:r>
            <a:rPr lang="ru-RU" sz="1800" dirty="0" smtClean="0"/>
            <a:t>Региональная экономика: теория и практика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9DCD0-5000-4937-ABC0-869FEE95184E}" type="parTrans" cxnId="{30FE3419-1168-4FA7-9B47-4DAA439B1789}">
      <dgm:prSet/>
      <dgm:spPr/>
      <dgm:t>
        <a:bodyPr/>
        <a:lstStyle/>
        <a:p>
          <a:endParaRPr lang="ru-RU"/>
        </a:p>
      </dgm:t>
    </dgm:pt>
    <dgm:pt modelId="{2895BCC3-5422-4A9B-A7FC-8E6F2E3DB46A}" type="sibTrans" cxnId="{30FE3419-1168-4FA7-9B47-4DAA439B1789}">
      <dgm:prSet/>
      <dgm:spPr/>
      <dgm:t>
        <a:bodyPr/>
        <a:lstStyle/>
        <a:p>
          <a:endParaRPr lang="ru-RU"/>
        </a:p>
      </dgm:t>
    </dgm:pt>
    <dgm:pt modelId="{98F01538-A357-4A13-9621-E8DFE7AAB901}">
      <dgm:prSet custT="1"/>
      <dgm:spPr/>
      <dgm:t>
        <a:bodyPr/>
        <a:lstStyle/>
        <a:p>
          <a:pPr rtl="0"/>
          <a:r>
            <a:rPr lang="ru-RU" sz="1800" dirty="0" smtClean="0"/>
            <a:t>Региональная экономика и управление: электронный научный журнал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0C268A-F462-4DD4-9566-CDCF6E17D3EB}" type="parTrans" cxnId="{0029929C-1809-489C-828F-E98D754431E7}">
      <dgm:prSet/>
      <dgm:spPr/>
      <dgm:t>
        <a:bodyPr/>
        <a:lstStyle/>
        <a:p>
          <a:endParaRPr lang="ru-RU"/>
        </a:p>
      </dgm:t>
    </dgm:pt>
    <dgm:pt modelId="{C56C0CEA-A980-40B9-86F1-58F61528CF5F}" type="sibTrans" cxnId="{0029929C-1809-489C-828F-E98D754431E7}">
      <dgm:prSet/>
      <dgm:spPr/>
      <dgm:t>
        <a:bodyPr/>
        <a:lstStyle/>
        <a:p>
          <a:endParaRPr lang="ru-RU"/>
        </a:p>
      </dgm:t>
    </dgm:pt>
    <dgm:pt modelId="{62F9CBE8-3403-4AB9-824F-E5686AF32968}" type="pres">
      <dgm:prSet presAssocID="{03C06F70-BCE6-4A32-BE26-BC5847CD84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C3B3FC-D8EA-413B-887B-DF7AF8065A2A}" type="pres">
      <dgm:prSet presAssocID="{040D2E17-7E56-4684-A3CE-3A676DD1A49A}" presName="linNode" presStyleCnt="0"/>
      <dgm:spPr/>
    </dgm:pt>
    <dgm:pt modelId="{4984B0ED-8C61-42F1-A126-261677D0895D}" type="pres">
      <dgm:prSet presAssocID="{040D2E17-7E56-4684-A3CE-3A676DD1A49A}" presName="parentText" presStyleLbl="node1" presStyleIdx="0" presStyleCnt="2" custScaleX="277778" custScaleY="8264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DA3B8-921B-409B-A9AD-3B8D6041BC38}" type="pres">
      <dgm:prSet presAssocID="{2895BCC3-5422-4A9B-A7FC-8E6F2E3DB46A}" presName="sp" presStyleCnt="0"/>
      <dgm:spPr/>
    </dgm:pt>
    <dgm:pt modelId="{F9FD1ED0-76A7-4967-A35A-AAEB8C1C04A4}" type="pres">
      <dgm:prSet presAssocID="{98F01538-A357-4A13-9621-E8DFE7AAB901}" presName="linNode" presStyleCnt="0"/>
      <dgm:spPr/>
    </dgm:pt>
    <dgm:pt modelId="{EB85F0AD-243A-4C7F-AFF4-968295765D2F}" type="pres">
      <dgm:prSet presAssocID="{98F01538-A357-4A13-9621-E8DFE7AAB901}" presName="parentText" presStyleLbl="node1" presStyleIdx="1" presStyleCnt="2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BD5BA4-19AF-4FE4-A537-E331759FCD48}" type="presOf" srcId="{040D2E17-7E56-4684-A3CE-3A676DD1A49A}" destId="{4984B0ED-8C61-42F1-A126-261677D0895D}" srcOrd="0" destOrd="0" presId="urn:microsoft.com/office/officeart/2005/8/layout/vList5"/>
    <dgm:cxn modelId="{30FE3419-1168-4FA7-9B47-4DAA439B1789}" srcId="{03C06F70-BCE6-4A32-BE26-BC5847CD8405}" destId="{040D2E17-7E56-4684-A3CE-3A676DD1A49A}" srcOrd="0" destOrd="0" parTransId="{06A9DCD0-5000-4937-ABC0-869FEE95184E}" sibTransId="{2895BCC3-5422-4A9B-A7FC-8E6F2E3DB46A}"/>
    <dgm:cxn modelId="{4F1B89F2-A5C3-483C-B824-1DCD2A0B8ED5}" type="presOf" srcId="{98F01538-A357-4A13-9621-E8DFE7AAB901}" destId="{EB85F0AD-243A-4C7F-AFF4-968295765D2F}" srcOrd="0" destOrd="0" presId="urn:microsoft.com/office/officeart/2005/8/layout/vList5"/>
    <dgm:cxn modelId="{0029929C-1809-489C-828F-E98D754431E7}" srcId="{03C06F70-BCE6-4A32-BE26-BC5847CD8405}" destId="{98F01538-A357-4A13-9621-E8DFE7AAB901}" srcOrd="1" destOrd="0" parTransId="{F70C268A-F462-4DD4-9566-CDCF6E17D3EB}" sibTransId="{C56C0CEA-A980-40B9-86F1-58F61528CF5F}"/>
    <dgm:cxn modelId="{C4E9886D-4DC1-47BD-B31C-037A90A55FC5}" type="presOf" srcId="{03C06F70-BCE6-4A32-BE26-BC5847CD8405}" destId="{62F9CBE8-3403-4AB9-824F-E5686AF32968}" srcOrd="0" destOrd="0" presId="urn:microsoft.com/office/officeart/2005/8/layout/vList5"/>
    <dgm:cxn modelId="{BD39D875-D8CB-4F06-9455-CAB79D346B00}" type="presParOf" srcId="{62F9CBE8-3403-4AB9-824F-E5686AF32968}" destId="{91C3B3FC-D8EA-413B-887B-DF7AF8065A2A}" srcOrd="0" destOrd="0" presId="urn:microsoft.com/office/officeart/2005/8/layout/vList5"/>
    <dgm:cxn modelId="{1F251EF3-57F7-4D02-B55D-8C2A7EB53267}" type="presParOf" srcId="{91C3B3FC-D8EA-413B-887B-DF7AF8065A2A}" destId="{4984B0ED-8C61-42F1-A126-261677D0895D}" srcOrd="0" destOrd="0" presId="urn:microsoft.com/office/officeart/2005/8/layout/vList5"/>
    <dgm:cxn modelId="{AD30EECB-008A-4062-A9C8-958CFFF5F499}" type="presParOf" srcId="{62F9CBE8-3403-4AB9-824F-E5686AF32968}" destId="{B42DA3B8-921B-409B-A9AD-3B8D6041BC38}" srcOrd="1" destOrd="0" presId="urn:microsoft.com/office/officeart/2005/8/layout/vList5"/>
    <dgm:cxn modelId="{D071B54C-850D-4D34-A0C9-3F80F3B9E1CD}" type="presParOf" srcId="{62F9CBE8-3403-4AB9-824F-E5686AF32968}" destId="{F9FD1ED0-76A7-4967-A35A-AAEB8C1C04A4}" srcOrd="2" destOrd="0" presId="urn:microsoft.com/office/officeart/2005/8/layout/vList5"/>
    <dgm:cxn modelId="{544BF3AD-773B-460E-8F21-3BDCFCCD08CD}" type="presParOf" srcId="{F9FD1ED0-76A7-4967-A35A-AAEB8C1C04A4}" destId="{EB85F0AD-243A-4C7F-AFF4-968295765D2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B0DEC43-B30B-4F61-9A51-68BFD6A36EB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093993-50DE-4EA0-AD0D-32A427A15DAB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800" smtClean="0"/>
            <a:t>European Research Studies Journal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E6A74B-CCED-4C01-B66B-FCC95D7BECBE}" type="parTrans" cxnId="{A5BACFA7-3320-472B-B474-A27ACBAD7AC6}">
      <dgm:prSet/>
      <dgm:spPr/>
      <dgm:t>
        <a:bodyPr/>
        <a:lstStyle/>
        <a:p>
          <a:endParaRPr lang="ru-RU"/>
        </a:p>
      </dgm:t>
    </dgm:pt>
    <dgm:pt modelId="{98CD5AE1-F707-4D0B-9AC8-552AEB9DE48C}" type="sibTrans" cxnId="{A5BACFA7-3320-472B-B474-A27ACBAD7AC6}">
      <dgm:prSet/>
      <dgm:spPr/>
      <dgm:t>
        <a:bodyPr/>
        <a:lstStyle/>
        <a:p>
          <a:endParaRPr lang="ru-RU"/>
        </a:p>
      </dgm:t>
    </dgm:pt>
    <dgm:pt modelId="{6DA430DA-9C0E-4564-9C13-8BBE9149D66E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800" dirty="0" err="1" smtClean="0"/>
            <a:t>International</a:t>
          </a:r>
          <a:r>
            <a:rPr lang="ru-RU" sz="1800" dirty="0" smtClean="0"/>
            <a:t> </a:t>
          </a:r>
          <a:r>
            <a:rPr lang="ru-RU" sz="1800" dirty="0" err="1" smtClean="0"/>
            <a:t>Journal</a:t>
          </a:r>
          <a:r>
            <a:rPr lang="ru-RU" sz="1800" dirty="0" smtClean="0"/>
            <a:t> </a:t>
          </a:r>
          <a:r>
            <a:rPr lang="ru-RU" sz="1800" dirty="0" err="1" smtClean="0"/>
            <a:t>of</a:t>
          </a:r>
          <a:r>
            <a:rPr lang="ru-RU" sz="1800" dirty="0" smtClean="0"/>
            <a:t> </a:t>
          </a:r>
          <a:r>
            <a:rPr lang="ru-RU" sz="1800" dirty="0" err="1" smtClean="0"/>
            <a:t>Energy</a:t>
          </a:r>
          <a:r>
            <a:rPr lang="ru-RU" sz="1800" dirty="0" smtClean="0"/>
            <a:t> </a:t>
          </a:r>
          <a:r>
            <a:rPr lang="ru-RU" sz="1800" dirty="0" err="1" smtClean="0"/>
            <a:t>Economics</a:t>
          </a:r>
          <a:r>
            <a:rPr lang="ru-RU" sz="1800" dirty="0" smtClean="0"/>
            <a:t> </a:t>
          </a:r>
          <a:r>
            <a:rPr lang="ru-RU" sz="1800" dirty="0" err="1" smtClean="0"/>
            <a:t>and</a:t>
          </a:r>
          <a:r>
            <a:rPr lang="ru-RU" sz="1800" dirty="0" smtClean="0"/>
            <a:t> </a:t>
          </a:r>
          <a:r>
            <a:rPr lang="ru-RU" sz="1800" dirty="0" err="1" smtClean="0"/>
            <a:t>Policy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E0550B-6B52-4881-989A-510AA5C7C661}" type="parTrans" cxnId="{9EDE6464-1506-4A12-AD5A-2519CE876B04}">
      <dgm:prSet/>
      <dgm:spPr/>
      <dgm:t>
        <a:bodyPr/>
        <a:lstStyle/>
        <a:p>
          <a:endParaRPr lang="ru-RU"/>
        </a:p>
      </dgm:t>
    </dgm:pt>
    <dgm:pt modelId="{483DF292-3D07-4DBB-99E4-378A1016DD44}" type="sibTrans" cxnId="{9EDE6464-1506-4A12-AD5A-2519CE876B04}">
      <dgm:prSet/>
      <dgm:spPr/>
      <dgm:t>
        <a:bodyPr/>
        <a:lstStyle/>
        <a:p>
          <a:endParaRPr lang="ru-RU"/>
        </a:p>
      </dgm:t>
    </dgm:pt>
    <dgm:pt modelId="{9FBF9BA9-727B-4879-9C24-A89523A9EDA8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800" dirty="0" err="1" smtClean="0"/>
            <a:t>Economic</a:t>
          </a:r>
          <a:r>
            <a:rPr lang="ru-RU" sz="1800" dirty="0" smtClean="0"/>
            <a:t> </a:t>
          </a:r>
          <a:r>
            <a:rPr lang="ru-RU" sz="1800" dirty="0" err="1" smtClean="0"/>
            <a:t>and</a:t>
          </a:r>
          <a:r>
            <a:rPr lang="ru-RU" sz="1800" dirty="0" smtClean="0"/>
            <a:t> </a:t>
          </a:r>
          <a:r>
            <a:rPr lang="ru-RU" sz="1800" dirty="0" err="1" smtClean="0"/>
            <a:t>Social</a:t>
          </a:r>
          <a:r>
            <a:rPr lang="ru-RU" sz="1800" dirty="0" smtClean="0"/>
            <a:t> </a:t>
          </a:r>
          <a:r>
            <a:rPr lang="ru-RU" sz="1800" dirty="0" err="1" smtClean="0"/>
            <a:t>Changes-Facts</a:t>
          </a:r>
          <a:r>
            <a:rPr lang="ru-RU" sz="1800" dirty="0" smtClean="0"/>
            <a:t> </a:t>
          </a:r>
          <a:r>
            <a:rPr lang="ru-RU" sz="1800" dirty="0" err="1" smtClean="0"/>
            <a:t>Trends</a:t>
          </a:r>
          <a:r>
            <a:rPr lang="ru-RU" sz="1800" dirty="0" smtClean="0"/>
            <a:t> </a:t>
          </a:r>
          <a:r>
            <a:rPr lang="ru-RU" sz="1800" dirty="0" err="1" smtClean="0"/>
            <a:t>Forecast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58752C-17C9-499F-BCBC-9636422DCA9C}" type="parTrans" cxnId="{31E58337-4CCE-4425-A707-014DF6B8CEE6}">
      <dgm:prSet/>
      <dgm:spPr/>
      <dgm:t>
        <a:bodyPr/>
        <a:lstStyle/>
        <a:p>
          <a:endParaRPr lang="ru-RU"/>
        </a:p>
      </dgm:t>
    </dgm:pt>
    <dgm:pt modelId="{9010DD7A-03D6-4839-B3D9-179610CD7E72}" type="sibTrans" cxnId="{31E58337-4CCE-4425-A707-014DF6B8CEE6}">
      <dgm:prSet/>
      <dgm:spPr/>
      <dgm:t>
        <a:bodyPr/>
        <a:lstStyle/>
        <a:p>
          <a:endParaRPr lang="ru-RU"/>
        </a:p>
      </dgm:t>
    </dgm:pt>
    <dgm:pt modelId="{9A14C3F4-92D5-4DF3-9B95-B4248E4B998D}" type="pres">
      <dgm:prSet presAssocID="{7B0DEC43-B30B-4F61-9A51-68BFD6A36EB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65080E-FA98-4319-B5AC-63DA45C376AF}" type="pres">
      <dgm:prSet presAssocID="{78093993-50DE-4EA0-AD0D-32A427A15DAB}" presName="linNode" presStyleCnt="0"/>
      <dgm:spPr/>
    </dgm:pt>
    <dgm:pt modelId="{6D57516E-8414-4D68-BE7C-F092D9D6311E}" type="pres">
      <dgm:prSet presAssocID="{78093993-50DE-4EA0-AD0D-32A427A15DAB}" presName="parentText" presStyleLbl="node1" presStyleIdx="0" presStyleCnt="3" custScaleX="277778" custLinFactNeighborX="-136" custLinFactNeighborY="-2564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97742A-954A-448A-926F-81A041885123}" type="pres">
      <dgm:prSet presAssocID="{98CD5AE1-F707-4D0B-9AC8-552AEB9DE48C}" presName="sp" presStyleCnt="0"/>
      <dgm:spPr/>
    </dgm:pt>
    <dgm:pt modelId="{7855B2FC-AE82-432F-BE2B-1839FD047460}" type="pres">
      <dgm:prSet presAssocID="{6DA430DA-9C0E-4564-9C13-8BBE9149D66E}" presName="linNode" presStyleCnt="0"/>
      <dgm:spPr/>
    </dgm:pt>
    <dgm:pt modelId="{7A462A03-12D9-406B-AA78-F536F7E76621}" type="pres">
      <dgm:prSet presAssocID="{6DA430DA-9C0E-4564-9C13-8BBE9149D66E}" presName="parentText" presStyleLbl="node1" presStyleIdx="1" presStyleCnt="3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42B5D3-64FA-4085-BB0D-41D608270FF6}" type="pres">
      <dgm:prSet presAssocID="{483DF292-3D07-4DBB-99E4-378A1016DD44}" presName="sp" presStyleCnt="0"/>
      <dgm:spPr/>
    </dgm:pt>
    <dgm:pt modelId="{17C06823-50FB-4D69-A584-87EF6144ED28}" type="pres">
      <dgm:prSet presAssocID="{9FBF9BA9-727B-4879-9C24-A89523A9EDA8}" presName="linNode" presStyleCnt="0"/>
      <dgm:spPr/>
    </dgm:pt>
    <dgm:pt modelId="{AFE6C173-950C-4E49-9E7C-70CC41834F31}" type="pres">
      <dgm:prSet presAssocID="{9FBF9BA9-727B-4879-9C24-A89523A9EDA8}" presName="parentText" presStyleLbl="node1" presStyleIdx="2" presStyleCnt="3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0E047D-46F5-4CEB-94B5-BF363F814895}" type="presOf" srcId="{9FBF9BA9-727B-4879-9C24-A89523A9EDA8}" destId="{AFE6C173-950C-4E49-9E7C-70CC41834F31}" srcOrd="0" destOrd="0" presId="urn:microsoft.com/office/officeart/2005/8/layout/vList5"/>
    <dgm:cxn modelId="{FEC316E5-CD2B-4362-8593-A9E14F4371F3}" type="presOf" srcId="{6DA430DA-9C0E-4564-9C13-8BBE9149D66E}" destId="{7A462A03-12D9-406B-AA78-F536F7E76621}" srcOrd="0" destOrd="0" presId="urn:microsoft.com/office/officeart/2005/8/layout/vList5"/>
    <dgm:cxn modelId="{0D49CAA5-51FF-42E4-A17B-56B3C03D75CA}" type="presOf" srcId="{78093993-50DE-4EA0-AD0D-32A427A15DAB}" destId="{6D57516E-8414-4D68-BE7C-F092D9D6311E}" srcOrd="0" destOrd="0" presId="urn:microsoft.com/office/officeart/2005/8/layout/vList5"/>
    <dgm:cxn modelId="{64864809-15FE-402C-80C4-72712E24AC8D}" type="presOf" srcId="{7B0DEC43-B30B-4F61-9A51-68BFD6A36EB1}" destId="{9A14C3F4-92D5-4DF3-9B95-B4248E4B998D}" srcOrd="0" destOrd="0" presId="urn:microsoft.com/office/officeart/2005/8/layout/vList5"/>
    <dgm:cxn modelId="{31E58337-4CCE-4425-A707-014DF6B8CEE6}" srcId="{7B0DEC43-B30B-4F61-9A51-68BFD6A36EB1}" destId="{9FBF9BA9-727B-4879-9C24-A89523A9EDA8}" srcOrd="2" destOrd="0" parTransId="{6058752C-17C9-499F-BCBC-9636422DCA9C}" sibTransId="{9010DD7A-03D6-4839-B3D9-179610CD7E72}"/>
    <dgm:cxn modelId="{A5BACFA7-3320-472B-B474-A27ACBAD7AC6}" srcId="{7B0DEC43-B30B-4F61-9A51-68BFD6A36EB1}" destId="{78093993-50DE-4EA0-AD0D-32A427A15DAB}" srcOrd="0" destOrd="0" parTransId="{DEE6A74B-CCED-4C01-B66B-FCC95D7BECBE}" sibTransId="{98CD5AE1-F707-4D0B-9AC8-552AEB9DE48C}"/>
    <dgm:cxn modelId="{9EDE6464-1506-4A12-AD5A-2519CE876B04}" srcId="{7B0DEC43-B30B-4F61-9A51-68BFD6A36EB1}" destId="{6DA430DA-9C0E-4564-9C13-8BBE9149D66E}" srcOrd="1" destOrd="0" parTransId="{D0E0550B-6B52-4881-989A-510AA5C7C661}" sibTransId="{483DF292-3D07-4DBB-99E4-378A1016DD44}"/>
    <dgm:cxn modelId="{4400B443-DD05-4113-84FB-E447FAEB7F64}" type="presParOf" srcId="{9A14C3F4-92D5-4DF3-9B95-B4248E4B998D}" destId="{F265080E-FA98-4319-B5AC-63DA45C376AF}" srcOrd="0" destOrd="0" presId="urn:microsoft.com/office/officeart/2005/8/layout/vList5"/>
    <dgm:cxn modelId="{DFD20C1F-0C41-4028-9960-3E3964F7F582}" type="presParOf" srcId="{F265080E-FA98-4319-B5AC-63DA45C376AF}" destId="{6D57516E-8414-4D68-BE7C-F092D9D6311E}" srcOrd="0" destOrd="0" presId="urn:microsoft.com/office/officeart/2005/8/layout/vList5"/>
    <dgm:cxn modelId="{28733E41-49BE-4CBD-81BE-B86B19E12F5D}" type="presParOf" srcId="{9A14C3F4-92D5-4DF3-9B95-B4248E4B998D}" destId="{8797742A-954A-448A-926F-81A041885123}" srcOrd="1" destOrd="0" presId="urn:microsoft.com/office/officeart/2005/8/layout/vList5"/>
    <dgm:cxn modelId="{D5B166C3-3C9C-4B34-89D8-4FDE92236D2A}" type="presParOf" srcId="{9A14C3F4-92D5-4DF3-9B95-B4248E4B998D}" destId="{7855B2FC-AE82-432F-BE2B-1839FD047460}" srcOrd="2" destOrd="0" presId="urn:microsoft.com/office/officeart/2005/8/layout/vList5"/>
    <dgm:cxn modelId="{5CA9C537-398B-45CF-AFFA-07B575EA6B8D}" type="presParOf" srcId="{7855B2FC-AE82-432F-BE2B-1839FD047460}" destId="{7A462A03-12D9-406B-AA78-F536F7E76621}" srcOrd="0" destOrd="0" presId="urn:microsoft.com/office/officeart/2005/8/layout/vList5"/>
    <dgm:cxn modelId="{44527C21-D4CB-4133-83ED-CF174A88BBF3}" type="presParOf" srcId="{9A14C3F4-92D5-4DF3-9B95-B4248E4B998D}" destId="{F642B5D3-64FA-4085-BB0D-41D608270FF6}" srcOrd="3" destOrd="0" presId="urn:microsoft.com/office/officeart/2005/8/layout/vList5"/>
    <dgm:cxn modelId="{EC0DC8D8-9D80-4586-9B8B-D6BAE3C61946}" type="presParOf" srcId="{9A14C3F4-92D5-4DF3-9B95-B4248E4B998D}" destId="{17C06823-50FB-4D69-A584-87EF6144ED28}" srcOrd="4" destOrd="0" presId="urn:microsoft.com/office/officeart/2005/8/layout/vList5"/>
    <dgm:cxn modelId="{28BF01F4-5B32-476E-9FF0-2F57C47D24CC}" type="presParOf" srcId="{17C06823-50FB-4D69-A584-87EF6144ED28}" destId="{AFE6C173-950C-4E49-9E7C-70CC41834F3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3C4DA-DCF2-4908-B6BB-B0BE227F2361}">
      <dsp:nvSpPr>
        <dsp:cNvPr id="0" name=""/>
        <dsp:cNvSpPr/>
      </dsp:nvSpPr>
      <dsp:spPr>
        <a:xfrm>
          <a:off x="0" y="328607"/>
          <a:ext cx="8568952" cy="1287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l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Объект</a:t>
          </a:r>
          <a:r>
            <a:rPr lang="ru-RU" sz="5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5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исследования:</a:t>
          </a:r>
          <a:endParaRPr lang="ru-RU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826" y="391433"/>
        <a:ext cx="8443300" cy="11613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69263B-37FB-4C1B-A5A3-11DE4347737F}">
      <dsp:nvSpPr>
        <dsp:cNvPr id="0" name=""/>
        <dsp:cNvSpPr/>
      </dsp:nvSpPr>
      <dsp:spPr>
        <a:xfrm>
          <a:off x="0" y="100418"/>
          <a:ext cx="7859215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Действующие диссертационные советы,</a:t>
          </a:r>
          <a:b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в которых планируется защита диссертации 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399" y="159817"/>
        <a:ext cx="7740417" cy="10980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751DF-7665-4709-903B-C40C57F5A51C}">
      <dsp:nvSpPr>
        <dsp:cNvPr id="0" name=""/>
        <dsp:cNvSpPr/>
      </dsp:nvSpPr>
      <dsp:spPr>
        <a:xfrm>
          <a:off x="0" y="1573"/>
          <a:ext cx="83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89B02E-41E9-4727-A879-B8CB048B6A16}">
      <dsp:nvSpPr>
        <dsp:cNvPr id="0" name=""/>
        <dsp:cNvSpPr/>
      </dsp:nvSpPr>
      <dsp:spPr>
        <a:xfrm>
          <a:off x="0" y="1573"/>
          <a:ext cx="8352928" cy="1248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indent="457200" algn="just" defTabSz="28892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b="1" kern="1200" dirty="0" smtClean="0">
              <a:latin typeface="Times New Roman" pitchFamily="18" charset="0"/>
              <a:cs typeface="Times New Roman" pitchFamily="18" charset="0"/>
            </a:rPr>
            <a:t>Результаты работы планируется представить в Диссертационном совете Дальневосточного федерального университета  (ДВФУ)</a:t>
          </a:r>
          <a:endParaRPr lang="ru-RU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573"/>
        <a:ext cx="8352928" cy="1248255"/>
      </dsp:txXfrm>
    </dsp:sp>
    <dsp:sp modelId="{AAC85124-A663-4DF8-B7BD-6FF2AA5EE63B}">
      <dsp:nvSpPr>
        <dsp:cNvPr id="0" name=""/>
        <dsp:cNvSpPr/>
      </dsp:nvSpPr>
      <dsp:spPr>
        <a:xfrm>
          <a:off x="0" y="1249828"/>
          <a:ext cx="83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A6DFEC-7D2D-49A4-A92B-659E687A66BE}">
      <dsp:nvSpPr>
        <dsp:cNvPr id="0" name=""/>
        <dsp:cNvSpPr/>
      </dsp:nvSpPr>
      <dsp:spPr>
        <a:xfrm>
          <a:off x="0" y="1249828"/>
          <a:ext cx="8344770" cy="1892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/>
              <a:latin typeface="Times New Roman" pitchFamily="18" charset="0"/>
              <a:cs typeface="Times New Roman" pitchFamily="18" charset="0"/>
            </a:rPr>
            <a:t>Д 999.192.02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/>
              <a:latin typeface="Times New Roman" pitchFamily="18" charset="0"/>
              <a:cs typeface="Times New Roman" pitchFamily="18" charset="0"/>
            </a:rPr>
            <a:t/>
          </a:r>
          <a:br>
            <a:rPr lang="ru-RU" sz="1800" b="1" kern="1200" dirty="0" smtClean="0">
              <a:effectLst/>
              <a:latin typeface="Times New Roman" pitchFamily="18" charset="0"/>
              <a:cs typeface="Times New Roman" pitchFamily="18" charset="0"/>
            </a:rPr>
          </a:br>
          <a:r>
            <a:rPr lang="ru-RU" b="1" kern="1200" dirty="0" smtClean="0">
              <a:latin typeface="Times New Roman" pitchFamily="18" charset="0"/>
              <a:cs typeface="Times New Roman" pitchFamily="18" charset="0"/>
            </a:rPr>
            <a:t>08.00.05</a:t>
          </a:r>
          <a:r>
            <a:rPr lang="ru-RU" kern="1200" dirty="0" smtClean="0">
              <a:latin typeface="Times New Roman" pitchFamily="18" charset="0"/>
              <a:cs typeface="Times New Roman" pitchFamily="18" charset="0"/>
            </a:rPr>
            <a:t> - Экономика и управление народным хозяйством (экономика, организация и управление предприятиями, отраслями, комплексами - промышленность; экономика, организация и управление предприятиями, отраслями, комплексами - сфера услуг) (экономическое науки);</a:t>
          </a:r>
          <a:endParaRPr lang="ru-RU" sz="1800" b="1" kern="1200" dirty="0" smtClean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0" y="1249828"/>
        <a:ext cx="8344770" cy="1892830"/>
      </dsp:txXfrm>
    </dsp:sp>
    <dsp:sp modelId="{5B23DDC8-74E5-4A3C-A5DF-E82EA6705416}">
      <dsp:nvSpPr>
        <dsp:cNvPr id="0" name=""/>
        <dsp:cNvSpPr/>
      </dsp:nvSpPr>
      <dsp:spPr>
        <a:xfrm>
          <a:off x="0" y="3142659"/>
          <a:ext cx="83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FCF785-165D-44CB-AD62-F947B229BF0A}">
      <dsp:nvSpPr>
        <dsp:cNvPr id="0" name=""/>
        <dsp:cNvSpPr/>
      </dsp:nvSpPr>
      <dsp:spPr>
        <a:xfrm>
          <a:off x="0" y="3142659"/>
          <a:ext cx="8352928" cy="1248255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Д 999.202.02</a:t>
          </a:r>
          <a:endParaRPr lang="ru-RU" sz="1800" b="1" u="none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1800" b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08.00.05 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- Экономика и управление народным хозяйством (маркетинг; управление инновациями; экономика предпринимательства) (экономические науки)</a:t>
          </a:r>
          <a:endParaRPr lang="ru-RU" sz="1800" b="1" u="none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142659"/>
        <a:ext cx="8352928" cy="12482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31255-DA70-438D-86A7-4C78FCB53ABC}">
      <dsp:nvSpPr>
        <dsp:cNvPr id="0" name=""/>
        <dsp:cNvSpPr/>
      </dsp:nvSpPr>
      <dsp:spPr>
        <a:xfrm>
          <a:off x="270045" y="642099"/>
          <a:ext cx="3114335" cy="3263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Предметом изучения</a:t>
          </a:r>
          <a:r>
            <a:rPr lang="ru-RU" sz="3500" kern="1200" dirty="0" smtClean="0">
              <a:latin typeface="Arial" panose="020B0604020202020204" pitchFamily="34" charset="0"/>
              <a:cs typeface="Arial" panose="020B0604020202020204" pitchFamily="34" charset="0"/>
            </a:rPr>
            <a:t> является</a:t>
          </a:r>
          <a:endParaRPr lang="ru-RU" sz="3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2074" y="794128"/>
        <a:ext cx="2810277" cy="29594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3420A-0A21-4FA8-B500-62B277EC1D14}">
      <dsp:nvSpPr>
        <dsp:cNvPr id="0" name=""/>
        <dsp:cNvSpPr/>
      </dsp:nvSpPr>
      <dsp:spPr>
        <a:xfrm>
          <a:off x="0" y="0"/>
          <a:ext cx="273630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1EF44-DA22-43F3-8424-FC8D38E292BB}">
      <dsp:nvSpPr>
        <dsp:cNvPr id="0" name=""/>
        <dsp:cNvSpPr/>
      </dsp:nvSpPr>
      <dsp:spPr>
        <a:xfrm>
          <a:off x="0" y="0"/>
          <a:ext cx="2736304" cy="4896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kern="1200" dirty="0" smtClean="0"/>
            <a:t>Научная новизна проекта заключается в выявлении влияния патерналистской поддержки на развитие института предпринимательства, имплементированного в России в рамках </a:t>
          </a:r>
          <a:r>
            <a:rPr lang="ru-RU" kern="1200" dirty="0" err="1" smtClean="0"/>
            <a:t>неолибельной</a:t>
          </a:r>
          <a:r>
            <a:rPr lang="ru-RU" kern="1200" dirty="0" smtClean="0"/>
            <a:t> модели.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2736304" cy="48965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718AE2-E05B-40A0-B65C-95B8E54DF40E}">
      <dsp:nvSpPr>
        <dsp:cNvPr id="0" name=""/>
        <dsp:cNvSpPr/>
      </dsp:nvSpPr>
      <dsp:spPr>
        <a:xfrm>
          <a:off x="360073" y="16272"/>
          <a:ext cx="8193490" cy="1263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Цель исследования 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состоит в описании патерналистских моделей развития институтов предпринимательства в ХМАО-Югре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1757" y="77956"/>
        <a:ext cx="8070122" cy="11402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7C837-D670-4BA9-B5D3-BBE80C59391F}">
      <dsp:nvSpPr>
        <dsp:cNvPr id="0" name=""/>
        <dsp:cNvSpPr/>
      </dsp:nvSpPr>
      <dsp:spPr>
        <a:xfrm>
          <a:off x="0" y="39715"/>
          <a:ext cx="4104455" cy="4417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Задачи: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566" y="61281"/>
        <a:ext cx="4061323" cy="398652"/>
      </dsp:txXfrm>
    </dsp:sp>
    <dsp:sp modelId="{9F72EFB5-76A3-4987-A3EF-9F866394F0AC}">
      <dsp:nvSpPr>
        <dsp:cNvPr id="0" name=""/>
        <dsp:cNvSpPr/>
      </dsp:nvSpPr>
      <dsp:spPr>
        <a:xfrm>
          <a:off x="0" y="635900"/>
          <a:ext cx="4104455" cy="101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описание и классификация поля нормативных решений (в континууме от крайне </a:t>
          </a:r>
          <a:r>
            <a:rPr lang="ru-RU" sz="1200" kern="1200" dirty="0" err="1" smtClean="0">
              <a:latin typeface="Times New Roman" pitchFamily="18" charset="0"/>
              <a:cs typeface="Times New Roman" pitchFamily="18" charset="0"/>
            </a:rPr>
            <a:t>патерналистких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 к крайне неолиберальным), принятых в ХМАО в период 1990-2018 </a:t>
          </a:r>
          <a:r>
            <a:rPr lang="ru-RU" sz="1200" kern="1200" dirty="0" err="1" smtClean="0">
              <a:latin typeface="Times New Roman" pitchFamily="18" charset="0"/>
              <a:cs typeface="Times New Roman" pitchFamily="18" charset="0"/>
            </a:rPr>
            <a:t>гг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, затрагивающих развитие предпринимательства.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347" y="685247"/>
        <a:ext cx="4005761" cy="912186"/>
      </dsp:txXfrm>
    </dsp:sp>
    <dsp:sp modelId="{BE13D8F1-B7D3-4047-8E9C-A9EDF3E97A9E}">
      <dsp:nvSpPr>
        <dsp:cNvPr id="0" name=""/>
        <dsp:cNvSpPr/>
      </dsp:nvSpPr>
      <dsp:spPr>
        <a:xfrm>
          <a:off x="0" y="1802300"/>
          <a:ext cx="4104455" cy="101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- описание и классификация практик применения нормативных решений в 2015-2018 </a:t>
          </a:r>
          <a:r>
            <a:rPr lang="ru-RU" sz="1200" kern="1200" dirty="0" err="1" smtClean="0">
              <a:latin typeface="Times New Roman" pitchFamily="18" charset="0"/>
              <a:cs typeface="Times New Roman" pitchFamily="18" charset="0"/>
            </a:rPr>
            <a:t>гг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 для развития предпринимательства, а также оценка влияния раннее (1990-2015) принятых решений на институты предпринимательства.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347" y="1851647"/>
        <a:ext cx="4005761" cy="912186"/>
      </dsp:txXfrm>
    </dsp:sp>
    <dsp:sp modelId="{3A3518A7-0182-4ED9-8051-8E419289E80D}">
      <dsp:nvSpPr>
        <dsp:cNvPr id="0" name=""/>
        <dsp:cNvSpPr/>
      </dsp:nvSpPr>
      <dsp:spPr>
        <a:xfrm>
          <a:off x="0" y="2968700"/>
          <a:ext cx="4104455" cy="101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- классификация практик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предпринимательсого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поведения в зависимости от «ценности свободы»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347" y="3018047"/>
        <a:ext cx="4005761" cy="912186"/>
      </dsp:txXfrm>
    </dsp:sp>
    <dsp:sp modelId="{CC8002B0-1C55-4E70-96DB-D86F00F27F81}">
      <dsp:nvSpPr>
        <dsp:cNvPr id="0" name=""/>
        <dsp:cNvSpPr/>
      </dsp:nvSpPr>
      <dsp:spPr>
        <a:xfrm>
          <a:off x="0" y="4135100"/>
          <a:ext cx="4104455" cy="101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- описание патерналистских моделей развития института предпринимательства.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347" y="4184447"/>
        <a:ext cx="4005761" cy="9121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56975-2F0B-4C5F-89AA-AC695C66FD4F}">
      <dsp:nvSpPr>
        <dsp:cNvPr id="0" name=""/>
        <dsp:cNvSpPr/>
      </dsp:nvSpPr>
      <dsp:spPr>
        <a:xfrm>
          <a:off x="0" y="504049"/>
          <a:ext cx="3888449" cy="4620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Методы:  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554" y="526603"/>
        <a:ext cx="3843341" cy="416919"/>
      </dsp:txXfrm>
    </dsp:sp>
    <dsp:sp modelId="{C760B45F-ACE0-4CEB-922B-60B739635706}">
      <dsp:nvSpPr>
        <dsp:cNvPr id="0" name=""/>
        <dsp:cNvSpPr/>
      </dsp:nvSpPr>
      <dsp:spPr>
        <a:xfrm>
          <a:off x="0" y="1031937"/>
          <a:ext cx="4032447" cy="351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30" tIns="20320" rIns="113792" bIns="2032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кабинетное исследование (для описания и классификации поля нормативных решений, принятых в ХМАО в период 1990-2018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гг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в отношении развития института предпринимательства)</a:t>
          </a:r>
          <a:endParaRPr lang="ru-RU" sz="16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метод экспертных интервью (для описания и классификации практик применения нормативных решений в 2015-2018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гг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для развития предпринимательства, а также для оценки влияния ранее принятых решений)</a:t>
          </a:r>
          <a:endParaRPr lang="ru-RU" sz="16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метод биографических интервью (для классификации практик предпринимательского поведения в зависимости от «ценности свободы»). </a:t>
          </a:r>
          <a:endParaRPr lang="ru-RU" sz="1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031937"/>
        <a:ext cx="4032447" cy="35107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A436DC-0A11-4643-AD98-1DC5634E1CA6}">
      <dsp:nvSpPr>
        <dsp:cNvPr id="0" name=""/>
        <dsp:cNvSpPr/>
      </dsp:nvSpPr>
      <dsp:spPr>
        <a:xfrm>
          <a:off x="1115980" y="395920"/>
          <a:ext cx="5116510" cy="5116510"/>
        </a:xfrm>
        <a:prstGeom prst="pie">
          <a:avLst>
            <a:gd name="adj1" fmla="val 16200000"/>
            <a:gd name="adj2" fmla="val 18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выявление внешних и внутренних факторов, определяющих выбор модели предпринимательского поведения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12503" y="1480133"/>
        <a:ext cx="1827325" cy="1522771"/>
      </dsp:txXfrm>
    </dsp:sp>
    <dsp:sp modelId="{E7F31BDD-AAC3-A541-BE3A-3FE026F89F00}">
      <dsp:nvSpPr>
        <dsp:cNvPr id="0" name=""/>
        <dsp:cNvSpPr/>
      </dsp:nvSpPr>
      <dsp:spPr>
        <a:xfrm>
          <a:off x="1025340" y="593388"/>
          <a:ext cx="5116510" cy="5116510"/>
        </a:xfrm>
        <a:prstGeom prst="pie">
          <a:avLst>
            <a:gd name="adj1" fmla="val 1800000"/>
            <a:gd name="adj2" fmla="val 90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оценка влияния государственной поддержки на продолжительность и успешность функционирования предпринимателей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43557" y="3913029"/>
        <a:ext cx="2740987" cy="1340038"/>
      </dsp:txXfrm>
    </dsp:sp>
    <dsp:sp modelId="{BEF214A9-078C-C34B-9AA0-A643F747D65F}">
      <dsp:nvSpPr>
        <dsp:cNvPr id="0" name=""/>
        <dsp:cNvSpPr/>
      </dsp:nvSpPr>
      <dsp:spPr>
        <a:xfrm>
          <a:off x="905229" y="395920"/>
          <a:ext cx="5116510" cy="5116510"/>
        </a:xfrm>
        <a:prstGeom prst="pie">
          <a:avLst>
            <a:gd name="adj1" fmla="val 90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описание как минимум двух моделей предпринимательского поведения – «зависимого» и «независимого» (пока наименования, как и количество моделей условно)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97891" y="1480133"/>
        <a:ext cx="1827325" cy="1522771"/>
      </dsp:txXfrm>
    </dsp:sp>
    <dsp:sp modelId="{251E0195-A9D5-DB48-844E-FE3EE954C04A}">
      <dsp:nvSpPr>
        <dsp:cNvPr id="0" name=""/>
        <dsp:cNvSpPr/>
      </dsp:nvSpPr>
      <dsp:spPr>
        <a:xfrm>
          <a:off x="799666" y="79184"/>
          <a:ext cx="5749983" cy="574998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blipFill>
          <a:blip xmlns:r="http://schemas.openxmlformats.org/officeDocument/2006/relationships" r:embed="rId1">
            <a:duotone>
              <a:schemeClr val="accent1">
                <a:tint val="30000"/>
                <a:satMod val="300000"/>
              </a:schemeClr>
              <a:schemeClr val="accent1"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shade val="60000"/>
              <a:satMod val="11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C41842AC-3AB2-6447-B155-7ED38F89A6A5}">
      <dsp:nvSpPr>
        <dsp:cNvPr id="0" name=""/>
        <dsp:cNvSpPr/>
      </dsp:nvSpPr>
      <dsp:spPr>
        <a:xfrm>
          <a:off x="708604" y="276328"/>
          <a:ext cx="5749983" cy="574998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blipFill>
          <a:blip xmlns:r="http://schemas.openxmlformats.org/officeDocument/2006/relationships" r:embed="rId1">
            <a:duotone>
              <a:schemeClr val="accent1">
                <a:tint val="30000"/>
                <a:satMod val="300000"/>
              </a:schemeClr>
              <a:schemeClr val="accent1"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shade val="60000"/>
              <a:satMod val="11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78DA00A1-AD86-814D-8374-59BE996FE99D}">
      <dsp:nvSpPr>
        <dsp:cNvPr id="0" name=""/>
        <dsp:cNvSpPr/>
      </dsp:nvSpPr>
      <dsp:spPr>
        <a:xfrm>
          <a:off x="588070" y="79184"/>
          <a:ext cx="5749983" cy="574998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blipFill>
          <a:blip xmlns:r="http://schemas.openxmlformats.org/officeDocument/2006/relationships" r:embed="rId1">
            <a:duotone>
              <a:schemeClr val="accent1">
                <a:tint val="30000"/>
                <a:satMod val="300000"/>
              </a:schemeClr>
              <a:schemeClr val="accent1"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shade val="60000"/>
              <a:satMod val="11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84B0ED-8C61-42F1-A126-261677D0895D}">
      <dsp:nvSpPr>
        <dsp:cNvPr id="0" name=""/>
        <dsp:cNvSpPr/>
      </dsp:nvSpPr>
      <dsp:spPr>
        <a:xfrm>
          <a:off x="1897" y="2757"/>
          <a:ext cx="3884637" cy="18687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Региональная экономика: теория и практика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3122" y="93982"/>
        <a:ext cx="3702187" cy="1686299"/>
      </dsp:txXfrm>
    </dsp:sp>
    <dsp:sp modelId="{EB85F0AD-243A-4C7F-AFF4-968295765D2F}">
      <dsp:nvSpPr>
        <dsp:cNvPr id="0" name=""/>
        <dsp:cNvSpPr/>
      </dsp:nvSpPr>
      <dsp:spPr>
        <a:xfrm>
          <a:off x="1897" y="1984564"/>
          <a:ext cx="3884637" cy="22611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Региональная экономика и управление: электронный научный журнал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277" y="2094944"/>
        <a:ext cx="3663877" cy="204038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7516E-8414-4D68-BE7C-F092D9D6311E}">
      <dsp:nvSpPr>
        <dsp:cNvPr id="0" name=""/>
        <dsp:cNvSpPr/>
      </dsp:nvSpPr>
      <dsp:spPr>
        <a:xfrm>
          <a:off x="0" y="0"/>
          <a:ext cx="4747890" cy="1345930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European Research Studies Journal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5703" y="65703"/>
        <a:ext cx="4616484" cy="1214524"/>
      </dsp:txXfrm>
    </dsp:sp>
    <dsp:sp modelId="{7A462A03-12D9-406B-AA78-F536F7E76621}">
      <dsp:nvSpPr>
        <dsp:cNvPr id="0" name=""/>
        <dsp:cNvSpPr/>
      </dsp:nvSpPr>
      <dsp:spPr>
        <a:xfrm>
          <a:off x="2318" y="1415266"/>
          <a:ext cx="4747890" cy="1345930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International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Journal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of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Energy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Economics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and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Policy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021" y="1480969"/>
        <a:ext cx="4616484" cy="1214524"/>
      </dsp:txXfrm>
    </dsp:sp>
    <dsp:sp modelId="{AFE6C173-950C-4E49-9E7C-70CC41834F31}">
      <dsp:nvSpPr>
        <dsp:cNvPr id="0" name=""/>
        <dsp:cNvSpPr/>
      </dsp:nvSpPr>
      <dsp:spPr>
        <a:xfrm>
          <a:off x="2318" y="2828493"/>
          <a:ext cx="4747890" cy="1345930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Economic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and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Social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Changes-Facts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Trends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Forecast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021" y="2894196"/>
        <a:ext cx="4616484" cy="1214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EC9EF-8216-4260-B228-6C92C9CC14D5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34B03-41D5-49F9-9752-1D1EE9AA2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77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34B03-41D5-49F9-9752-1D1EE9AA212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198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34B03-41D5-49F9-9752-1D1EE9AA212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531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47914-5684-4FC8-A01A-C6C4168B9808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C633830-2244-49AE-BC4A-47F415C177C6}" type="datetimeFigureOut">
              <a:rPr lang="en-US" dirty="0">
                <a:solidFill>
                  <a:srgbClr val="F5F5F5"/>
                </a:solidFill>
              </a:rPr>
              <a:pPr/>
              <a:t>2/4/2019</a:t>
            </a:fld>
            <a:endParaRPr lang="en-US" dirty="0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2AC27A5A-7290-4DE1-BA94-4BE8A8E57DCF}" type="slidenum">
              <a:rPr lang="en-US" dirty="0">
                <a:solidFill>
                  <a:srgbClr val="1D1A1D"/>
                </a:solidFill>
              </a:rPr>
              <a:pPr/>
              <a:t>‹#›</a:t>
            </a:fld>
            <a:endParaRPr lang="en-US" dirty="0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244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=""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201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35210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720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118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76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5960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21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в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4220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6234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2AC27A5A-7290-4DE1-BA94-4BE8A8E57DCF}" type="slidenum">
              <a:rPr lang="en-US" dirty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95155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BC8D828-14A5-42A4-8CA7-3F9485491430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8315AED-C5E0-4D56-8FA8-62C891F8DF6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defTabSz="457200"/>
            <a:fld id="{3C633830-2244-49AE-BC4A-47F415C177C6}" type="datetimeFigureOut"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pPr defTabSz="457200"/>
              <a:t>2/4/2019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defTabSz="457200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pPr defTabSz="457200"/>
            <a:fld id="{2AC27A5A-7290-4DE1-BA94-4BE8A8E57DCF}" type="slidenum">
              <a:rPr lang="en-US" dirty="0">
                <a:solidFill>
                  <a:srgbClr val="F5F5F5"/>
                </a:solidFill>
              </a:rPr>
              <a:pPr defTabSz="457200"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46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6023" y="1556792"/>
            <a:ext cx="8352928" cy="1440160"/>
          </a:xfrm>
        </p:spPr>
        <p:txBody>
          <a:bodyPr>
            <a:noAutofit/>
          </a:bodyPr>
          <a:lstStyle/>
          <a:p>
            <a:pPr>
              <a:lnSpc>
                <a:spcPts val="2200"/>
              </a:lnSpc>
            </a:pP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Научный проект </a:t>
            </a:r>
            <a:r>
              <a:rPr lang="ru-RU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теме диссертационного исследования</a:t>
            </a:r>
            <a:r>
              <a:rPr lang="ru-RU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dirty="0"/>
              <a:t>Влияние государственного патернализма на развитие института частного предпринимательства (на примере Ханты-Мансийского округа-Югры)</a:t>
            </a:r>
            <a:r>
              <a:rPr lang="ru-RU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3447" y="6108104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3212976"/>
            <a:ext cx="39503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Аспирант</a:t>
            </a:r>
            <a:r>
              <a:rPr lang="ru-RU" sz="1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Птицына Дарья Дмитриевна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31639" y="188640"/>
            <a:ext cx="76227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федеральное </a:t>
            </a:r>
            <a:r>
              <a:rPr lang="ru-RU" sz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государственное бюджетное образовательное учреждение 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высшего образования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«Югорский государственный университет» (ЮГУ</a:t>
            </a:r>
            <a:r>
              <a:rPr lang="ru-RU" sz="12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lang="ru-RU" sz="12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1025" name="Picture 1" descr="C:\Users\a_ustyanceva\Downloads\Logo_YuGU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4830"/>
            <a:ext cx="1297169" cy="129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972837"/>
              </p:ext>
            </p:extLst>
          </p:nvPr>
        </p:nvGraphicFramePr>
        <p:xfrm>
          <a:off x="755576" y="3637069"/>
          <a:ext cx="8064896" cy="306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402"/>
                <a:gridCol w="5069494"/>
              </a:tblGrid>
              <a:tr h="266365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Год обучения 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2018-2021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743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Наименование направления подготовки 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Направление: 38.06.01 ЭКОНОМИКА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5068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Образовательная программа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Экономика и управление народным хозяйством (по отраслям и сферам деятельности, в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т.ч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.: экономика, организация и управление предприятиями, отраслями, комплексами)</a:t>
                      </a:r>
                    </a:p>
                  </a:txBody>
                  <a:tcPr marL="68580" marR="68580" marT="0" marB="0" anchor="b"/>
                </a:tc>
              </a:tr>
              <a:tr h="415667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Научный руководитель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Рыжова Наталья Петровна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0367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Научная школа ЮГУ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Исследование трансформации институциональной среды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ресурсодобывающих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регионов Севера в условиях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цифровизации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экономики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0367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Руководитель научной школы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Исламутдинов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Вадим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Фаруарович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98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731841585"/>
              </p:ext>
            </p:extLst>
          </p:nvPr>
        </p:nvGraphicFramePr>
        <p:xfrm>
          <a:off x="611560" y="427186"/>
          <a:ext cx="7859216" cy="1417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67697877"/>
              </p:ext>
            </p:extLst>
          </p:nvPr>
        </p:nvGraphicFramePr>
        <p:xfrm>
          <a:off x="395536" y="1988840"/>
          <a:ext cx="835292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4865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703674"/>
              </p:ext>
            </p:extLst>
          </p:nvPr>
        </p:nvGraphicFramePr>
        <p:xfrm>
          <a:off x="395538" y="1290919"/>
          <a:ext cx="8496941" cy="496643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42104"/>
                <a:gridCol w="3490342"/>
                <a:gridCol w="1584176"/>
                <a:gridCol w="2880319"/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п/п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Задачи диссертационного исследования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реализации </a:t>
                      </a: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квартал, год)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Планируемый результат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68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Описание и классификация поля нормативных решений (в континууме от крайне </a:t>
                      </a:r>
                      <a:r>
                        <a:rPr lang="ru-RU" sz="105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патерналистких</a:t>
                      </a:r>
                      <a:r>
                        <a:rPr lang="ru-RU" sz="105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 крайне неолиберальным), принятых в ХМАО, затрагивающих развитие предпринимательства.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половина 2019 г.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Публикация научной статьи в журнале РИНЦ</a:t>
                      </a:r>
                    </a:p>
                  </a:txBody>
                  <a:tcPr marL="68580" marR="68580" marT="0" marB="0"/>
                </a:tc>
              </a:tr>
              <a:tr h="557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Применение метода биографических интервью, получение не менее 10 </a:t>
                      </a:r>
                      <a:r>
                        <a:rPr lang="ru-RU" sz="105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транскриптов</a:t>
                      </a:r>
                      <a:r>
                        <a:rPr lang="ru-RU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об особенностях предпринимательского поведения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половина 2019 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Публикация результатов исследования в изданиях, индексируемых в базах данных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Web of science</a:t>
                      </a: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или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Scopus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8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Выполнение дискурсивного анализ понимания «ценности свободы», «опеки», персонализации «патрон-клиентских отношений»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половина 2019 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Очное выступление на научной конференции с публикацией</a:t>
                      </a:r>
                    </a:p>
                  </a:txBody>
                  <a:tcPr marL="68580" marR="68580" marT="0" marB="0"/>
                </a:tc>
              </a:tr>
              <a:tr h="7308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Классификация практик </a:t>
                      </a:r>
                      <a:r>
                        <a:rPr lang="ru-RU" sz="105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предпринимательсого</a:t>
                      </a:r>
                      <a:r>
                        <a:rPr lang="ru-RU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поведения в зависимости от «ценности свободы» выявленные интерпретации «ценности свободы» будут соотнесены с выявленными «патрон-</a:t>
                      </a:r>
                      <a:r>
                        <a:rPr lang="ru-RU" sz="105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клиенсткими</a:t>
                      </a:r>
                      <a:r>
                        <a:rPr lang="ru-RU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отношениями» для предпринимателей соответственно обращавшихся и не обращавшихся к государственной помощи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половина 2020 г.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Публикация научной статьи РИНЦ</a:t>
                      </a:r>
                    </a:p>
                  </a:txBody>
                  <a:tcPr marL="68580" marR="68580" marT="0" marB="0"/>
                </a:tc>
              </a:tr>
              <a:tr h="588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Выполнение экспериментальной составляющей научно-исследовательской работы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половина 2020 г.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Публикация результатов исследования в изданиях, индексируемых в базах данных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Web of science</a:t>
                      </a: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или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Scopus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Описание патерналистских моделей развития института частного предпринимательства на основе полученных на предыдущих этапах классификаций интерпретаций «ценности свободы», теоретическое осмысление полученных эмпирических результатов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2021 г.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Устный доклад о результатах исследований, выполненных в истекшем учебном году, публикация результатов исследования в изданиях, индексируемых в базах данных </a:t>
                      </a:r>
                      <a:r>
                        <a:rPr lang="en-US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Web of science</a:t>
                      </a:r>
                      <a:r>
                        <a:rPr lang="ru-RU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или </a:t>
                      </a:r>
                      <a:r>
                        <a:rPr lang="en-US" sz="10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Scopus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59632" y="620688"/>
            <a:ext cx="63001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План-график реализации научного проекта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7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700808"/>
            <a:ext cx="8229600" cy="1275147"/>
          </a:xfrm>
        </p:spPr>
        <p:txBody>
          <a:bodyPr>
            <a:noAutofit/>
          </a:bodyPr>
          <a:lstStyle/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13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41137975"/>
              </p:ext>
            </p:extLst>
          </p:nvPr>
        </p:nvGraphicFramePr>
        <p:xfrm>
          <a:off x="323528" y="260648"/>
          <a:ext cx="8568952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65892720"/>
              </p:ext>
            </p:extLst>
          </p:nvPr>
        </p:nvGraphicFramePr>
        <p:xfrm>
          <a:off x="323528" y="2426051"/>
          <a:ext cx="3528392" cy="3905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555776" y="2062887"/>
            <a:ext cx="6156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Ханты-Мансийский автономный округ-Югра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458112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институт частного предпринимательства ХМАО-Югры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331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67544" y="1268761"/>
            <a:ext cx="7981825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научного проекта соответствует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профилю программы аспирантуры 38.06.01 ЭКОНОМИКА  Профиль: Экономика и управление народным хозяйством (по отраслям и сферам деятельности,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.: экономика, организация и управление предприятиями, отраслями, комплексами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indent="4500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решение научно-исследовательских задач ведущей научной школы «Исследование трансформации институциональной среды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ресурсодобывающих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регионов Севера в условиях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цифровизации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экономики», актуальна, обладает признаками научной новизны, имеет теоретическую и практическую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значимость.</a:t>
            </a:r>
          </a:p>
          <a:p>
            <a:pPr indent="450000" algn="just"/>
            <a:r>
              <a:rPr lang="ru-RU" sz="1600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24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endParaRPr lang="ru-RU" sz="2400" b="1" dirty="0" smtClean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endParaRPr lang="ru-RU" sz="24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endParaRPr lang="ru-RU" sz="2400" b="1" dirty="0" smtClean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endParaRPr lang="ru-RU" sz="24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2196" y="404664"/>
            <a:ext cx="8640960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Right"/>
              <a:lightRig rig="threePt" dir="t"/>
            </a:scene3d>
          </a:bodyPr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Соответствие темы диссертационного исследования паспорту специальности</a:t>
            </a:r>
          </a:p>
          <a:p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15566" y="3933056"/>
            <a:ext cx="8014220" cy="201622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Тема диссертационного исследования соответствует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области </a:t>
            </a:r>
          </a:p>
          <a:p>
            <a:pPr algn="ctr"/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08.00.05 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Экономика и управление народным хозяйством (маркетинг; управление инновациями; экономика предпринимательства)  </a:t>
            </a:r>
          </a:p>
          <a:p>
            <a:pPr algn="ctr"/>
            <a:endParaRPr lang="ru-RU" sz="28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04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264330"/>
            <a:ext cx="8222226" cy="10925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0" dirty="0" smtClean="0">
                <a:latin typeface="Times New Roman" pitchFamily="18" charset="0"/>
                <a:cs typeface="Times New Roman" pitchFamily="18" charset="0"/>
              </a:rPr>
              <a:t>Актуальность </a:t>
            </a:r>
            <a:r>
              <a:rPr lang="ru-RU" sz="3200" b="1" i="0" dirty="0" smtClean="0">
                <a:latin typeface="Times New Roman" pitchFamily="18" charset="0"/>
                <a:cs typeface="Times New Roman" pitchFamily="18" charset="0"/>
              </a:rPr>
              <a:t>заявленной темы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1356855"/>
            <a:ext cx="3399503" cy="11208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 какой степени государство должно вмешиваться в предпринимательскую активность рыночных агентов?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21726" y="1554399"/>
            <a:ext cx="4572000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defTabSz="45720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Лежит ли на государстве «обязанность» помогать предпринимателям, выдавать им субсидии, гранты, дотации?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19732" y="2800897"/>
            <a:ext cx="45720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defTabSz="45720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 предприниматели должны действовать полностью на свой страх и риск?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472443" y="3645024"/>
            <a:ext cx="828931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следовать принципам неоклассической экономической теории, то ответ представляется очевидным.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Однако если анализировать эмпирические данные, в том числе в регионе, где будет проводиться планируемое исследование, то можно обнаружить существенные отклонения от этой теоретической очевидности – региональные органы власти активно вмешиваются в процесс, предлагая предпринимателям различные формы поддержки. </a:t>
            </a:r>
            <a:endParaRPr lang="ru-RU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60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3"/>
          <p:cNvSpPr>
            <a:spLocks noGrp="1"/>
          </p:cNvSpPr>
          <p:nvPr>
            <p:ph type="body" sz="half" idx="3"/>
          </p:nvPr>
        </p:nvSpPr>
        <p:spPr>
          <a:xfrm>
            <a:off x="1259632" y="131143"/>
            <a:ext cx="7344816" cy="504056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публикационной активности по теме исследования 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2013–2017 </a:t>
            </a:r>
            <a:r>
              <a:rPr lang="ru-RU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гг.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95536" y="620688"/>
            <a:ext cx="849694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671850499"/>
              </p:ext>
            </p:extLst>
          </p:nvPr>
        </p:nvGraphicFramePr>
        <p:xfrm>
          <a:off x="2555776" y="4005064"/>
          <a:ext cx="6336704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618977"/>
              </p:ext>
            </p:extLst>
          </p:nvPr>
        </p:nvGraphicFramePr>
        <p:xfrm>
          <a:off x="251520" y="764704"/>
          <a:ext cx="6048675" cy="31912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0636"/>
                <a:gridCol w="726836"/>
                <a:gridCol w="726836"/>
                <a:gridCol w="726836"/>
                <a:gridCol w="726836"/>
                <a:gridCol w="700695"/>
              </a:tblGrid>
              <a:tr h="49225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Источник данных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публикаций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6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201</a:t>
                      </a:r>
                      <a:r>
                        <a:rPr lang="en-US" sz="1100">
                          <a:effectLst/>
                        </a:rPr>
                        <a:t>3</a:t>
                      </a:r>
                      <a:r>
                        <a:rPr lang="ru-RU" sz="1100">
                          <a:effectLst/>
                        </a:rPr>
                        <a:t> 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201</a:t>
                      </a:r>
                      <a:r>
                        <a:rPr lang="en-US" sz="1100">
                          <a:effectLst/>
                        </a:rPr>
                        <a:t>4</a:t>
                      </a:r>
                      <a:r>
                        <a:rPr lang="ru-RU" sz="1100">
                          <a:effectLst/>
                        </a:rPr>
                        <a:t> 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201</a:t>
                      </a:r>
                      <a:r>
                        <a:rPr lang="en-US" sz="1100">
                          <a:effectLst/>
                        </a:rPr>
                        <a:t>5</a:t>
                      </a:r>
                      <a:r>
                        <a:rPr lang="ru-RU" sz="1100">
                          <a:effectLst/>
                        </a:rPr>
                        <a:t> 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201</a:t>
                      </a:r>
                      <a:r>
                        <a:rPr lang="en-US" sz="1100">
                          <a:effectLst/>
                        </a:rPr>
                        <a:t>6 </a:t>
                      </a:r>
                      <a:r>
                        <a:rPr lang="ru-RU" sz="1100">
                          <a:effectLst/>
                        </a:rPr>
                        <a:t>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201</a:t>
                      </a:r>
                      <a:r>
                        <a:rPr lang="en-US" sz="1100">
                          <a:effectLst/>
                        </a:rPr>
                        <a:t>7</a:t>
                      </a:r>
                      <a:r>
                        <a:rPr lang="ru-RU" sz="1100">
                          <a:effectLst/>
                        </a:rPr>
                        <a:t> 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5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Google</a:t>
                      </a:r>
                      <a:r>
                        <a:rPr lang="ru-RU" sz="1100">
                          <a:effectLst/>
                        </a:rPr>
                        <a:t> Академия* (поиск по ключевым словам на русском языке)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47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5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Google</a:t>
                      </a:r>
                      <a:r>
                        <a:rPr lang="ru-RU" sz="1100">
                          <a:effectLst/>
                        </a:rPr>
                        <a:t> Академия (поиск по ключевым словам на английском языке)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3300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3260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3390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3382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r>
                        <a:rPr lang="ru-RU" sz="1100">
                          <a:effectLst/>
                        </a:rPr>
                        <a:t>482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5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Web of Science</a:t>
                      </a:r>
                      <a:r>
                        <a:rPr lang="ru-RU" sz="1100">
                          <a:effectLst/>
                        </a:rPr>
                        <a:t>** (поиск по ключевым словам на английском языке)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3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РИНЦ*** (поиск по ключевым словам на русском языке)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31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РИНЦ*** (поиск по ключевым словам на английском языке)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33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686800" y="620688"/>
            <a:ext cx="133672" cy="2160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sz="31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980728"/>
            <a:ext cx="3024336" cy="364976"/>
          </a:xfrm>
        </p:spPr>
        <p:txBody>
          <a:bodyPr/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Новизна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707904" y="116632"/>
            <a:ext cx="5256584" cy="1368152"/>
          </a:xfrm>
        </p:spPr>
        <p:txBody>
          <a:bodyPr/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Практическая значимость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46669321"/>
              </p:ext>
            </p:extLst>
          </p:nvPr>
        </p:nvGraphicFramePr>
        <p:xfrm>
          <a:off x="395536" y="1556792"/>
          <a:ext cx="273630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03848" y="1772816"/>
            <a:ext cx="57606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ХМАО, обладая уникальным ресурсным изобилием и специфичным социально-культурным составом населения не планирует отказываться от «патерналистской» модели развития. </a:t>
            </a:r>
          </a:p>
          <a:p>
            <a:pPr indent="4500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поддержку предпринимательства традиционно расходуются значительные ресурсы. </a:t>
            </a:r>
          </a:p>
          <a:p>
            <a:pPr indent="45000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Поэтому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важно ответить на вопрос о том, либо каким критериям должны соответствовать предприниматели, получающие поддержку, либо – как институционально организовать процесс выделения и контроля ресурсов, чтобы с одной стороны поддерживать социально-значимые для региона проекты, но с другой не деформировать поведение предпринимателей и способствовать их устойчивому и самостоятельному экономическому развитию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7835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749679170"/>
              </p:ext>
            </p:extLst>
          </p:nvPr>
        </p:nvGraphicFramePr>
        <p:xfrm>
          <a:off x="107504" y="212304"/>
          <a:ext cx="8625544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163688027"/>
              </p:ext>
            </p:extLst>
          </p:nvPr>
        </p:nvGraphicFramePr>
        <p:xfrm>
          <a:off x="395536" y="1556792"/>
          <a:ext cx="410445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548702934"/>
              </p:ext>
            </p:extLst>
          </p:nvPr>
        </p:nvGraphicFramePr>
        <p:xfrm>
          <a:off x="4644008" y="1124744"/>
          <a:ext cx="40324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368794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0005" y="231899"/>
            <a:ext cx="7480821" cy="874230"/>
          </a:xfrm>
        </p:spPr>
        <p:txBody>
          <a:bodyPr>
            <a:normAutofit/>
          </a:bodyPr>
          <a:lstStyle/>
          <a:p>
            <a:pPr algn="ctr"/>
            <a:r>
              <a:rPr lang="ru-RU" sz="2400" b="1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Ожидаемые научные и практические результаты.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041561439"/>
              </p:ext>
            </p:extLst>
          </p:nvPr>
        </p:nvGraphicFramePr>
        <p:xfrm>
          <a:off x="2179074" y="766916"/>
          <a:ext cx="7137721" cy="6091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6531" y="1755058"/>
            <a:ext cx="31303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Полученные результаты дадут основания для коррекции существующих механизмов государственной поддержки предпринимателей в ХМАО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36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52928" cy="1584176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Список журналов, включенных в перечень ВАК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индексируемых в базах данных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Science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(или)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Scopus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которых планируется публикация результатов диссертационного исследования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457271737"/>
              </p:ext>
            </p:extLst>
          </p:nvPr>
        </p:nvGraphicFramePr>
        <p:xfrm>
          <a:off x="5004048" y="2132856"/>
          <a:ext cx="388843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404923297"/>
              </p:ext>
            </p:extLst>
          </p:nvPr>
        </p:nvGraphicFramePr>
        <p:xfrm>
          <a:off x="179512" y="2132856"/>
          <a:ext cx="475252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1978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F10001028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10001028" id="{74669713-C080-4C4B-A409-6275C5640D79}" vid="{1684E3E2-D34F-4E98-BFE5-F03BFC5861D2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1114</TotalTime>
  <Words>1014</Words>
  <Application>Microsoft Office PowerPoint</Application>
  <PresentationFormat>Экран (4:3)</PresentationFormat>
  <Paragraphs>145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Справедливость</vt:lpstr>
      <vt:lpstr>TF10001028</vt:lpstr>
      <vt:lpstr> Научный проект по теме диссертационного исследования: «Влияние государственного патернализма на развитие института частного предпринимательства (на примере Ханты-Мансийского округа-Югры)» </vt:lpstr>
      <vt:lpstr>Презентация PowerPoint</vt:lpstr>
      <vt:lpstr>Презентация PowerPoint</vt:lpstr>
      <vt:lpstr>Актуальность заявленной темы </vt:lpstr>
      <vt:lpstr>Презентация PowerPoint</vt:lpstr>
      <vt:lpstr>     </vt:lpstr>
      <vt:lpstr>Презентация PowerPoint</vt:lpstr>
      <vt:lpstr>Ожидаемые научные и практические результаты. </vt:lpstr>
      <vt:lpstr>Список журналов, включенных в перечень ВАК и индексируемых в базах данных Web of Science и (или) Scopus, в которых планируется публикация результатов диссертационного исследования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ПАСПОРТ ПРОЕКТА   направленного на усиление взаимодействия федерального государственного бюджетного образовательного учреждения высшего образования «Югорский государственный университет» и школ «Школа – ВУЗ»</dc:title>
  <dc:creator>Устьянцева Анастасия Дмитр.</dc:creator>
  <cp:lastModifiedBy>Птицына Дарья Д.</cp:lastModifiedBy>
  <cp:revision>72</cp:revision>
  <cp:lastPrinted>2017-12-14T12:32:50Z</cp:lastPrinted>
  <dcterms:created xsi:type="dcterms:W3CDTF">2017-12-14T09:24:48Z</dcterms:created>
  <dcterms:modified xsi:type="dcterms:W3CDTF">2019-02-04T06:45:11Z</dcterms:modified>
</cp:coreProperties>
</file>