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0"/>
  </p:notesMasterIdLst>
  <p:handoutMasterIdLst>
    <p:handoutMasterId r:id="rId21"/>
  </p:handoutMasterIdLst>
  <p:sldIdLst>
    <p:sldId id="258" r:id="rId3"/>
    <p:sldId id="282" r:id="rId4"/>
    <p:sldId id="291" r:id="rId5"/>
    <p:sldId id="292" r:id="rId6"/>
    <p:sldId id="293" r:id="rId7"/>
    <p:sldId id="262" r:id="rId8"/>
    <p:sldId id="260" r:id="rId9"/>
    <p:sldId id="289" r:id="rId10"/>
    <p:sldId id="290" r:id="rId11"/>
    <p:sldId id="295" r:id="rId12"/>
    <p:sldId id="296" r:id="rId13"/>
    <p:sldId id="297" r:id="rId14"/>
    <p:sldId id="299" r:id="rId15"/>
    <p:sldId id="298" r:id="rId16"/>
    <p:sldId id="300" r:id="rId17"/>
    <p:sldId id="294" r:id="rId18"/>
    <p:sldId id="261" r:id="rId19"/>
  </p:sldIdLst>
  <p:sldSz cx="12192000" cy="68580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710" y="-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236AA-18CB-4C88-8B93-D554937BB750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4F7B5-7CA5-43EF-A3A0-CFABA121C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051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34D9B-BA21-418A-9F63-59FDA02A40BA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3D396-4303-474F-9BAD-46E10D84C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63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97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88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80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88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80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88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80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02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798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867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077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879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0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871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234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88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8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8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 anchorCtr="0">
            <a:noAutofit/>
          </a:bodyPr>
          <a:lstStyle>
            <a:lvl1pPr marL="0" indent="0" algn="ctr">
              <a:buNone/>
              <a:defRPr lang="en-US" sz="1400" dirty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5CC3762-ABEE-4B98-8C89-65B69C647D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74" y="1629000"/>
            <a:ext cx="768985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7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545917" y="234632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7" y="438467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664"/>
            <a:ext cx="10972800" cy="827087"/>
          </a:xfrm>
        </p:spPr>
        <p:txBody>
          <a:bodyPr/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5BA8D95-7735-46FC-9C16-677F9F41E3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776F01B-CEB5-4099-86FB-0DB6522A8E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346325"/>
            <a:ext cx="6691313" cy="3924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228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1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609601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368198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8130557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8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4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1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4367758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8114274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B2748EE8-DF71-465A-8F06-9B05A0B7A89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986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1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8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4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C360FB18-3D53-4F80-8F0E-D7BB0AB67B1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sp>
        <p:nvSpPr>
          <p:cNvPr id="17" name="Объект 6">
            <a:extLst>
              <a:ext uri="{FF2B5EF4-FFF2-40B4-BE49-F238E27FC236}">
                <a16:creationId xmlns="" xmlns:a16="http://schemas.microsoft.com/office/drawing/2014/main" id="{122D94C1-29FE-4630-90C2-5AB106F482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4426297"/>
            <a:ext cx="5374357" cy="1699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6">
            <a:extLst>
              <a:ext uri="{FF2B5EF4-FFF2-40B4-BE49-F238E27FC236}">
                <a16:creationId xmlns="" xmlns:a16="http://schemas.microsoft.com/office/drawing/2014/main" id="{0E03509B-601B-49BB-A89B-2342335654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6" y="4426297"/>
            <a:ext cx="5374357" cy="1699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6303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8" y="2360173"/>
            <a:ext cx="4048753" cy="3892048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3EF96E6-8A7C-4C39-B7DA-6C320FCA51A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325688"/>
            <a:ext cx="6705600" cy="3925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B422534-EE83-44A0-B23D-637EBC4355C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795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53DFB209-2F6E-43A7-9BE1-C549DB29D8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60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8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 anchorCtr="0">
            <a:noAutofit/>
          </a:bodyPr>
          <a:lstStyle>
            <a:lvl1pPr marL="0" indent="0" algn="ctr">
              <a:buNone/>
              <a:defRPr lang="en-US" sz="1400" dirty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3428463"/>
            <a:ext cx="8534400" cy="1104339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algn="ctr">
              <a:defRPr lang="en-US" dirty="0"/>
            </a:lvl1pPr>
          </a:lstStyle>
          <a:p>
            <a:r>
              <a:rPr lang="ru-RU" dirty="0"/>
              <a:t>Основной вариант титульного слайда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849607"/>
            <a:ext cx="8534400" cy="769441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FontTx/>
              <a:buNone/>
              <a:defRPr lang="en-US" sz="1800" dirty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D6F4C88-8E99-43B8-B0AD-85F69A4C4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74" y="0"/>
            <a:ext cx="768985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4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9591" y="1329895"/>
            <a:ext cx="7953917" cy="1985292"/>
          </a:xfrm>
        </p:spPr>
        <p:txBody>
          <a:bodyPr anchor="b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Второй вариант титульного слайда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20929" y="3429000"/>
            <a:ext cx="7954433" cy="22034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dirty="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E3A9EDA-9A7F-4B84-AC2A-94D137604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921" y="1621969"/>
            <a:ext cx="3005079" cy="52360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6381E81-C7A9-4B73-BBE8-AF543BDCAE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39969" cy="13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8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91396"/>
            <a:ext cx="12192000" cy="6066604"/>
          </a:xfrm>
        </p:spPr>
        <p:txBody>
          <a:bodyPr anchor="ctr"/>
          <a:lstStyle>
            <a:lvl1pPr marL="0" indent="0" algn="ctr">
              <a:buNone/>
              <a:defRPr lang="en-US" dirty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Добавьте свой готовый фон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853" y="1236510"/>
            <a:ext cx="3617659" cy="2192491"/>
          </a:xfrm>
        </p:spPr>
        <p:txBody>
          <a:bodyPr anchor="t" anchorCtr="0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Третий вариант титульного слайда</a:t>
            </a:r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EBEC25B7-C3B9-437E-A4F9-DF0A8A8B6DB9}"/>
              </a:ext>
            </a:extLst>
          </p:cNvPr>
          <p:cNvSpPr/>
          <p:nvPr/>
        </p:nvSpPr>
        <p:spPr bwMode="auto">
          <a:xfrm>
            <a:off x="0" y="0"/>
            <a:ext cx="12192000" cy="7913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183B911A-2292-447A-BAB1-5860E09C0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88" y="614363"/>
            <a:ext cx="6208712" cy="360362"/>
          </a:xfr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r">
              <a:buNone/>
              <a:defRPr sz="1600"/>
            </a:lvl1pPr>
            <a:lvl5pPr marL="1828800" indent="0">
              <a:buNone/>
              <a:defRPr/>
            </a:lvl5pPr>
          </a:lstStyle>
          <a:p>
            <a:r>
              <a:rPr lang="ru-RU" dirty="0"/>
              <a:t>Имя и контактные данные автора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5F4A113-38EB-4FB0-A5E1-D2045F3AAB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999362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0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09600" y="2680372"/>
            <a:ext cx="10972800" cy="827311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>
              <a:defRPr lang="en-US" dirty="0"/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716939"/>
            <a:ext cx="10972800" cy="792162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 lang="en-US" dirty="0"/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CDED1F4-0330-4511-B293-08D7FE4737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269" y="0"/>
            <a:ext cx="5725463" cy="268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2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328177"/>
            <a:ext cx="8365245" cy="379798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solidFill>
                  <a:schemeClr val="tx1"/>
                </a:solidFill>
              </a:defRPr>
            </a:lvl1pPr>
            <a:lvl3pPr>
              <a:defRPr lang="ru-RU" sz="2000" dirty="0">
                <a:solidFill>
                  <a:schemeClr val="tx1"/>
                </a:solidFill>
              </a:defRPr>
            </a:lvl3pPr>
            <a:lvl4pPr>
              <a:defRPr lang="ru-RU" sz="1800" dirty="0">
                <a:solidFill>
                  <a:schemeClr val="tx1"/>
                </a:solidFill>
              </a:defRPr>
            </a:lvl4pPr>
            <a:lvl5pPr>
              <a:defRPr lang="ru-RU" sz="1600" dirty="0">
                <a:solidFill>
                  <a:schemeClr val="tx1"/>
                </a:solidFill>
              </a:defRPr>
            </a:lvl5pPr>
            <a:lvl6pPr>
              <a:defRPr lang="en-US" sz="1400" dirty="0">
                <a:solidFill>
                  <a:schemeClr val="tx1"/>
                </a:solidFill>
              </a:defRPr>
            </a:lvl6pPr>
          </a:lstStyle>
          <a:p>
            <a:pPr lvl="0"/>
            <a:r>
              <a:rPr lang="ru-RU" dirty="0"/>
              <a:t>Изложите здесь основные тезисы раздела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  <a:p>
            <a:pPr lvl="5"/>
            <a:r>
              <a:rPr lang="ru-RU" dirty="0"/>
              <a:t>Пятый уровень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601E002-0524-4D96-BC97-A6BFF63DA7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t="24090" r="79423" b="24177"/>
          <a:stretch/>
        </p:blipFill>
        <p:spPr>
          <a:xfrm>
            <a:off x="11112148" y="2328177"/>
            <a:ext cx="1079852" cy="37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328177"/>
            <a:ext cx="8365245" cy="379798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solidFill>
                  <a:schemeClr val="tx1"/>
                </a:solidFill>
              </a:defRPr>
            </a:lvl1pPr>
            <a:lvl3pPr>
              <a:defRPr lang="ru-RU" sz="2000" dirty="0">
                <a:solidFill>
                  <a:schemeClr val="tx1"/>
                </a:solidFill>
              </a:defRPr>
            </a:lvl3pPr>
            <a:lvl4pPr>
              <a:defRPr lang="ru-RU" sz="1800" dirty="0">
                <a:solidFill>
                  <a:schemeClr val="tx1"/>
                </a:solidFill>
              </a:defRPr>
            </a:lvl4pPr>
            <a:lvl5pPr>
              <a:defRPr lang="ru-RU" sz="1600" dirty="0">
                <a:solidFill>
                  <a:schemeClr val="tx1"/>
                </a:solidFill>
              </a:defRPr>
            </a:lvl5pPr>
            <a:lvl6pPr>
              <a:defRPr lang="en-US" sz="1400" dirty="0">
                <a:solidFill>
                  <a:schemeClr val="tx1"/>
                </a:solidFill>
              </a:defRPr>
            </a:lvl6pPr>
          </a:lstStyle>
          <a:p>
            <a:pPr lvl="0"/>
            <a:r>
              <a:rPr lang="ru-RU" dirty="0"/>
              <a:t>Изложите здесь основные тезисы раздела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  <a:p>
            <a:pPr lvl="5"/>
            <a:r>
              <a:rPr lang="ru-RU" dirty="0"/>
              <a:t>Пятый уровень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601E002-0524-4D96-BC97-A6BFF63DA7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t="24090" r="79423" b="24177"/>
          <a:stretch/>
        </p:blipFill>
        <p:spPr>
          <a:xfrm>
            <a:off x="11112148" y="2328177"/>
            <a:ext cx="1079852" cy="37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8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D5ECA55-9769-4968-A783-C9E70872DA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599" y="2346583"/>
            <a:ext cx="10972800" cy="3897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261B5029-6DCA-46C8-85EA-2A387651C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34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BDA6476B-5762-49D8-AB5F-107D3C25E7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2346583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Объект 6">
            <a:extLst>
              <a:ext uri="{FF2B5EF4-FFF2-40B4-BE49-F238E27FC236}">
                <a16:creationId xmlns="" xmlns:a16="http://schemas.microsoft.com/office/drawing/2014/main" id="{B693B51F-5ADA-47B3-92A7-688B695B071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6" y="2346583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F975E9B-033B-4283-9AA8-CE90532FBE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41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1"/>
            <a:ext cx="10972800" cy="386623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439284"/>
            <a:ext cx="620804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lang="ru-RU" smtClean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7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6" r:id="rId6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3600" b="1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12192000" cy="7913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1"/>
            <a:ext cx="109728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C66355F7-4A85-495B-983E-B57FC436A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83957" y="614279"/>
            <a:ext cx="6208043" cy="360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r">
              <a:defRPr lang="ru-RU" dirty="0" smtClean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FFF610D-5594-4493-A8EE-64BC7F00D00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999362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5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lang="en-US" sz="3200" b="1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="" xmlns:a16="http://schemas.microsoft.com/office/drawing/2014/main" id="{EFEC5B45-AA45-42FC-9405-2E084188E0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Ханты-Мансийск, 2019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E648D27-692A-4801-AC9E-A2119357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867025"/>
            <a:ext cx="11220450" cy="1827703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Анализ функционирования геотехнических систем в нефтегазовом комплексе Ханты-Мансийского автономного округа – Югры для обеспечения экологической безопасности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224DD66-3586-4E22-850D-B2B48C90D9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4343400"/>
            <a:ext cx="11201400" cy="1771649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Аспирант: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Волдиман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Кристина Юрьевна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Направление подготовки 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05.06.01. Науки 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земле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профиль: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Геоэкология (по отраслям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Научный руководитель Булатов Валерий Иванович, профессор, доктор географических наук</a:t>
            </a: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874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39" y="258038"/>
            <a:ext cx="10972800" cy="827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научно-исследовательской деятельности за 2018- 2019 год обучения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43958737"/>
              </p:ext>
            </p:extLst>
          </p:nvPr>
        </p:nvGraphicFramePr>
        <p:xfrm>
          <a:off x="800735" y="1241915"/>
          <a:ext cx="9824133" cy="504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517"/>
                <a:gridCol w="2544640"/>
                <a:gridCol w="3094160"/>
                <a:gridCol w="3673816"/>
              </a:tblGrid>
              <a:tr h="3035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 п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результативности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(содержание работы вашего индивидуального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отчетности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</a:tr>
              <a:tr h="853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(исходя из рабочего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(документы, подтверждающие факт выполнения работы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прикрепить в отдельный слайд)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</a:tr>
              <a:tr h="1737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Апробацию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научных результатов и выводов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научно-исследовательской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работы посредством подготовки и опубликования статей в рецензируемых и иных изданиях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Публикация не менее одной статьи по результатам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исследования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Изменение ландшафтов Ханты-Мансийского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автономного округа – Югры под воздействием нефтегазового комплекса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/География – от теории к практике: материалы ІІ Международной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науч.-</a:t>
                      </a:r>
                      <a:r>
                        <a:rPr lang="ru-RU" sz="16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практ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6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конф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(23 – 25 октября 2018 года) / под ред. : Е.Н. Трегубенко,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Н.С. </a:t>
                      </a:r>
                      <a:r>
                        <a:rPr lang="ru-RU" sz="16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Краснокутской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– Луганск : «</a:t>
                      </a:r>
                      <a:r>
                        <a:rPr lang="ru-RU" sz="160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Книта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», 2018. – С. 54-63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140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2AE38A2-E23F-4AC9-8B3A-62910ADC4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2166" y="614362"/>
            <a:ext cx="6689834" cy="36309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 (скан-образ), подтверждающий показатель результативности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69" y="1141535"/>
            <a:ext cx="3844437" cy="562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406" y="1141535"/>
            <a:ext cx="36004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71" y="859443"/>
            <a:ext cx="3975089" cy="599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276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39" y="258038"/>
            <a:ext cx="10972800" cy="827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научно-исследовательской деятельности за 2018- 2019 год обучения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45668357"/>
              </p:ext>
            </p:extLst>
          </p:nvPr>
        </p:nvGraphicFramePr>
        <p:xfrm>
          <a:off x="800736" y="1241916"/>
          <a:ext cx="10183789" cy="5331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0243"/>
                <a:gridCol w="2369690"/>
                <a:gridCol w="2793916"/>
                <a:gridCol w="4489940"/>
              </a:tblGrid>
              <a:tr h="29150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 п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результативности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(содержание работы вашего индивидуального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отчетности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</a:tr>
              <a:tr h="15223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(исходя из рабочего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(документы, подтверждающие факт выполнения работы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прикрепить в отдельный слайд)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</a:tr>
              <a:tr h="3368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Апробацию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научных результатов и выводов научно-исследовательской работы посредством выступлений на профильных научных конференциях/семинарах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Выступление на конференции, подготовленные материалы доклада, сборник материалов конференции</a:t>
                      </a: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Особенности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техногенеза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ландшафтов ХМАО-Югры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(сообщения научной конференции)/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Современное ландшафтно-экологическое состояние и проблемы оптимизации природной среды регионов: материалы XIII Международной ландшафтной конференции, посвященной столетию со дня рождения Ф.Н. Милькова,/ ред.: В.Б.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Михно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[и др.]. – Воронеж : ИСТО-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КИ, 2018. – Т. 1. – С. 310-312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873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2AE38A2-E23F-4AC9-8B3A-62910ADC4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2166" y="614362"/>
            <a:ext cx="6689834" cy="36309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 (скан-образ), подтверждающий показатель результативности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3" y="1024672"/>
            <a:ext cx="5112459" cy="486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01" y="1306392"/>
            <a:ext cx="348615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51" y="1148863"/>
            <a:ext cx="56265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682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39" y="258038"/>
            <a:ext cx="10972800" cy="827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научно-исследовательской деятельности за 2018- 2019 год обучения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59034295"/>
              </p:ext>
            </p:extLst>
          </p:nvPr>
        </p:nvGraphicFramePr>
        <p:xfrm>
          <a:off x="800735" y="1241915"/>
          <a:ext cx="9824133" cy="4443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517"/>
                <a:gridCol w="2286000"/>
                <a:gridCol w="3352800"/>
                <a:gridCol w="3673816"/>
              </a:tblGrid>
              <a:tr h="3035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 п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результативности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(содержание работы вашего индивидуального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отчетности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</a:tr>
              <a:tr h="853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(исходя из рабочего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(документы, подтверждающие факт выполнения работы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прикрепить в отдельный слайд)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</a:tr>
              <a:tr h="1737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Дополнительные элементы: Разработка и регистрация результатов интеллектуальной деятельности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базы данных</a:t>
                      </a:r>
                      <a:endParaRPr lang="ru-RU" sz="16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БАЗА ДАННЫХ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 геотехнических систем нефтегазового комплекса арктического региона: ретроспективный библиографический указатель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873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2AE38A2-E23F-4AC9-8B3A-62910ADC4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2166" y="614362"/>
            <a:ext cx="6689834" cy="36309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 (скан-образ), подтверждающий показатель результативности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85462"/>
            <a:ext cx="4415736" cy="607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682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Предполагаемый диссертационный совет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21" y="1699845"/>
            <a:ext cx="9115035" cy="48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248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B146D6-F76C-48B7-BF4E-C8838B4E1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F52358D-6D90-4118-AED5-67F6F1105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47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темы научно-квалификационной работы (диссертации)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4061" y="1859339"/>
            <a:ext cx="90971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Геотехнические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системы, при их формировании и эксплуатации, являются основными источниками антропогенной и техногенной трансформации окружающей природной среды.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настоящее время современные ландшафты округа функционируют в условиях агрессивного освоения нефтегазовых ресурсов Западной-Сибирской провинции.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окружающей природной среды под действием  добычи нефти и газа, приводит к изменению устойчивости развития региона. Следовательно, тема диссертации актуальна.</a:t>
            </a:r>
          </a:p>
        </p:txBody>
      </p:sp>
    </p:spTree>
    <p:extLst>
      <p:ext uri="{BB962C8B-B14F-4D97-AF65-F5344CB8AC3E}">
        <p14:creationId xmlns:p14="http://schemas.microsoft.com/office/powerpoint/2010/main" val="101469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Теоретическая значимость исследования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24708" y="1922584"/>
            <a:ext cx="92729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Определение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методологии анализа структуры и функционирования геотехнических систем округа, чтобы определить проблемы антропогенной трансформации природной среды и выявить новые аспекты данного явления.</a:t>
            </a:r>
          </a:p>
        </p:txBody>
      </p:sp>
    </p:spTree>
    <p:extLst>
      <p:ext uri="{BB962C8B-B14F-4D97-AF65-F5344CB8AC3E}">
        <p14:creationId xmlns:p14="http://schemas.microsoft.com/office/powerpoint/2010/main" val="1179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Практическая значимость исследования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42646" y="2266129"/>
            <a:ext cx="85812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Исследование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позволит оценить современную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геоэкологическую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ситуацию сложившуюся на территории Ханты-Мансийского автономного округа-Югры.</a:t>
            </a:r>
          </a:p>
        </p:txBody>
      </p:sp>
    </p:spTree>
    <p:extLst>
      <p:ext uri="{BB962C8B-B14F-4D97-AF65-F5344CB8AC3E}">
        <p14:creationId xmlns:p14="http://schemas.microsoft.com/office/powerpoint/2010/main" val="402974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85" y="574561"/>
            <a:ext cx="10972800" cy="8273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научно-квалификационной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1289539"/>
            <a:ext cx="111486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Введение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Глава 1 Ландшафтно-экологическая специфика территорий ХМАО-Югры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1.1Теорния геотехнических систем как основа анализа взаимодействующих систем природы и техники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1.2 История освоения нефтяных и газовых месторождений и последствия их воздействия для ХМАО-Югры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1.3 Особенности региональной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техносферы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ХМАО-Югры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Техногегез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ландшафтов округа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Глава 2 Экологические риски нефтегазового комплекса ХМАО-Югры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2.1 История формирования нормативно-правовой базы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техносферной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экологической безопасности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2.2  Загрязнение природной среды в результате техногенного воздействия нефтегазодобывающего комплекса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2.3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Геоэкологическая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оценка воздействия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нефтегазодобычи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ХМАО-Югре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2.4 Рекомендации для обеспечения безопасного функционирования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техносферы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округа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Глава 3 Пространственная интеграция геотехнических систем в ХМАО-Югре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3.1 Поиск схождения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техносферной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безопасности и экологической безопасности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3.2 Инновационные технологии в задачах обеспечения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техносферно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-экологической безопасности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3.3 Районирование территории по факторам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техносферно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-экологической безопасности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3.4 Эколого-географические и технологические основы обеспечения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техносферной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безопасности в регионе: эволюция и оптимизация.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3.5 Прогноз тенденций и возможностей модернизации нефтегазового комплекса ХМАО-Югры как важнейшего фактора устойчивого развития региона и повышение качества жизни населения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490560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научно-исследовательской деятельности 2018- 2019 учебного года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50664191"/>
              </p:ext>
            </p:extLst>
          </p:nvPr>
        </p:nvGraphicFramePr>
        <p:xfrm>
          <a:off x="597877" y="1851516"/>
          <a:ext cx="10179391" cy="4666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0014"/>
                <a:gridCol w="2368666"/>
                <a:gridCol w="3474043"/>
                <a:gridCol w="3806668"/>
              </a:tblGrid>
              <a:tr h="32976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 п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результативности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(содержание работы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Вашего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индивидуального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отчетности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</a:tr>
              <a:tr h="17221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 (исходя из рабочего плана 2018- 2019 учебного года)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(документы, подтверждающие факт выполнения работы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прикрепить в отдельный слайд)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</a:tr>
              <a:tr h="2614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Выполнение экспериментальной составляющей научно-исследовательской работы (социологическое исследование, построение пространственных карт)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Районирование территории по факторам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техносферно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-экологической безопасности.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Прогноз тенденций и возможностей модернизации нефтегазового комплекса ХМАО-Югры как важнейшего фактора устойчивого развития региона и повышение качества жизни населения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Скан-образ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163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2AE38A2-E23F-4AC9-8B3A-62910ADC4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2166" y="614362"/>
            <a:ext cx="6689834" cy="36309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 (скан-образ), подтверждающий показатель результативности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872270"/>
            <a:ext cx="482917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202" y="968253"/>
            <a:ext cx="4429490" cy="56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36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научно-исследовательской деятельности за 2018- 2019 год обучения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37467781"/>
              </p:ext>
            </p:extLst>
          </p:nvPr>
        </p:nvGraphicFramePr>
        <p:xfrm>
          <a:off x="964858" y="2085977"/>
          <a:ext cx="9824133" cy="3700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517"/>
                <a:gridCol w="2286000"/>
                <a:gridCol w="3352800"/>
                <a:gridCol w="3673816"/>
              </a:tblGrid>
              <a:tr h="3035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 п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результативности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(содержание работы вашего индивидуального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отчетности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</a:tr>
              <a:tr h="853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(исходя из рабочего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(документы, подтверждающие факт выполнения работы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прикрепить в отдельный слайд)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</a:tr>
              <a:tr h="1737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Выполнение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теоретической составляющей научно-исследовательской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работы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Описание территории факторами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техносферно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-экологической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безопасности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Скан-образ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016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2AE38A2-E23F-4AC9-8B3A-62910ADC4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2166" y="614362"/>
            <a:ext cx="6689834" cy="36309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 (скан-образ), подтверждающий показатель результативности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22" y="912202"/>
            <a:ext cx="489585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328" y="1029067"/>
            <a:ext cx="475297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14137"/>
      </p:ext>
    </p:extLst>
  </p:cSld>
  <p:clrMapOvr>
    <a:masterClrMapping/>
  </p:clrMapOvr>
</p:sld>
</file>

<file path=ppt/theme/theme1.xml><?xml version="1.0" encoding="utf-8"?>
<a:theme xmlns:a="http://schemas.openxmlformats.org/drawingml/2006/main" name="ЮГУ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A7A8AA"/>
      </a:dk2>
      <a:lt2>
        <a:srgbClr val="FFFFFF"/>
      </a:lt2>
      <a:accent1>
        <a:srgbClr val="00629B"/>
      </a:accent1>
      <a:accent2>
        <a:srgbClr val="008755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A7A8AA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Институт НиГ ЮГУ" id="{88FBCA68-7BA2-4158-8F69-5C6BDE420372}" vid="{B1EFACE3-71F5-4EAF-9BA4-797517F977BA}"/>
    </a:ext>
  </a:extLst>
</a:theme>
</file>

<file path=ppt/theme/theme2.xml><?xml version="1.0" encoding="utf-8"?>
<a:theme xmlns:a="http://schemas.openxmlformats.org/drawingml/2006/main" name="ЮГУ 2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A7A8AA"/>
      </a:dk2>
      <a:lt2>
        <a:srgbClr val="FFFFFF"/>
      </a:lt2>
      <a:accent1>
        <a:srgbClr val="00629B"/>
      </a:accent1>
      <a:accent2>
        <a:srgbClr val="008755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A7A8AA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Основной стиль презентации ЮГУ" id="{B2664E47-FE78-4B88-BD0E-9E9779EFC41A}" vid="{6E68C8F9-5164-46F7-AE45-8167F9538A7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Институт НиГ ЮГУ</Template>
  <TotalTime>1238</TotalTime>
  <Words>754</Words>
  <Application>Microsoft Office PowerPoint</Application>
  <PresentationFormat>Произвольный</PresentationFormat>
  <Paragraphs>130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ЮГУ</vt:lpstr>
      <vt:lpstr>ЮГУ 2</vt:lpstr>
      <vt:lpstr>Анализ функционирования геотехнических систем в нефтегазовом комплексе Ханты-Мансийского автономного округа – Югры для обеспечения экологической безопасности </vt:lpstr>
      <vt:lpstr>Актуальность темы научно-квалификационной работы (диссертации)</vt:lpstr>
      <vt:lpstr>Теоретическая значимость исследования</vt:lpstr>
      <vt:lpstr>Практическая значимость исследования</vt:lpstr>
      <vt:lpstr>План научно-квалификационной работы</vt:lpstr>
      <vt:lpstr>Итоги научно-исследовательской деятельности 2018- 2019 учебного года </vt:lpstr>
      <vt:lpstr>Презентация PowerPoint</vt:lpstr>
      <vt:lpstr>Итоги научно-исследовательской деятельности за 2018- 2019 год обучения</vt:lpstr>
      <vt:lpstr>Презентация PowerPoint</vt:lpstr>
      <vt:lpstr>Итоги научно-исследовательской деятельности за 2018- 2019 год обучения</vt:lpstr>
      <vt:lpstr>Презентация PowerPoint</vt:lpstr>
      <vt:lpstr>Итоги научно-исследовательской деятельности за 2018- 2019 год обучения</vt:lpstr>
      <vt:lpstr>Презентация PowerPoint</vt:lpstr>
      <vt:lpstr>Итоги научно-исследовательской деятельности за 2018- 2019 год обучения</vt:lpstr>
      <vt:lpstr>Презентация PowerPoint</vt:lpstr>
      <vt:lpstr>Предполагаемый диссертационный совет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Rudolf Fink</dc:creator>
  <cp:lastModifiedBy>Астахова Анастасия А.</cp:lastModifiedBy>
  <cp:revision>43</cp:revision>
  <cp:lastPrinted>2019-04-22T11:59:33Z</cp:lastPrinted>
  <dcterms:created xsi:type="dcterms:W3CDTF">2019-03-10T22:10:48Z</dcterms:created>
  <dcterms:modified xsi:type="dcterms:W3CDTF">2019-06-10T09:16:16Z</dcterms:modified>
</cp:coreProperties>
</file>