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76" r:id="rId2"/>
    <p:sldId id="271" r:id="rId3"/>
    <p:sldId id="366" r:id="rId4"/>
    <p:sldId id="365" r:id="rId5"/>
    <p:sldId id="348" r:id="rId6"/>
    <p:sldId id="306" r:id="rId7"/>
    <p:sldId id="257" r:id="rId8"/>
    <p:sldId id="299" r:id="rId9"/>
    <p:sldId id="260" r:id="rId10"/>
    <p:sldId id="339" r:id="rId11"/>
    <p:sldId id="308" r:id="rId12"/>
    <p:sldId id="349" r:id="rId13"/>
    <p:sldId id="284" r:id="rId14"/>
    <p:sldId id="289" r:id="rId15"/>
    <p:sldId id="315" r:id="rId16"/>
    <p:sldId id="291" r:id="rId17"/>
    <p:sldId id="327" r:id="rId18"/>
    <p:sldId id="343" r:id="rId19"/>
    <p:sldId id="370" r:id="rId20"/>
    <p:sldId id="367" r:id="rId21"/>
    <p:sldId id="369" r:id="rId22"/>
    <p:sldId id="372" r:id="rId23"/>
    <p:sldId id="321" r:id="rId24"/>
    <p:sldId id="341" r:id="rId25"/>
    <p:sldId id="317" r:id="rId26"/>
    <p:sldId id="302" r:id="rId27"/>
    <p:sldId id="320" r:id="rId28"/>
    <p:sldId id="323" r:id="rId29"/>
    <p:sldId id="305" r:id="rId30"/>
    <p:sldId id="350" r:id="rId31"/>
    <p:sldId id="351" r:id="rId32"/>
    <p:sldId id="359" r:id="rId33"/>
    <p:sldId id="272" r:id="rId34"/>
    <p:sldId id="344" r:id="rId35"/>
    <p:sldId id="354" r:id="rId36"/>
    <p:sldId id="360" r:id="rId37"/>
    <p:sldId id="355" r:id="rId38"/>
    <p:sldId id="356" r:id="rId39"/>
    <p:sldId id="373" r:id="rId40"/>
    <p:sldId id="361" r:id="rId41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3946A-F55E-4E36-A86E-6962FD721FA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3FF8-E091-4D45-B3B7-11758DA8B2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89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154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202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0166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4989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1303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249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634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917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063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634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381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078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65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608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523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139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9125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586009"/>
            <a:ext cx="9879011" cy="5004531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Современные протоколы </a:t>
            </a:r>
            <a:r>
              <a:rPr lang="ru-RU" sz="4800" b="1" smtClean="0">
                <a:solidFill>
                  <a:srgbClr val="C00000"/>
                </a:solidFill>
              </a:rPr>
              <a:t>физической реабилитации</a:t>
            </a:r>
            <a:r>
              <a:rPr lang="ru-RU" sz="4800" b="1" smtClean="0">
                <a:solidFill>
                  <a:srgbClr val="C00000"/>
                </a:solidFill>
              </a:rPr>
              <a:t> </a:t>
            </a:r>
            <a:r>
              <a:rPr lang="ru-RU" sz="4800" b="1" dirty="0">
                <a:solidFill>
                  <a:srgbClr val="C00000"/>
                </a:solidFill>
              </a:rPr>
              <a:t>при </a:t>
            </a:r>
            <a:r>
              <a:rPr lang="ru-RU" sz="4800" b="1" dirty="0" err="1">
                <a:solidFill>
                  <a:srgbClr val="C00000"/>
                </a:solidFill>
              </a:rPr>
              <a:t>тендопатиях</a:t>
            </a:r>
            <a:r>
              <a:rPr lang="ru-RU" sz="4800" b="1" dirty="0">
                <a:solidFill>
                  <a:srgbClr val="C00000"/>
                </a:solidFill>
              </a:rPr>
              <a:t>  нижних конечностей </a:t>
            </a:r>
            <a:br>
              <a:rPr lang="ru-RU" sz="4800" b="1" dirty="0">
                <a:solidFill>
                  <a:srgbClr val="C00000"/>
                </a:solidFill>
              </a:rPr>
            </a:br>
            <a:r>
              <a:rPr lang="ru-RU" sz="4800" b="1" dirty="0">
                <a:solidFill>
                  <a:srgbClr val="C00000"/>
                </a:solidFill>
              </a:rPr>
              <a:t/>
            </a:r>
            <a:br>
              <a:rPr lang="ru-RU" sz="48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С.В</a:t>
            </a:r>
            <a:r>
              <a:rPr lang="ru-RU" sz="3200" b="1" dirty="0">
                <a:solidFill>
                  <a:srgbClr val="C00000"/>
                </a:solidFill>
              </a:rPr>
              <a:t>. </a:t>
            </a:r>
            <a:r>
              <a:rPr lang="ru-RU" sz="2400" b="1" dirty="0" err="1">
                <a:solidFill>
                  <a:srgbClr val="C00000"/>
                </a:solidFill>
              </a:rPr>
              <a:t>Барбашов</a:t>
            </a:r>
            <a:r>
              <a:rPr lang="ru-RU" sz="2400" b="1" dirty="0">
                <a:solidFill>
                  <a:srgbClr val="C00000"/>
                </a:solidFill>
              </a:rPr>
              <a:t>     д.п.н., профессор, Югорский государственный университет, г.Ханты - </a:t>
            </a:r>
            <a:r>
              <a:rPr lang="ru-RU" sz="2400" b="1" dirty="0" err="1">
                <a:solidFill>
                  <a:srgbClr val="C00000"/>
                </a:solidFill>
              </a:rPr>
              <a:t>Мансийск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115" y="0"/>
            <a:ext cx="9806440" cy="108857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Клинические признаки </a:t>
            </a:r>
            <a:r>
              <a:rPr lang="ru-RU" b="1" dirty="0" err="1"/>
              <a:t>тендинопатии</a:t>
            </a:r>
            <a:r>
              <a:rPr lang="ru-RU" b="1" dirty="0"/>
              <a:t> ахиллова сухожилия перегрузочного генеза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0241557"/>
              </p:ext>
            </p:extLst>
          </p:nvPr>
        </p:nvGraphicFramePr>
        <p:xfrm>
          <a:off x="377371" y="1154846"/>
          <a:ext cx="11088914" cy="5462704"/>
        </p:xfrm>
        <a:graphic>
          <a:graphicData uri="http://schemas.openxmlformats.org/drawingml/2006/table">
            <a:tbl>
              <a:tblPr/>
              <a:tblGrid>
                <a:gridCol w="25254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63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204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Клинический или визуальный признаки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Вариабельность</a:t>
                      </a:r>
                      <a:r>
                        <a:rPr lang="ru-RU" sz="1600" b="1" baseline="0" dirty="0">
                          <a:latin typeface="Times New Roman CYR"/>
                          <a:ea typeface="MS Mincho"/>
                        </a:rPr>
                        <a:t> </a:t>
                      </a: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 представлений </a:t>
                      </a:r>
                      <a:r>
                        <a:rPr lang="ru-RU" sz="1600" b="1" baseline="0" dirty="0">
                          <a:latin typeface="Times New Roman CYR"/>
                          <a:ea typeface="MS Mincho"/>
                        </a:rPr>
                        <a:t> о </a:t>
                      </a:r>
                      <a:r>
                        <a:rPr lang="ru-RU" sz="1600" b="1" dirty="0" err="1">
                          <a:latin typeface="Times New Roman CYR"/>
                          <a:ea typeface="MS Mincho"/>
                        </a:rPr>
                        <a:t>тендинопатии</a:t>
                      </a: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 ахиллова сухожилия перегрузочного генеза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0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 CYR"/>
                          <a:ea typeface="Times New Roman"/>
                        </a:rPr>
                        <a:t>Анамнез 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0532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 CYR"/>
                          <a:ea typeface="MS Mincho"/>
                        </a:rPr>
                        <a:t>Начало боли</a:t>
                      </a:r>
                      <a:r>
                        <a:rPr lang="ru-RU" sz="1600" b="1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Внезапное, постепенное,  эпизодическое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0532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Выраженность боли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От незначительного дискомфорта до глубокой боли при активности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0532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 CYR"/>
                          <a:ea typeface="MS Mincho"/>
                        </a:rPr>
                        <a:t>Продолжительность</a:t>
                      </a:r>
                      <a:r>
                        <a:rPr lang="ru-RU" sz="1600" b="1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От нескольких дней до нескольких лет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Нарушения дееспособности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Минимальные, умеренной выраженности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0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 CYR"/>
                          <a:ea typeface="Times New Roman"/>
                        </a:rPr>
                        <a:t>Освидетельствование</a:t>
                      </a:r>
                      <a:r>
                        <a:rPr lang="ru-RU" sz="1600" b="1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550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Степень отечности/крепитации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От существенного уровня   до полного отсутствия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8113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 CYR"/>
                          <a:ea typeface="MS Mincho"/>
                        </a:rPr>
                        <a:t>Степень болезненности</a:t>
                      </a:r>
                      <a:r>
                        <a:rPr lang="ru-RU" sz="1600" b="1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От точечной до распространения на несколько сантиметров по сухожилию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75789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Наличие уплотнений: </a:t>
                      </a:r>
                      <a:r>
                        <a:rPr lang="ru-RU" sz="1600" b="1" i="1" dirty="0">
                          <a:latin typeface="Times New Roman CYR"/>
                          <a:ea typeface="MS Mincho"/>
                        </a:rPr>
                        <a:t>  сгустков, узелков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 CYR"/>
                          <a:ea typeface="MS Mincho"/>
                        </a:rPr>
                        <a:t>Могут отсутствовать, а когда имеют место, могут варьировать по размеру</a:t>
                      </a:r>
                      <a:r>
                        <a:rPr lang="ru-RU" sz="1600" b="1" dirty="0">
                          <a:latin typeface="Times New Roman CYR"/>
                          <a:ea typeface="Times New Roman"/>
                        </a:rPr>
                        <a:t> 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0059" marR="600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0D2A39-D3DB-4CE6-B2D3-766CD0E0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568" y="125897"/>
            <a:ext cx="10591432" cy="84909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100" b="1" dirty="0"/>
              <a:t>Перечень доступных форм лечения </a:t>
            </a:r>
            <a:r>
              <a:rPr lang="ru-RU" sz="3100" b="1" dirty="0" err="1"/>
              <a:t>тендинопатии</a:t>
            </a:r>
            <a:r>
              <a:rPr lang="ru-RU" sz="3100" b="1" dirty="0"/>
              <a:t>  (контролируемые исследования) Цит. по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Chaudhry </a:t>
            </a:r>
            <a:r>
              <a:rPr lang="ru-RU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0586755-58C5-47F0-8E4B-4B48A1F96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5143674"/>
              </p:ext>
            </p:extLst>
          </p:nvPr>
        </p:nvGraphicFramePr>
        <p:xfrm>
          <a:off x="594784" y="1345648"/>
          <a:ext cx="10824632" cy="4267256"/>
        </p:xfrm>
        <a:graphic>
          <a:graphicData uri="http://schemas.openxmlformats.org/drawingml/2006/table">
            <a:tbl>
              <a:tblPr/>
              <a:tblGrid>
                <a:gridCol w="6359387">
                  <a:extLst>
                    <a:ext uri="{9D8B030D-6E8A-4147-A177-3AD203B41FA5}">
                      <a16:colId xmlns="" xmlns:a16="http://schemas.microsoft.com/office/drawing/2014/main" val="2392036686"/>
                    </a:ext>
                  </a:extLst>
                </a:gridCol>
                <a:gridCol w="4465245">
                  <a:extLst>
                    <a:ext uri="{9D8B030D-6E8A-4147-A177-3AD203B41FA5}">
                      <a16:colId xmlns="" xmlns:a16="http://schemas.microsoft.com/office/drawing/2014/main" val="2125096589"/>
                    </a:ext>
                  </a:extLst>
                </a:gridCol>
              </a:tblGrid>
              <a:tr h="383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Лечение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Исследования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5582452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У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дарно-волновая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терапия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 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Rompe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2009,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Rompe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2007,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Furia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2008,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Cacchio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2011, Costa et al., 2005)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2818568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Лазеротерапия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низкого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уровня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(Stasinopoulos et al., 2009,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Stergioulas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2008,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Tumilty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2008,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Tumilty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2010)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526885"/>
                  </a:ext>
                </a:extLst>
              </a:tr>
              <a:tr h="799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Глицерилтринитратный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пластырь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: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Оксид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азота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доставляется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чрескожно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область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болезненной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тендинопатии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с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использованием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коммерчески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доступных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пластырей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глицерилтринитрата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Paoloni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and Murrell, 2007,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Paoloni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2005,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Paoloni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2004, Kane et al., 2008)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6333191"/>
                  </a:ext>
                </a:extLst>
              </a:tr>
              <a:tr h="781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Инъекционное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лечение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: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Кортикостероиды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полидоканол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ла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зма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богатая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тромбоцитами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объемные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гиперосмолярная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декстроза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апротинин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низкодозовый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гепарин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Вводится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прямо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место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повреждения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Jonge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2011a,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Creaney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2011, Kon et al., 2009,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Willberg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2011,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Willberg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2008,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Alfredson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and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Ohberg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, 2005)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694645"/>
                  </a:ext>
                </a:extLst>
              </a:tr>
              <a:tr h="323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Терапевтический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ультразвук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(Stasinopoulos and Stasinopoulos, 2004, Chester et al., 2008, Warden et al., 2008,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Finnoff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etal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., 2011)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Иммобилизационная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9857160"/>
                  </a:ext>
                </a:extLst>
              </a:tr>
              <a:tr h="383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Иммобилизационная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ш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ина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</a:p>
                  </a:txBody>
                  <a:tcPr marL="3476" marR="3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(de Vos et al., 2007b,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Jonge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2010,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Roos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et al., 2004)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765440"/>
                  </a:ext>
                </a:extLst>
              </a:tr>
              <a:tr h="306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Воздушная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пятка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(Petersen et al., 2007, Knobloch et al., 2008a)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3769078"/>
                  </a:ext>
                </a:extLst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Фрикционный м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ассаж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</a:rPr>
                        <a:t>(Stasinopoulos and Stasinopoulos, 2004, Brosseau et al., 2002)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3476" marR="3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2357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2623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873F95-587D-48BE-8882-5462D770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882" y="624109"/>
            <a:ext cx="9823729" cy="5211915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b="1" dirty="0"/>
              <a:t>Реабилитационная  программа восстановления функции ахиллова сухожилия после оперативного лечения 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42424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фаза реабилитации: защита и сращение (1-6 недели)</a:t>
            </a:r>
            <a:br>
              <a:rPr lang="ru-RU" sz="2000" b="1" dirty="0">
                <a:solidFill>
                  <a:srgbClr val="42424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2424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42424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II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фаза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реабилитации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: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ранняя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мобилизация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 (6-12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недели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)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III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фаза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реабилитации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: </a:t>
            </a:r>
            <a:b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раннее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укрепление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 (12-20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недели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>)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IV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фаза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реабилитации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: 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</a:b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начало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спортивных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нагрузок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 (20-28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недели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)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b="1" dirty="0">
                <a:solidFill>
                  <a:srgbClr val="42424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42424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3481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24A26-D860-4488-A78D-72C37C59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867" y="0"/>
            <a:ext cx="10380133" cy="863600"/>
          </a:xfrm>
        </p:spPr>
        <p:txBody>
          <a:bodyPr>
            <a:normAutofit fontScale="90000"/>
          </a:bodyPr>
          <a:lstStyle/>
          <a:p>
            <a:pPr marL="95250" marR="9525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700" b="1" dirty="0">
                <a:solidFill>
                  <a:srgbClr val="42424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перечень упражнений по  программе восстановления функции ахиллова сухожилия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 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фазы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реабилитации (ранняя мобилизация и раннее укрепление)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90049D-F9F9-4AA6-B825-320F3DC3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58" y="1615503"/>
            <a:ext cx="2268964" cy="164094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D673506-DF74-4AF1-8D42-393140ED432F}"/>
              </a:ext>
            </a:extLst>
          </p:cNvPr>
          <p:cNvSpPr/>
          <p:nvPr/>
        </p:nvSpPr>
        <p:spPr>
          <a:xfrm>
            <a:off x="847892" y="3328072"/>
            <a:ext cx="24261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Ходьба по подводной беговой дорожке.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5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162BDF-A58A-45F4-AA87-51F78FE1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688" y="1601958"/>
            <a:ext cx="1947484" cy="164094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030C719-2874-4681-BA5D-53646552CCBD}"/>
              </a:ext>
            </a:extLst>
          </p:cNvPr>
          <p:cNvSpPr/>
          <p:nvPr/>
        </p:nvSpPr>
        <p:spPr>
          <a:xfrm>
            <a:off x="3334539" y="3335095"/>
            <a:ext cx="1861407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движений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47D4A1-7624-4EF7-A9FF-98110B6F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138" y="1578689"/>
            <a:ext cx="6091196" cy="16409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A8A34E2-1D41-46C9-BF08-F3D36BEAFA94}"/>
              </a:ext>
            </a:extLst>
          </p:cNvPr>
          <p:cNvSpPr/>
          <p:nvPr/>
        </p:nvSpPr>
        <p:spPr>
          <a:xfrm>
            <a:off x="6444651" y="3313357"/>
            <a:ext cx="3340979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Плантарная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флексия с сопротивлением.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DBF0636-07FA-40CF-BD44-ABE743D9D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70" y="4199913"/>
            <a:ext cx="6359563" cy="182156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51817FC-BB28-4D9F-95AE-FC39223EE5FF}"/>
              </a:ext>
            </a:extLst>
          </p:cNvPr>
          <p:cNvSpPr/>
          <p:nvPr/>
        </p:nvSpPr>
        <p:spPr>
          <a:xfrm>
            <a:off x="978227" y="6229067"/>
            <a:ext cx="3070071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на силовых тренажерах.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72E1F27-8C61-4C27-839E-AB35C0A753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3" t="22050" r="49757" b="53066"/>
          <a:stretch/>
        </p:blipFill>
        <p:spPr>
          <a:xfrm>
            <a:off x="7353300" y="4423070"/>
            <a:ext cx="4500034" cy="13883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69BE9D7-A9CD-4A80-8257-0B5BEF006D54}"/>
              </a:ext>
            </a:extLst>
          </p:cNvPr>
          <p:cNvSpPr txBox="1"/>
          <p:nvPr/>
        </p:nvSpPr>
        <p:spPr>
          <a:xfrm>
            <a:off x="8013373" y="6148275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Упражнения для тренировки </a:t>
            </a:r>
            <a:r>
              <a:rPr lang="ru-RU" sz="1100" dirty="0" err="1"/>
              <a:t>проприорецепции</a:t>
            </a:r>
            <a:endParaRPr lang="ru-RU" sz="1100" dirty="0"/>
          </a:p>
        </p:txBody>
      </p:sp>
    </p:spTree>
    <p:extLst>
      <p:ext uri="{BB962C8B-B14F-4D97-AF65-F5344CB8AC3E}">
        <p14:creationId xmlns="" xmlns:p14="http://schemas.microsoft.com/office/powerpoint/2010/main" val="3804223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3DB006-0E65-4815-B76B-21B0DC6E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058400" cy="889000"/>
          </a:xfrm>
        </p:spPr>
        <p:txBody>
          <a:bodyPr>
            <a:normAutofit fontScale="90000"/>
          </a:bodyPr>
          <a:lstStyle/>
          <a:p>
            <a:pPr marL="95250" marR="9525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700" b="1" dirty="0">
                <a:solidFill>
                  <a:srgbClr val="42424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перечень упражнений по  программе восстановления функции ахиллова сухожилия</a:t>
            </a:r>
            <a:r>
              <a:rPr lang="ru-RU" sz="2700" b="1" dirty="0">
                <a:solidFill>
                  <a:srgbClr val="42424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42424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42424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42424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42424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 фаза реабилитации: начало спортивных нагрузок (20-28 недели)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1AEE8E4-9AA2-4ACA-BBB6-2D06C466F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47"/>
          <a:stretch/>
        </p:blipFill>
        <p:spPr>
          <a:xfrm>
            <a:off x="457200" y="1696899"/>
            <a:ext cx="2923893" cy="190203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4A5F249-F30A-447A-A984-5EB3F95BE7CE}"/>
              </a:ext>
            </a:extLst>
          </p:cNvPr>
          <p:cNvSpPr/>
          <p:nvPr/>
        </p:nvSpPr>
        <p:spPr>
          <a:xfrm>
            <a:off x="423336" y="3617929"/>
            <a:ext cx="20120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Передвижение боком 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сопротивлением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57E9934-4B4C-48DA-9347-C42ECC03E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8" t="50000"/>
          <a:stretch/>
        </p:blipFill>
        <p:spPr>
          <a:xfrm>
            <a:off x="3751852" y="1753895"/>
            <a:ext cx="3508477" cy="18640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0C91A82-5193-44F7-A938-B6871AEAE094}"/>
              </a:ext>
            </a:extLst>
          </p:cNvPr>
          <p:cNvSpPr/>
          <p:nvPr/>
        </p:nvSpPr>
        <p:spPr>
          <a:xfrm>
            <a:off x="3751852" y="3706415"/>
            <a:ext cx="2642070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Проприоцептивная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тренировка.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334E9A-E09C-4E7F-ACCF-4DA321767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7865336" y="1730349"/>
            <a:ext cx="3812363" cy="188992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BD302F3-32B6-47E9-8F18-715555015C6F}"/>
              </a:ext>
            </a:extLst>
          </p:cNvPr>
          <p:cNvSpPr/>
          <p:nvPr/>
        </p:nvSpPr>
        <p:spPr>
          <a:xfrm>
            <a:off x="7710349" y="3639271"/>
            <a:ext cx="3296095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Сложная </a:t>
            </a: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проприоцептивная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тренировка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372A4AF-7D7E-463B-AE40-83650A96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14" b="6158"/>
          <a:stretch/>
        </p:blipFill>
        <p:spPr>
          <a:xfrm>
            <a:off x="423336" y="4295512"/>
            <a:ext cx="3522760" cy="206491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6CD06D8-BECB-4B10-A7B9-96B8AAAEF6AE}"/>
              </a:ext>
            </a:extLst>
          </p:cNvPr>
          <p:cNvSpPr/>
          <p:nvPr/>
        </p:nvSpPr>
        <p:spPr>
          <a:xfrm>
            <a:off x="617146" y="6398423"/>
            <a:ext cx="253627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Плиометрические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упражнения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93E2174-75D7-480C-B207-895690637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492" y="4313196"/>
            <a:ext cx="6084699" cy="206491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2B2730A-2131-4BC8-B033-FFE4F74C0AFF}"/>
              </a:ext>
            </a:extLst>
          </p:cNvPr>
          <p:cNvSpPr/>
          <p:nvPr/>
        </p:nvSpPr>
        <p:spPr>
          <a:xfrm>
            <a:off x="6068027" y="6416106"/>
            <a:ext cx="253627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Плиометрические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упражнения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821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3" y="228600"/>
            <a:ext cx="2851504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=""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=""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=""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=""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" name="Group 22">
            <a:extLst>
              <a:ext uri="{FF2B5EF4-FFF2-40B4-BE49-F238E27FC236}">
                <a16:creationId xmlns=""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17" y="-786"/>
            <a:ext cx="2356673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=""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=""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=""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=""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=""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=""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=""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=""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=""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=""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=""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=""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="" xmlns:a16="http://schemas.microsoft.com/office/drawing/2014/main" id="{3623DEAC-F39C-45D6-86DC-1033F64295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513EBF72-EDB5-4278-94B8-34AAC2FA6E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BD486FF-4365-499B-AFF7-0F07549D97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2047" y="935646"/>
            <a:ext cx="4851189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="" xmlns:a16="http://schemas.microsoft.com/office/drawing/2014/main" id="{6CB731FB-FF3E-4D53-9E6A-67C4DAD74D3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87343" y="228600"/>
            <a:ext cx="2851504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="" xmlns:a16="http://schemas.microsoft.com/office/drawing/2014/main" id="{F76669B2-AA72-48F0-BE02-E23B199227E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="" xmlns:a16="http://schemas.microsoft.com/office/drawing/2014/main" id="{F7EF4251-A868-4B47-8099-154550F04E8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="" xmlns:a16="http://schemas.microsoft.com/office/drawing/2014/main" id="{089C3DFC-191F-40B9-93AF-2E59D5126692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="" xmlns:a16="http://schemas.microsoft.com/office/drawing/2014/main" id="{F0B594F9-A7B5-471C-BFBE-74E9F738790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="" xmlns:a16="http://schemas.microsoft.com/office/drawing/2014/main" id="{562B3703-0AD3-4477-ACE3-9792DB070C9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="" xmlns:a16="http://schemas.microsoft.com/office/drawing/2014/main" id="{AFC61811-5AD7-40A8-9E5C-80020778D82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="" xmlns:a16="http://schemas.microsoft.com/office/drawing/2014/main" id="{CEACC779-3664-47DA-AF86-A2D8EF93AA6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="" xmlns:a16="http://schemas.microsoft.com/office/drawing/2014/main" id="{BF9F040E-FE57-4AD6-8CBF-3579622469C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="" xmlns:a16="http://schemas.microsoft.com/office/drawing/2014/main" id="{9BBEC815-1ED3-430D-B771-4CFC3952F78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="" xmlns:a16="http://schemas.microsoft.com/office/drawing/2014/main" id="{E076923D-B0A5-40D9-BE13-91C93F1E48E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="" xmlns:a16="http://schemas.microsoft.com/office/drawing/2014/main" id="{1CA2364B-42C8-4755-9072-E60C4356142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2">
              <a:extLst>
                <a:ext uri="{FF2B5EF4-FFF2-40B4-BE49-F238E27FC236}">
                  <a16:creationId xmlns="" xmlns:a16="http://schemas.microsoft.com/office/drawing/2014/main" id="{D01B42BD-FD31-49A1-A45A-C98410BC806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" name="Group 58">
            <a:extLst>
              <a:ext uri="{FF2B5EF4-FFF2-40B4-BE49-F238E27FC236}">
                <a16:creationId xmlns="" xmlns:a16="http://schemas.microsoft.com/office/drawing/2014/main" id="{3D79CD01-D829-46FC-843C-D4F80BD91CF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114578" y="-786"/>
            <a:ext cx="2356673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="" xmlns:a16="http://schemas.microsoft.com/office/drawing/2014/main" id="{252D6E81-1EBB-4132-B5B0-556E4A35F13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="" xmlns:a16="http://schemas.microsoft.com/office/drawing/2014/main" id="{BE7131A3-1888-4927-B822-590D34151402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="" xmlns:a16="http://schemas.microsoft.com/office/drawing/2014/main" id="{024990C0-6285-4C3B-A5B5-B6AC370985B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="" xmlns:a16="http://schemas.microsoft.com/office/drawing/2014/main" id="{D262A308-5E13-40AA-AA87-D105F5533C0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="" xmlns:a16="http://schemas.microsoft.com/office/drawing/2014/main" id="{F7DF2F8A-7C9D-4727-A7D6-C74AF479296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="" xmlns:a16="http://schemas.microsoft.com/office/drawing/2014/main" id="{93DA702E-EE7A-4584-9847-803FDCDB19C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="" xmlns:a16="http://schemas.microsoft.com/office/drawing/2014/main" id="{AF7E021C-0B5A-4035-8A00-029A5284721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="" xmlns:a16="http://schemas.microsoft.com/office/drawing/2014/main" id="{CE46A368-BBD8-41CC-B450-E298BE02DB6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="" xmlns:a16="http://schemas.microsoft.com/office/drawing/2014/main" id="{A99CD41F-58F2-4092-9F39-26AE634EC02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="" xmlns:a16="http://schemas.microsoft.com/office/drawing/2014/main" id="{D368702B-EDA4-4EB6-A760-C68F022DAFD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="" xmlns:a16="http://schemas.microsoft.com/office/drawing/2014/main" id="{2FB0ECE4-08DF-4876-8CC9-7EB32EF25A9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8">
              <a:extLst>
                <a:ext uri="{FF2B5EF4-FFF2-40B4-BE49-F238E27FC236}">
                  <a16:creationId xmlns="" xmlns:a16="http://schemas.microsoft.com/office/drawing/2014/main" id="{C978BD1A-4BF4-42EC-B61D-9D7700FE1F0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AEC89D32-0839-4A5D-80DB-D12259CA40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33">
            <a:extLst>
              <a:ext uri="{FF2B5EF4-FFF2-40B4-BE49-F238E27FC236}">
                <a16:creationId xmlns="" xmlns:a16="http://schemas.microsoft.com/office/drawing/2014/main" id="{7229C60D-EFB4-4944-AEB7-4773C1A7B2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087355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87A0F8-25F1-4117-9714-28B46800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58" y="-20288"/>
            <a:ext cx="6514471" cy="685403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AB4AD1D-4B39-4B40-94E5-A2A1E80C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481" y="245608"/>
            <a:ext cx="5095627" cy="384479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Традиционная</a:t>
            </a:r>
            <a:r>
              <a:rPr lang="en-US" sz="2400" b="1" dirty="0"/>
              <a:t> </a:t>
            </a:r>
            <a:r>
              <a:rPr lang="en-US" sz="2400" b="1" dirty="0" err="1"/>
              <a:t>реабилитация</a:t>
            </a:r>
            <a:r>
              <a:rPr lang="ru-RU" sz="2400" b="1" dirty="0"/>
              <a:t> </a:t>
            </a:r>
            <a:r>
              <a:rPr lang="en-US" sz="2400" b="1" dirty="0" err="1"/>
              <a:t>тендинит</a:t>
            </a:r>
            <a:r>
              <a:rPr lang="ru-RU" sz="2400" b="1" dirty="0"/>
              <a:t>а</a:t>
            </a:r>
            <a:r>
              <a:rPr lang="en-US" sz="2400" b="1" dirty="0"/>
              <a:t> </a:t>
            </a:r>
            <a:r>
              <a:rPr lang="en-US" sz="2400" b="1" dirty="0" err="1"/>
              <a:t>надколенника</a:t>
            </a:r>
            <a:r>
              <a:rPr lang="en-US" sz="2400" b="1" dirty="0"/>
              <a:t>, </a:t>
            </a:r>
            <a:r>
              <a:rPr lang="en-US" sz="2400" b="1" dirty="0" err="1"/>
              <a:t>как</a:t>
            </a:r>
            <a:r>
              <a:rPr lang="en-US" sz="2400" b="1" dirty="0"/>
              <a:t> </a:t>
            </a:r>
            <a:r>
              <a:rPr lang="en-US" sz="2400" b="1" dirty="0" err="1"/>
              <a:t>правило</a:t>
            </a:r>
            <a:r>
              <a:rPr lang="en-US" sz="2400" b="1" dirty="0"/>
              <a:t>, </a:t>
            </a:r>
            <a:r>
              <a:rPr lang="en-US" sz="2400" b="1" dirty="0" err="1"/>
              <a:t>включает</a:t>
            </a:r>
            <a:r>
              <a:rPr lang="en-US" sz="2400" b="1" dirty="0"/>
              <a:t> в </a:t>
            </a:r>
            <a:r>
              <a:rPr lang="en-US" sz="2400" b="1" dirty="0" err="1"/>
              <a:t>себя</a:t>
            </a:r>
            <a:r>
              <a:rPr lang="en-US" sz="2400" b="1" dirty="0"/>
              <a:t> </a:t>
            </a:r>
            <a:r>
              <a:rPr lang="en-US" sz="2400" b="1" dirty="0" err="1"/>
              <a:t>растягивание</a:t>
            </a:r>
            <a:r>
              <a:rPr lang="en-US" sz="2400" b="1" dirty="0"/>
              <a:t> </a:t>
            </a:r>
            <a:r>
              <a:rPr lang="en-US" sz="2400" b="1" dirty="0" err="1"/>
              <a:t>четырехглавой</a:t>
            </a:r>
            <a:r>
              <a:rPr lang="en-US" sz="2400" b="1" dirty="0"/>
              <a:t> </a:t>
            </a:r>
            <a:r>
              <a:rPr lang="en-US" sz="2400" b="1" dirty="0" err="1"/>
              <a:t>мышцы</a:t>
            </a:r>
            <a:r>
              <a:rPr lang="en-US" sz="2400" b="1" dirty="0"/>
              <a:t> и </a:t>
            </a:r>
            <a:r>
              <a:rPr lang="ru-RU" sz="2400" b="1" dirty="0"/>
              <a:t>надколенных</a:t>
            </a:r>
            <a:r>
              <a:rPr lang="en-US" sz="2400" b="1" dirty="0"/>
              <a:t> </a:t>
            </a:r>
            <a:r>
              <a:rPr lang="en-US" sz="2400" b="1" dirty="0" err="1"/>
              <a:t>сухожили</a:t>
            </a:r>
            <a:r>
              <a:rPr lang="ru-RU" sz="2400" b="1" dirty="0"/>
              <a:t>й</a:t>
            </a:r>
            <a:r>
              <a:rPr lang="en-US" sz="2400" b="1" dirty="0"/>
              <a:t>, </a:t>
            </a:r>
            <a:r>
              <a:rPr lang="en-US" sz="2400" b="1" dirty="0" err="1"/>
              <a:t>концентрическ</a:t>
            </a:r>
            <a:r>
              <a:rPr lang="ru-RU" sz="2400" b="1" dirty="0"/>
              <a:t>ого</a:t>
            </a:r>
            <a:r>
              <a:rPr lang="en-US" sz="2400" b="1" dirty="0"/>
              <a:t> и </a:t>
            </a:r>
            <a:r>
              <a:rPr lang="en-US" sz="2400" b="1" dirty="0" err="1"/>
              <a:t>эксцентрическ</a:t>
            </a:r>
            <a:r>
              <a:rPr lang="ru-RU" sz="2400" b="1" dirty="0"/>
              <a:t>ого</a:t>
            </a:r>
            <a:r>
              <a:rPr lang="en-US" sz="2400" b="1" dirty="0"/>
              <a:t> </a:t>
            </a:r>
            <a:r>
              <a:rPr lang="en-US" sz="2400" b="1" dirty="0" err="1"/>
              <a:t>укреплени</a:t>
            </a:r>
            <a:r>
              <a:rPr lang="ru-RU" sz="2400" b="1" dirty="0"/>
              <a:t>я</a:t>
            </a:r>
            <a:r>
              <a:rPr lang="en-US" sz="2400" b="1" dirty="0"/>
              <a:t> </a:t>
            </a:r>
            <a:r>
              <a:rPr lang="en-US" sz="2400" b="1" dirty="0" err="1"/>
              <a:t>квадрицепсов</a:t>
            </a:r>
            <a:r>
              <a:rPr lang="en-US" sz="2400" b="1" dirty="0"/>
              <a:t> и </a:t>
            </a:r>
            <a:r>
              <a:rPr lang="en-US" sz="2400" b="1" dirty="0" err="1"/>
              <a:t>ягодиц</a:t>
            </a:r>
            <a:r>
              <a:rPr lang="en-US" sz="2400" b="1" dirty="0"/>
              <a:t>, </a:t>
            </a:r>
            <a:r>
              <a:rPr lang="en-US" sz="2400" b="1" dirty="0" err="1"/>
              <a:t>улучшение</a:t>
            </a:r>
            <a:r>
              <a:rPr lang="en-US" sz="2400" b="1" dirty="0"/>
              <a:t> </a:t>
            </a:r>
            <a:r>
              <a:rPr lang="en-US" sz="2400" b="1" dirty="0" err="1"/>
              <a:t>баланса</a:t>
            </a:r>
            <a:r>
              <a:rPr lang="en-US" sz="2400" b="1" dirty="0"/>
              <a:t> и </a:t>
            </a:r>
            <a:r>
              <a:rPr lang="en-US" sz="2400" b="1" dirty="0" err="1"/>
              <a:t>координации</a:t>
            </a:r>
            <a:r>
              <a:rPr lang="en-US" sz="2400" b="1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900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EDB1AF-D69D-462C-8926-82C44D73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3119"/>
            <a:ext cx="11176000" cy="480790"/>
          </a:xfrm>
        </p:spPr>
        <p:txBody>
          <a:bodyPr>
            <a:noAutofit/>
          </a:bodyPr>
          <a:lstStyle/>
          <a:p>
            <a:r>
              <a:rPr lang="ru-RU" sz="2800" b="1" dirty="0"/>
              <a:t>Алгоритм  лечения  </a:t>
            </a:r>
            <a:r>
              <a:rPr lang="ru-RU" sz="2800" b="1" dirty="0" err="1"/>
              <a:t>тендинопатии</a:t>
            </a:r>
            <a:r>
              <a:rPr lang="ru-RU" sz="2800" b="1" dirty="0"/>
              <a:t> по </a:t>
            </a:r>
            <a:r>
              <a:rPr lang="ru-RU" sz="2800" b="1" dirty="0" err="1"/>
              <a:t>Альфредсону</a:t>
            </a:r>
            <a:r>
              <a:rPr lang="ru-RU" sz="2800" b="1" dirty="0"/>
              <a:t> 2007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3855191-8A86-460D-B397-583C0D3E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" t="8012" r="4187" b="1844"/>
          <a:stretch/>
        </p:blipFill>
        <p:spPr>
          <a:xfrm>
            <a:off x="541867" y="666750"/>
            <a:ext cx="11345333" cy="5524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52C42F2-9A81-4816-B30A-C12486DAA7AF}"/>
              </a:ext>
            </a:extLst>
          </p:cNvPr>
          <p:cNvSpPr/>
          <p:nvPr/>
        </p:nvSpPr>
        <p:spPr>
          <a:xfrm>
            <a:off x="541867" y="6191251"/>
            <a:ext cx="1158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GTN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глицерилтринитрат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; EWST,  ударно-волновая терапия; CSI, инъекции кортикостероидов. Цит. по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Alfredson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Cook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J. Алгоритм лечения для лечения ахиллова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тендинопатии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новые варианты лечения.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Sports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Med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2007; 41: 211-216.</a:t>
            </a:r>
          </a:p>
        </p:txBody>
      </p:sp>
    </p:spTree>
    <p:extLst>
      <p:ext uri="{BB962C8B-B14F-4D97-AF65-F5344CB8AC3E}">
        <p14:creationId xmlns="" xmlns:p14="http://schemas.microsoft.com/office/powerpoint/2010/main" val="195079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23B350-8CBD-4B3B-B94A-DE393D02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0"/>
            <a:ext cx="11836400" cy="5842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Особенности организации занятия по эксцентрическим программам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8DE9E23-4DEF-45B8-AFF5-D71F993594FF}"/>
              </a:ext>
            </a:extLst>
          </p:cNvPr>
          <p:cNvSpPr/>
          <p:nvPr/>
        </p:nvSpPr>
        <p:spPr>
          <a:xfrm>
            <a:off x="647700" y="1257300"/>
            <a:ext cx="11544300" cy="541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1.Разминка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Для повышения  температуры тела и увеличения циркуляции крови  используются любые доступные упражнения. Эти упражнения не предназначено для загрузки сухожилия.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2. Упражнения на гибкость.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Пациенты должны выполнить по меньшей мере два 30-секундных статических растяжения всей вовлеченной мышечно-сухожильной единицы и ее антагониста.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случае когда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участвуют две совместные мышцы, важно, чтобы диапазон движения одновременно рассматривался на обоих суставах.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3. Выполнение эксцентрических упражнений по одному из рассмотренных протоколов эксцентрических нагрузок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Пациент должен почувствовать незначительные болевые симптомы. Если боль ощущается раньше 15 повторений (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проткол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Альфредсона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), или 10 - 20 повторений (протокол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Станиш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Кервин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) уменьшается скорость движения или  весовая нагрузка; если нет боли, увеличивается скорость или весовая нагрузка. Если это первая тренировка то определяется начальный уровень нагрузки.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Повторить упражнения на гибкость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Применить лед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 применяется в течение 10-15 минут для пораженной (болезненной для пальпации) области. Это может помочь предотвратить воспалительную реакцию, вызванную микроскопическим повреждением сухожилия, которое может возникнуть во время упражнения.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178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532" y="0"/>
            <a:ext cx="9806440" cy="856343"/>
          </a:xfrm>
        </p:spPr>
        <p:txBody>
          <a:bodyPr>
            <a:normAutofit/>
          </a:bodyPr>
          <a:lstStyle/>
          <a:p>
            <a:r>
              <a:rPr lang="ru-RU" sz="3200" b="1" dirty="0"/>
              <a:t>Эффекты эксцентрических  упражнений</a:t>
            </a:r>
          </a:p>
        </p:txBody>
      </p:sp>
      <p:pic>
        <p:nvPicPr>
          <p:cNvPr id="3" name="Рисунок 2" descr="C:\Users\S_BARB~1\AppData\Local\Temp\Rar$DI64.048\131.jpg"/>
          <p:cNvPicPr/>
          <p:nvPr/>
        </p:nvPicPr>
        <p:blipFill>
          <a:blip r:embed="rId2"/>
          <a:srcRect l="48485" t="54670" r="3367" b="23120"/>
          <a:stretch>
            <a:fillRect/>
          </a:stretch>
        </p:blipFill>
        <p:spPr bwMode="auto">
          <a:xfrm>
            <a:off x="872218" y="833120"/>
            <a:ext cx="9998982" cy="569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A367C8-DCCF-42C8-ACF4-04AC4DDB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154210"/>
            <a:ext cx="9917111" cy="798290"/>
          </a:xfrm>
        </p:spPr>
        <p:txBody>
          <a:bodyPr/>
          <a:lstStyle/>
          <a:p>
            <a:r>
              <a: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Эффекты эксцентрических  упражнений</a:t>
            </a:r>
            <a:endParaRPr lang="ru-RU" dirty="0"/>
          </a:p>
        </p:txBody>
      </p:sp>
      <p:pic>
        <p:nvPicPr>
          <p:cNvPr id="3" name="Рисунок 2" descr="http://co2-extract.ru/images/neodermyl4.jpg">
            <a:extLst>
              <a:ext uri="{FF2B5EF4-FFF2-40B4-BE49-F238E27FC236}">
                <a16:creationId xmlns="" xmlns:a16="http://schemas.microsoft.com/office/drawing/2014/main" id="{B7F29428-DB41-4D98-B488-B9FD8A50B7C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5" t="6624" b="4834"/>
          <a:stretch/>
        </p:blipFill>
        <p:spPr bwMode="auto">
          <a:xfrm>
            <a:off x="285469" y="1102659"/>
            <a:ext cx="6854920" cy="5604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4">
            <a:extLst>
              <a:ext uri="{FF2B5EF4-FFF2-40B4-BE49-F238E27FC236}">
                <a16:creationId xmlns="" xmlns:a16="http://schemas.microsoft.com/office/drawing/2014/main" id="{9A9171A8-FAEE-46EA-8B6F-30788F20E175}"/>
              </a:ext>
            </a:extLst>
          </p:cNvPr>
          <p:cNvGrpSpPr>
            <a:grpSpLocks/>
          </p:cNvGrpSpPr>
          <p:nvPr/>
        </p:nvGrpSpPr>
        <p:grpSpPr bwMode="auto">
          <a:xfrm>
            <a:off x="7782767" y="698063"/>
            <a:ext cx="3163140" cy="2701522"/>
            <a:chOff x="129085" y="-315119"/>
            <a:chExt cx="8884740" cy="7320172"/>
          </a:xfrm>
        </p:grpSpPr>
        <p:grpSp>
          <p:nvGrpSpPr>
            <p:cNvPr id="5" name="Group 1">
              <a:extLst>
                <a:ext uri="{FF2B5EF4-FFF2-40B4-BE49-F238E27FC236}">
                  <a16:creationId xmlns="" xmlns:a16="http://schemas.microsoft.com/office/drawing/2014/main" id="{2BFA4393-CAAA-4284-A2DB-8C6950E36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858" y="467895"/>
              <a:ext cx="8526967" cy="6537158"/>
              <a:chOff x="486858" y="137307"/>
              <a:chExt cx="8526967" cy="6537158"/>
            </a:xfrm>
          </p:grpSpPr>
          <p:pic>
            <p:nvPicPr>
              <p:cNvPr id="7" name="Picture 3" descr="COLLAGEN COMPOSITE copy_1">
                <a:extLst>
                  <a:ext uri="{FF2B5EF4-FFF2-40B4-BE49-F238E27FC236}">
                    <a16:creationId xmlns="" xmlns:a16="http://schemas.microsoft.com/office/drawing/2014/main" id="{1199339B-9425-4653-AB38-C828C7AB85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858" y="730865"/>
                <a:ext cx="4362450" cy="594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 descr="cctcfa">
                <a:extLst>
                  <a:ext uri="{FF2B5EF4-FFF2-40B4-BE49-F238E27FC236}">
                    <a16:creationId xmlns="" xmlns:a16="http://schemas.microsoft.com/office/drawing/2014/main" id="{D47433DE-1A9A-4BF4-808D-C7B3A852B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9308" y="137307"/>
                <a:ext cx="4164517" cy="6274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 descr="ПВНСТ.jpg">
                <a:extLst>
                  <a:ext uri="{FF2B5EF4-FFF2-40B4-BE49-F238E27FC236}">
                    <a16:creationId xmlns="" xmlns:a16="http://schemas.microsoft.com/office/drawing/2014/main" id="{5804F340-62BE-4193-B7DE-2B2B3524E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858" y="3010982"/>
                <a:ext cx="4362450" cy="3253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2">
              <a:extLst>
                <a:ext uri="{FF2B5EF4-FFF2-40B4-BE49-F238E27FC236}">
                  <a16:creationId xmlns="" xmlns:a16="http://schemas.microsoft.com/office/drawing/2014/main" id="{BD6946CA-8C0C-44B4-8ACB-C6722FA1D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85" y="-315119"/>
              <a:ext cx="4296833" cy="544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Плотная неоформленная волокнистая </a:t>
              </a:r>
            </a:p>
            <a:p>
              <a:pPr marL="0" marR="0" lvl="0" indent="0" defTabSz="4572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соединительная ткань.</a:t>
              </a:r>
              <a:endParaRPr kumimoji="0" lang="en-US" altLang="ru-RU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="" xmlns:a16="http://schemas.microsoft.com/office/drawing/2014/main" id="{DB849C56-7BDD-4302-AD7C-DBD467F3E8A4}"/>
              </a:ext>
            </a:extLst>
          </p:cNvPr>
          <p:cNvGrpSpPr>
            <a:grpSpLocks/>
          </p:cNvGrpSpPr>
          <p:nvPr/>
        </p:nvGrpSpPr>
        <p:grpSpPr bwMode="auto">
          <a:xfrm>
            <a:off x="7234518" y="3337071"/>
            <a:ext cx="5026716" cy="3700010"/>
            <a:chOff x="248277" y="-136550"/>
            <a:chExt cx="8764258" cy="6486531"/>
          </a:xfrm>
        </p:grpSpPr>
        <p:sp>
          <p:nvSpPr>
            <p:cNvPr id="11" name="TextBox 1">
              <a:extLst>
                <a:ext uri="{FF2B5EF4-FFF2-40B4-BE49-F238E27FC236}">
                  <a16:creationId xmlns="" xmlns:a16="http://schemas.microsoft.com/office/drawing/2014/main" id="{1E052329-31ED-4300-BDBE-9E2B2F4B0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107" y="-136550"/>
              <a:ext cx="780301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Плотная волокнистая оформленная соединительная ткань. 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Сухожилие.</a:t>
              </a:r>
              <a:r>
                <a:rPr kumimoji="0" lang="en-US" altLang="ru-RU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  <a:r>
                <a:rPr kumimoji="0" lang="ru-RU" altLang="ru-RU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Продольный срез:</a:t>
              </a:r>
              <a:endParaRPr kumimoji="0" lang="ru-RU" altLang="ru-RU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pic>
          <p:nvPicPr>
            <p:cNvPr id="12" name="Picture 2" descr="ПВОСТ 1-през.jpg">
              <a:extLst>
                <a:ext uri="{FF2B5EF4-FFF2-40B4-BE49-F238E27FC236}">
                  <a16:creationId xmlns="" xmlns:a16="http://schemas.microsoft.com/office/drawing/2014/main" id="{5EF9D278-CA70-46B8-A6E2-E345FA889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235" y="1253501"/>
              <a:ext cx="4510300" cy="419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6">
              <a:extLst>
                <a:ext uri="{FF2B5EF4-FFF2-40B4-BE49-F238E27FC236}">
                  <a16:creationId xmlns="" xmlns:a16="http://schemas.microsoft.com/office/drawing/2014/main" id="{2342A283-BF28-4CCD-A2D6-26F1E07AE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277" y="1330657"/>
              <a:ext cx="4253956" cy="2698750"/>
              <a:chOff x="355224" y="1226641"/>
              <a:chExt cx="4253956" cy="2698750"/>
            </a:xfrm>
          </p:grpSpPr>
          <p:pic>
            <p:nvPicPr>
              <p:cNvPr id="15" name="Picture 1" descr="плотн_оф_СТ_1">
                <a:extLst>
                  <a:ext uri="{FF2B5EF4-FFF2-40B4-BE49-F238E27FC236}">
                    <a16:creationId xmlns="" xmlns:a16="http://schemas.microsoft.com/office/drawing/2014/main" id="{565A8ABF-2179-4DFC-9AE9-924434428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841" y="1226641"/>
                <a:ext cx="3589339" cy="269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3">
                <a:extLst>
                  <a:ext uri="{FF2B5EF4-FFF2-40B4-BE49-F238E27FC236}">
                    <a16:creationId xmlns="" xmlns:a16="http://schemas.microsoft.com/office/drawing/2014/main" id="{6C21AEC5-5C2D-4A2D-8F5A-BD9BA1DF8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224" y="2301860"/>
                <a:ext cx="308761" cy="369332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</a:rPr>
                  <a:t>Б</a:t>
                </a:r>
                <a:endParaRPr kumimoji="0" lang="en-US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TextBox 5">
                <a:extLst>
                  <a:ext uri="{FF2B5EF4-FFF2-40B4-BE49-F238E27FC236}">
                    <a16:creationId xmlns="" xmlns:a16="http://schemas.microsoft.com/office/drawing/2014/main" id="{6687316F-26AE-47AC-9D3B-DBABCA34F9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224" y="1402521"/>
                <a:ext cx="301660" cy="3231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</a:rPr>
                  <a:t>2</a:t>
                </a:r>
                <a:endParaRPr kumimoji="0" lang="en-US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4" name="TextBox 7">
              <a:extLst>
                <a:ext uri="{FF2B5EF4-FFF2-40B4-BE49-F238E27FC236}">
                  <a16:creationId xmlns="" xmlns:a16="http://schemas.microsoft.com/office/drawing/2014/main" id="{A1A4975B-E743-4307-B7E1-CCB02E2DB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038" y="3921930"/>
              <a:ext cx="3896640" cy="24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А</a:t>
              </a:r>
              <a:r>
                <a:rPr kumimoji="0" lang="en-US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-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 пучок второго порядка;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Б</a:t>
              </a:r>
              <a:r>
                <a:rPr kumimoji="0" lang="en-US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-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 пучок первого порядка; </a:t>
              </a:r>
              <a:endPara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endParaRP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1</a:t>
              </a:r>
              <a:r>
                <a:rPr kumimoji="0" lang="en-US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-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  <a:r>
                <a:rPr kumimoji="0" lang="ru-RU" alt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эндотеноний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; 2</a:t>
              </a:r>
              <a:r>
                <a:rPr kumimoji="0" lang="en-US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-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 ядра 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фиброцитов; 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3</a:t>
              </a:r>
              <a:r>
                <a:rPr kumimoji="0" lang="en-US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-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 коллагеновые волокна</a:t>
              </a:r>
              <a:endPara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endParaRP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95127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0804DE5-7055-4CA2-A67B-902B9C26759B}"/>
              </a:ext>
            </a:extLst>
          </p:cNvPr>
          <p:cNvSpPr/>
          <p:nvPr/>
        </p:nvSpPr>
        <p:spPr>
          <a:xfrm>
            <a:off x="1549400" y="117236"/>
            <a:ext cx="9461500" cy="6810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Масштабы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тендинопатии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спорте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2003 год  США -11 000 случаев хронических травм ахиллова сухожилия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(Данные бюро статистики труда США 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Т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ендопатии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ахиллова сухожилия  составляет от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11% до 24% у бегунов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Тендопатии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надколенника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баскетболистов и волейболистов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32 %  и  45%,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соответственно.  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При  хирургическом  вмешательстве   только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46%  - 64%   спортсменов успешно возвращаются  в спорт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Период восстановления функции сухожилия от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до 12 месяцев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Наличие хронической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тендинопатии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ахилла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или надколенника как правило  приводят: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ограничению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тренировочно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соревновательной деятельности,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досрочному  завершению спортивной  карьеры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структурному  ослаблению  сухожилия вплоть до разрыва.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E7F346-8D73-4BCF-9E25-52D3019F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41510"/>
            <a:ext cx="9917111" cy="734790"/>
          </a:xfrm>
        </p:spPr>
        <p:txBody>
          <a:bodyPr/>
          <a:lstStyle/>
          <a:p>
            <a:r>
              <a: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Эффекты эксцентрических  упражнений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CE9FE61-3304-4A67-AA6A-85094DFA552A}"/>
              </a:ext>
            </a:extLst>
          </p:cNvPr>
          <p:cNvSpPr/>
          <p:nvPr/>
        </p:nvSpPr>
        <p:spPr>
          <a:xfrm>
            <a:off x="532605" y="1053856"/>
            <a:ext cx="11239500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2250"/>
              </a:spcAft>
            </a:pP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1.Эксцентрические сокращения, удлиняя мышечно-сухожильную структуру, освобождают сухожилия постоянного напряжения (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Станиш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Кервин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Альфредсон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2250"/>
              </a:spcAft>
            </a:pP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2.Эксцентрическая нагрузка индуцирует гипертрофию 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колагена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 параллельно структурирует коллагеновое волокно образованием поперечных связей между молекулами коллагена .  (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Альфредсон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2250"/>
              </a:spcAft>
            </a:pP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3. Изменяется восприятие боли вокруг сухожилия (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Альфредсон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). Болезненность в области ахиллова сухожилия исчезает в течение фазы растяжения (тыльного сгибания) эксцентрического упражнения и возникает вновь при укорачивающем сокращении (подошвенном сгибании).  Физические упражнения  </a:t>
            </a:r>
            <a:r>
              <a:rPr lang="ru-RU" b="1" dirty="0" err="1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вызвают</a:t>
            </a:r>
            <a:r>
              <a:rPr lang="ru-RU" b="1" dirty="0">
                <a:solidFill>
                  <a:srgbClr val="5257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повреждения  новых сосудов и прилежащих нервных окончаний, снижая ощущение боли вокруг сухожилия. </a:t>
            </a:r>
            <a:endParaRPr lang="ru-RU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434C761-8DAF-438D-923B-907C349C5D0C}"/>
              </a:ext>
            </a:extLst>
          </p:cNvPr>
          <p:cNvSpPr/>
          <p:nvPr/>
        </p:nvSpPr>
        <p:spPr>
          <a:xfrm>
            <a:off x="698500" y="4221974"/>
            <a:ext cx="11239500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2250"/>
              </a:spcAft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Предостережение! 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2250"/>
              </a:spcAft>
            </a:pPr>
            <a:r>
              <a:rPr lang="ru-RU" sz="1600" dirty="0">
                <a:solidFill>
                  <a:srgbClr val="5257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1.Эксцентрическая нагрузка создает большое количество сохраненной энергии упругой деформации, если эта энергия не используется, она выделяется в виде тепла, и если температура становится высокой  поражаются волокна сухожилия, что может уменьшат его прочность.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2250"/>
              </a:spcAft>
            </a:pPr>
            <a:r>
              <a:rPr lang="ru-RU" sz="1600" dirty="0">
                <a:solidFill>
                  <a:srgbClr val="5257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Нагрузка  увеличивается в соответствии с симптомами пациента (нагрузки должны быть до точки легкого дискомфорта, но не до уровня болевой блокады, При таких условиях  высока возможность повторной травмы.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6955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4B6A46-F0CB-4143-A87E-DC835EBA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230410"/>
            <a:ext cx="10274299" cy="95069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Сравнительные характеристики современных протоколов лечения </a:t>
            </a:r>
            <a:r>
              <a:rPr lang="ru-RU" sz="25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тендинопатий</a:t>
            </a:r>
            <a:r>
              <a:rPr lang="ru-RU" sz="25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нижних конечностей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(Барбашов С.В. 2018)</a:t>
            </a:r>
            <a:endParaRPr lang="ru-RU" sz="1400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1B6A5F18-E661-414F-B386-E93F85E54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7319246"/>
              </p:ext>
            </p:extLst>
          </p:nvPr>
        </p:nvGraphicFramePr>
        <p:xfrm>
          <a:off x="673101" y="1181100"/>
          <a:ext cx="11125200" cy="4465113"/>
        </p:xfrm>
        <a:graphic>
          <a:graphicData uri="http://schemas.openxmlformats.org/drawingml/2006/table">
            <a:tbl>
              <a:tblPr firstRow="1" firstCol="1" bandRow="1"/>
              <a:tblGrid>
                <a:gridCol w="2463799">
                  <a:extLst>
                    <a:ext uri="{9D8B030D-6E8A-4147-A177-3AD203B41FA5}">
                      <a16:colId xmlns="" xmlns:a16="http://schemas.microsoft.com/office/drawing/2014/main" val="3348169828"/>
                    </a:ext>
                  </a:extLst>
                </a:gridCol>
                <a:gridCol w="2705101">
                  <a:extLst>
                    <a:ext uri="{9D8B030D-6E8A-4147-A177-3AD203B41FA5}">
                      <a16:colId xmlns="" xmlns:a16="http://schemas.microsoft.com/office/drawing/2014/main" val="2400311526"/>
                    </a:ext>
                  </a:extLst>
                </a:gridCol>
                <a:gridCol w="2565399">
                  <a:extLst>
                    <a:ext uri="{9D8B030D-6E8A-4147-A177-3AD203B41FA5}">
                      <a16:colId xmlns="" xmlns:a16="http://schemas.microsoft.com/office/drawing/2014/main" val="2410298953"/>
                    </a:ext>
                  </a:extLst>
                </a:gridCol>
                <a:gridCol w="3390901">
                  <a:extLst>
                    <a:ext uri="{9D8B030D-6E8A-4147-A177-3AD203B41FA5}">
                      <a16:colId xmlns="" xmlns:a16="http://schemas.microsoft.com/office/drawing/2014/main" val="3768889382"/>
                    </a:ext>
                  </a:extLst>
                </a:gridCol>
              </a:tblGrid>
              <a:tr h="3218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Параметры нагрузки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Протоколы лечения </a:t>
                      </a: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тендинопатий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нижних конечностей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9874934"/>
                  </a:ext>
                </a:extLst>
              </a:tr>
              <a:tr h="321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Альфредсона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Станиш-Кервин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Зильбернагеля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3327104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Длительность программы 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недель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недель – 6 месяцев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недель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9888833"/>
                  </a:ext>
                </a:extLst>
              </a:tr>
              <a:tr h="879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упражнения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Эксцентрический 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Эксцентрический +концентрический 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Эксцентрический +концентрический (быстрый)  балансировочные, </a:t>
                      </a:r>
                      <a:r>
                        <a:rPr lang="ru-RU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плиометрические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5011734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Режим выполнения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медленный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медленный + быстрый 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быстрый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73632827"/>
                  </a:ext>
                </a:extLst>
              </a:tr>
              <a:tr h="578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упражнений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(для ахиллова сухожилия)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(для надколенника)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1( для ахиллова сухожилия)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(для надколенника)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 упражнений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8344898"/>
                  </a:ext>
                </a:extLst>
              </a:tr>
              <a:tr h="3036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Сетов и повторений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× 15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 х 10 -20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Вариативно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4757669"/>
                  </a:ext>
                </a:extLst>
              </a:tr>
              <a:tr h="572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Прогрессирование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веса (5 кг)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Увеличение скорости + увеличение веса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объема  упражнений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0927275"/>
                  </a:ext>
                </a:extLst>
              </a:tr>
              <a:tr h="572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боли при выполнении упражнений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Умеренная боль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Допустима болезненность в 3 серии</a:t>
                      </a:r>
                    </a:p>
                  </a:txBody>
                  <a:tcPr marL="7932" marR="7932" marT="7932" marB="79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Допустима в незначительных пределах</a:t>
                      </a:r>
                    </a:p>
                  </a:txBody>
                  <a:tcPr marL="74562" marR="74562" marT="37545" marB="37545">
                    <a:lnL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D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5652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189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A022FB-7816-4F14-A93A-53EB63A1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357410"/>
            <a:ext cx="10490200" cy="12808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Целесообразность применения протоколов лечения </a:t>
            </a:r>
            <a:r>
              <a:rPr lang="ru-RU" b="1" dirty="0" err="1"/>
              <a:t>тендинопатии</a:t>
            </a:r>
            <a:r>
              <a:rPr lang="ru-RU" b="1" dirty="0"/>
              <a:t>  в спортивной практике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281E965-429C-44B9-91A1-22EB7737DF95}"/>
              </a:ext>
            </a:extLst>
          </p:cNvPr>
          <p:cNvSpPr/>
          <p:nvPr/>
        </p:nvSpPr>
        <p:spPr>
          <a:xfrm>
            <a:off x="1164309" y="2006600"/>
            <a:ext cx="11027691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 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Альфредсона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быть рекомендован с случаях существенного ограничения дееспособности. Наличие постоянных болевых ощущений  в бытовых и спортивных видах  деятельности.</a:t>
            </a:r>
          </a:p>
          <a:p>
            <a:pPr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 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Станиш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Кервин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быть рекомендован с случаях частичного ограничения дееспособности. Наличие  болевых ощущений  в нагрузочных фазах спортивной тренировки.</a:t>
            </a:r>
          </a:p>
          <a:p>
            <a:pPr lvl="0">
              <a:spcAft>
                <a:spcPts val="80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 </a:t>
            </a:r>
            <a:r>
              <a:rPr lang="ru-RU" sz="2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Зильбернагеля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быть рекомендован с случаях эпизодических болевых ощущений в процессе выполнения тренировочных нагрузок.</a:t>
            </a:r>
          </a:p>
          <a:p>
            <a:pPr lvl="0">
              <a:spcAft>
                <a:spcPts val="800"/>
              </a:spcAft>
            </a:pP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791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14" y="0"/>
            <a:ext cx="11364686" cy="100149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dirty="0">
                <a:latin typeface="Arial" pitchFamily="34" charset="0"/>
                <a:cs typeface="Arial" pitchFamily="34" charset="0"/>
              </a:rPr>
              <a:t>Протокол эксцентрических нагрузок </a:t>
            </a:r>
            <a:r>
              <a:rPr lang="ru-RU" sz="3100" b="1" dirty="0" err="1">
                <a:latin typeface="Arial" pitchFamily="34" charset="0"/>
                <a:cs typeface="Arial" pitchFamily="34" charset="0"/>
              </a:rPr>
              <a:t>Альфредсона</a:t>
            </a:r>
            <a:r>
              <a:rPr lang="ru-RU" sz="3100" b="1" dirty="0">
                <a:latin typeface="Arial" pitchFamily="34" charset="0"/>
                <a:cs typeface="Arial" pitchFamily="34" charset="0"/>
              </a:rPr>
              <a:t>  (Н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3100" b="1" dirty="0" err="1">
                <a:solidFill>
                  <a:srgbClr val="000000"/>
                </a:solidFill>
                <a:latin typeface="Arial" pitchFamily="34" charset="0"/>
                <a:ea typeface="Microsoft Sans Serif" panose="020B0604020202020204" pitchFamily="34" charset="0"/>
                <a:cs typeface="Arial" pitchFamily="34" charset="0"/>
              </a:rPr>
              <a:t>Alfredson</a:t>
            </a:r>
            <a:r>
              <a:rPr lang="ru-RU" sz="3100" b="1" dirty="0">
                <a:solidFill>
                  <a:srgbClr val="000000"/>
                </a:solidFill>
                <a:latin typeface="Arial" pitchFamily="34" charset="0"/>
                <a:ea typeface="Microsoft Sans Serif" panose="020B0604020202020204" pitchFamily="34" charset="0"/>
                <a:cs typeface="Arial" pitchFamily="34" charset="0"/>
              </a:rPr>
              <a:t>)</a:t>
            </a:r>
            <a:r>
              <a:rPr lang="en-US" sz="3100" b="1" dirty="0">
                <a:solidFill>
                  <a:srgbClr val="000000"/>
                </a:solidFill>
                <a:latin typeface="Arial" pitchFamily="34" charset="0"/>
                <a:ea typeface="Microsoft Sans Serif" panose="020B0604020202020204" pitchFamily="34" charset="0"/>
                <a:cs typeface="Arial" pitchFamily="34" charset="0"/>
              </a:rPr>
              <a:t> </a:t>
            </a:r>
            <a:r>
              <a:rPr lang="ru-RU" sz="3100" b="1" dirty="0">
                <a:latin typeface="Arial" pitchFamily="34" charset="0"/>
                <a:cs typeface="Arial" pitchFamily="34" charset="0"/>
              </a:rPr>
              <a:t> в лечении  </a:t>
            </a:r>
            <a:r>
              <a:rPr lang="ru-RU" sz="3100" b="1" dirty="0" err="1">
                <a:latin typeface="Arial" pitchFamily="34" charset="0"/>
                <a:cs typeface="Arial" pitchFamily="34" charset="0"/>
              </a:rPr>
              <a:t>тендинопатии</a:t>
            </a:r>
            <a:r>
              <a:rPr lang="ru-RU" sz="3100" b="1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3100" b="1" dirty="0">
                <a:latin typeface="Arial" pitchFamily="34" charset="0"/>
                <a:cs typeface="Arial" pitchFamily="34" charset="0"/>
              </a:rPr>
            </a:br>
            <a:r>
              <a:rPr lang="ru-RU" sz="31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altLang="ja-JP" sz="3100" b="1" dirty="0">
                <a:solidFill>
                  <a:schemeClr val="tx1"/>
                </a:solidFill>
                <a:latin typeface="Arial CYR"/>
                <a:ea typeface="MS Mincho" pitchFamily="49" charset="-128"/>
                <a:cs typeface="Arial" pitchFamily="34" charset="0"/>
              </a:rPr>
              <a:t>Протокол болезненного опускания пятки </a:t>
            </a:r>
            <a:r>
              <a:rPr lang="ru-RU" altLang="ja-JP" sz="3100" b="1" dirty="0" err="1">
                <a:solidFill>
                  <a:schemeClr val="tx1"/>
                </a:solidFill>
                <a:latin typeface="Arial CYR"/>
                <a:ea typeface="MS Mincho" pitchFamily="49" charset="-128"/>
                <a:cs typeface="Arial" pitchFamily="34" charset="0"/>
              </a:rPr>
              <a:t>Альфредсона</a:t>
            </a:r>
            <a:r>
              <a:rPr lang="ru-RU" altLang="ja-JP" sz="3100" b="1" dirty="0">
                <a:solidFill>
                  <a:schemeClr val="tx1"/>
                </a:solidFill>
                <a:latin typeface="Arial CYR"/>
                <a:ea typeface="MS Mincho" pitchFamily="49" charset="-128"/>
                <a:cs typeface="Arial" pitchFamily="34" charset="0"/>
              </a:rPr>
              <a:t>) </a:t>
            </a:r>
            <a:r>
              <a:rPr lang="ru-RU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60240" y="1841241"/>
            <a:ext cx="1148246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Альфредсон</a:t>
            </a:r>
            <a:r>
              <a:rPr kumimoji="0" lang="ru-RU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 к с коллегами впервые: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Стал использовать усугубляющуюся боль как часть нормального процесса восстановления. </a:t>
            </a:r>
            <a:r>
              <a:rPr lang="ru-RU" altLang="ja-JP" sz="2000" b="1" dirty="0">
                <a:solidFill>
                  <a:prstClr val="black"/>
                </a:solidFill>
                <a:latin typeface="Times New Roman CYR"/>
                <a:ea typeface="MS Mincho" pitchFamily="49" charset="-128"/>
                <a:cs typeface="Arial" pitchFamily="34" charset="0"/>
              </a:rPr>
              <a:t>Е</a:t>
            </a:r>
            <a:r>
              <a:rPr kumimoji="0" lang="ru-RU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сли</a:t>
            </a: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 пациент не испытывал боли при выполнении </a:t>
            </a:r>
            <a:r>
              <a:rPr lang="ru-RU" altLang="ja-JP" sz="2000" b="1" dirty="0">
                <a:solidFill>
                  <a:prstClr val="black"/>
                </a:solidFill>
                <a:latin typeface="Times New Roman CYR"/>
                <a:ea typeface="MS Mincho" pitchFamily="49" charset="-128"/>
                <a:cs typeface="Arial" pitchFamily="34" charset="0"/>
              </a:rPr>
              <a:t>эксцентрических упражнений</a:t>
            </a: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, ему советовали увеличивать нагрузку;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CYR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-Программу  реабилитации составляли два типа эксцентрических упражнений связанных с опусканием пятки в положении «прямая» нога  и «согнутая»</a:t>
            </a: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CYR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altLang="ja-JP" sz="2000" b="1" dirty="0">
                <a:solidFill>
                  <a:prstClr val="black"/>
                </a:solidFill>
                <a:latin typeface="Times New Roman CYR"/>
                <a:ea typeface="MS Mincho" pitchFamily="49" charset="-128"/>
                <a:cs typeface="Arial" pitchFamily="34" charset="0"/>
              </a:rPr>
              <a:t>Н</a:t>
            </a:r>
            <a:r>
              <a:rPr kumimoji="0" lang="ru-RU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агрузка</a:t>
            </a: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 на сухожилие предлагалась до уровня 180 снижений пятки в день, что существенно больше, чем рекомендовалось ранее.</a:t>
            </a:r>
            <a:r>
              <a:rPr kumimoji="0" lang="ru-RU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CYR"/>
              <a:ea typeface="MS Mincho" pitchFamily="49" charset="-128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12-недельная программа </a:t>
            </a:r>
            <a:r>
              <a:rPr kumimoji="0" lang="ru-RU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Альфредсона</a:t>
            </a:r>
            <a:r>
              <a:rPr kumimoji="0" lang="ru-RU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 излечивала 90 % пациентов с болью в средней части.</a:t>
            </a:r>
            <a:r>
              <a:rPr kumimoji="0" lang="ru-RU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YR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YR"/>
                <a:ea typeface="MS Mincho" pitchFamily="49" charset="-128"/>
                <a:cs typeface="Arial" pitchFamily="34" charset="0"/>
              </a:rPr>
              <a:t>В дополнение к хорошим клиническим результатам последующее врачебное наблюдение с помощью ультразвука и МРТ демонстрировало, что сухожилия пациентов возвращали свой нормальный внешний вид и толщину.</a:t>
            </a:r>
            <a:r>
              <a:rPr kumimoji="0" lang="ru-RU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YR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メイリオ" panose="020B0604030504040204" pitchFamily="34" charset="-128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8" y="3062514"/>
            <a:ext cx="11625942" cy="3795486"/>
          </a:xfrm>
        </p:spPr>
        <p:txBody>
          <a:bodyPr>
            <a:noAutofit/>
          </a:bodyPr>
          <a:lstStyle/>
          <a:p>
            <a:r>
              <a:rPr lang="ru-RU" sz="1800" b="1" dirty="0"/>
              <a:t>Протокол опускания пятки состоит из двух ключевых  движений:  опускание  пятки преимущественно икроножной мышцей и опускание  пятки преимущественно камбаловидной мышцей</a:t>
            </a:r>
            <a:r>
              <a:rPr lang="ru-RU" sz="1800" b="1"/>
              <a:t>» </a:t>
            </a:r>
            <a:br>
              <a:rPr lang="ru-RU" sz="1800" b="1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(</a:t>
            </a:r>
            <a:r>
              <a:rPr lang="en-US" sz="1800" b="1" dirty="0"/>
              <a:t>a</a:t>
            </a:r>
            <a:r>
              <a:rPr lang="ru-RU" sz="1800" b="1" dirty="0"/>
              <a:t>) Пациент приходит  в «</a:t>
            </a:r>
            <a:r>
              <a:rPr lang="ru-RU" sz="1800" b="1" dirty="0" err="1"/>
              <a:t>полупуантную</a:t>
            </a:r>
            <a:r>
              <a:rPr lang="ru-RU" sz="1800" b="1" dirty="0"/>
              <a:t>» позицию (подъем на  переднюю часть стопы), с поднятой пяткой и полностью </a:t>
            </a:r>
            <a:r>
              <a:rPr lang="ru-RU" sz="1800" b="1" dirty="0" err="1"/>
              <a:t>экстензированном</a:t>
            </a:r>
            <a:r>
              <a:rPr lang="ru-RU" sz="1800" b="1" dirty="0"/>
              <a:t> коленом. </a:t>
            </a:r>
            <a:br>
              <a:rPr lang="ru-RU" sz="1800" b="1" dirty="0"/>
            </a:br>
            <a:r>
              <a:rPr lang="ru-RU" sz="1800" b="1" dirty="0"/>
              <a:t>(</a:t>
            </a:r>
            <a:r>
              <a:rPr lang="en-US" sz="1800" b="1" dirty="0"/>
              <a:t>b</a:t>
            </a:r>
            <a:r>
              <a:rPr lang="ru-RU" sz="1800" b="1" dirty="0"/>
              <a:t>) Из исходного положения пациент опускает пятку так, чтобы стопа была параллельна опорной поверхности. </a:t>
            </a:r>
            <a:br>
              <a:rPr lang="ru-RU" sz="1800" b="1" dirty="0"/>
            </a:br>
            <a:r>
              <a:rPr lang="ru-RU" sz="1800" b="1" dirty="0"/>
              <a:t>(</a:t>
            </a:r>
            <a:r>
              <a:rPr lang="en-US" sz="1800" b="1" dirty="0"/>
              <a:t>c</a:t>
            </a:r>
            <a:r>
              <a:rPr lang="ru-RU" sz="1800" b="1" dirty="0"/>
              <a:t>) Для опускания камбаловидной мышцей пациент снова принимает «</a:t>
            </a:r>
            <a:r>
              <a:rPr lang="ru-RU" sz="1800" b="1" dirty="0" err="1"/>
              <a:t>полупуантное</a:t>
            </a:r>
            <a:r>
              <a:rPr lang="ru-RU" sz="1800" b="1" dirty="0"/>
              <a:t>» положение с поднятой пяткой, но для этого движения колено должно </a:t>
            </a:r>
            <a:r>
              <a:rPr lang="ru-RU" sz="1800" b="1" dirty="0" err="1"/>
              <a:t>флексироваться</a:t>
            </a:r>
            <a:r>
              <a:rPr lang="ru-RU" sz="1800" b="1" dirty="0"/>
              <a:t> до 45 ° . </a:t>
            </a:r>
            <a:br>
              <a:rPr lang="ru-RU" sz="1800" b="1" dirty="0"/>
            </a:br>
            <a:r>
              <a:rPr lang="ru-RU" sz="1800" b="1" dirty="0"/>
              <a:t>(</a:t>
            </a:r>
            <a:r>
              <a:rPr lang="en-US" sz="1800" b="1" dirty="0"/>
              <a:t>d</a:t>
            </a:r>
            <a:r>
              <a:rPr lang="ru-RU" sz="1800" b="1" dirty="0"/>
              <a:t>) Пациент опускает пятку так, чтобы стопа была параллельна опорной поверхности. </a:t>
            </a:r>
            <a:br>
              <a:rPr lang="ru-RU" sz="1800" b="1" dirty="0"/>
            </a:br>
            <a:r>
              <a:rPr lang="ru-RU" sz="1800" b="1" dirty="0"/>
              <a:t>(</a:t>
            </a:r>
            <a:r>
              <a:rPr lang="en-US" sz="1800" b="1" dirty="0"/>
              <a:t>e</a:t>
            </a:r>
            <a:r>
              <a:rPr lang="ru-RU" sz="1800" b="1" dirty="0"/>
              <a:t>) Для увеличения нагрузки может добавляться дополнительный вес, с помощью рюкзака или, где необходимо, тренажёра . 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b="1" dirty="0"/>
          </a:p>
        </p:txBody>
      </p:sp>
      <p:pic>
        <p:nvPicPr>
          <p:cNvPr id="104450" name="Picture 2" descr="601-Фиг32-7+602-Fig32-7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600" y="0"/>
            <a:ext cx="7082971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A9432E5-7203-4E22-B87D-44729E7E2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75"/>
            <a:ext cx="12276667" cy="940282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Протокол консервативного лечения </a:t>
            </a:r>
            <a:r>
              <a:rPr lang="ru-RU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Альфредсона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тендинопатии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надколенника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CF76A6E-3971-4DF1-A662-42DC899AB413}"/>
              </a:ext>
            </a:extLst>
          </p:cNvPr>
          <p:cNvSpPr/>
          <p:nvPr/>
        </p:nvSpPr>
        <p:spPr>
          <a:xfrm>
            <a:off x="314793" y="1693123"/>
            <a:ext cx="11877207" cy="4840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107000"/>
              </a:lnSpc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Базовый протокол - три серии из пятнадцати  приседаний на одной ноге (травмированной),  два раза в день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течение 12 недель. Из положения стоя, приседайте на пораженной стороне до 60° коленного сгибания.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Приседания выполняются на поверхности с 25° наклоном (большинство стрейч бордов имеет этот стандарт).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Используется непораженная нога  чтобы вернуться в исходное положение. Если поражены обе ноги, вернуться в исходное положение, можно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рук (перила, лыжные палки).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 необходимо прекратить, если боль становится изнуряющей. Как только вы можете выполнить три серии приседаний практически без боли, необходимо добавить вес в рюкзак.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занятия на весь 12 недельный цикл возможно в двух вариантах. Первый -  без занятий спортом (физической активностью) первые 8 недель. Второй – без перерыва в спортивной деятельности.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980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ADF1C9-58E1-4142-BF9E-74E415DE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27" y="36281"/>
            <a:ext cx="8911687" cy="930370"/>
          </a:xfrm>
        </p:spPr>
        <p:txBody>
          <a:bodyPr>
            <a:normAutofit/>
          </a:bodyPr>
          <a:lstStyle/>
          <a:p>
            <a:r>
              <a:rPr lang="ru-RU" sz="2400" b="1" dirty="0"/>
              <a:t>Эффективность эксцентрических упражнений на наклонной и обычной платформах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66B706-4BB5-45B1-A15F-E520E068D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027" y="825782"/>
            <a:ext cx="1780186" cy="26032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1E8CE2E-BB21-4E2A-BE17-568512C5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7" y="3429000"/>
            <a:ext cx="1841152" cy="26032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BB541A5-59CB-4349-899D-C3BA03788C7C}"/>
              </a:ext>
            </a:extLst>
          </p:cNvPr>
          <p:cNvSpPr/>
          <p:nvPr/>
        </p:nvSpPr>
        <p:spPr>
          <a:xfrm>
            <a:off x="1875986" y="6032218"/>
            <a:ext cx="5347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А.Приседание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на одной ноге на наклонной платформе.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B.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Приседание на одной ноге обычной платформе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2AEB54F-185F-484B-9FD3-A571D604CB39}"/>
              </a:ext>
            </a:extLst>
          </p:cNvPr>
          <p:cNvSpPr/>
          <p:nvPr/>
        </p:nvSpPr>
        <p:spPr>
          <a:xfrm>
            <a:off x="9287691" y="1828562"/>
            <a:ext cx="29043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Средние значения показателей боли по шкале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(A) Victorian Institute of Sport Assessment (VISA)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и шкале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(B) visual analogue scale (VAS)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в течение 12 месяцев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 descr="image1">
            <a:extLst>
              <a:ext uri="{FF2B5EF4-FFF2-40B4-BE49-F238E27FC236}">
                <a16:creationId xmlns="" xmlns:a16="http://schemas.microsoft.com/office/drawing/2014/main" id="{4A21C68D-15C3-4CAA-BD08-A260065C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24" y="871408"/>
            <a:ext cx="4997275" cy="51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7157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624109"/>
            <a:ext cx="10604500" cy="501469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100" b="1" dirty="0"/>
              <a:t>Эксцентрический протокол </a:t>
            </a:r>
            <a:r>
              <a:rPr lang="en-US" sz="3100" b="1" dirty="0" err="1"/>
              <a:t>S.L.Curwin</a:t>
            </a:r>
            <a:r>
              <a:rPr lang="ru-RU" sz="3100" b="1" dirty="0"/>
              <a:t>  - </a:t>
            </a:r>
            <a:r>
              <a:rPr lang="en-US" sz="3100" b="1" dirty="0"/>
              <a:t>C. </a:t>
            </a:r>
            <a:r>
              <a:rPr lang="en-US" sz="3100" b="1" dirty="0" err="1"/>
              <a:t>Stanish</a:t>
            </a:r>
            <a:r>
              <a:rPr lang="ru-RU" sz="3100" b="1" dirty="0"/>
              <a:t> в лечении </a:t>
            </a:r>
            <a:r>
              <a:rPr lang="ru-RU" sz="3100" b="1" dirty="0" err="1"/>
              <a:t>тендинопатии</a:t>
            </a:r>
            <a:r>
              <a:rPr lang="ru-RU" sz="2000" b="1"/>
              <a:t/>
            </a:r>
            <a:br>
              <a:rPr lang="ru-RU" sz="2000" b="1"/>
            </a:br>
            <a:r>
              <a:rPr lang="ru-RU" sz="2000" b="1"/>
              <a:t/>
            </a:r>
            <a:br>
              <a:rPr lang="ru-RU" sz="2000" b="1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7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Протокол лечения, изложенный выше,  включается в «программу эксцентрических упражнений для лечения хронической </a:t>
            </a:r>
            <a:r>
              <a:rPr lang="ru-RU" sz="2700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тендинопатии</a:t>
            </a:r>
            <a:r>
              <a:rPr lang="ru-RU" sz="27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» Протокол был разработан в начале 1980-х годов физиотерапевтом </a:t>
            </a:r>
            <a:r>
              <a:rPr lang="en-US" sz="2700" b="1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Sandra </a:t>
            </a:r>
            <a:r>
              <a:rPr lang="ru-RU" sz="27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Curwin</a:t>
            </a:r>
            <a:r>
              <a:rPr lang="ru-RU" sz="2700" b="1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ортопедическим хирургом </a:t>
            </a:r>
            <a:r>
              <a:rPr lang="ru-RU" sz="2700" b="1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William</a:t>
            </a:r>
            <a:r>
              <a:rPr lang="ru-RU" sz="2700" b="1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 </a:t>
            </a:r>
            <a:r>
              <a:rPr lang="ru-RU" sz="2700" b="1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Stanish</a:t>
            </a:r>
            <a:r>
              <a:rPr lang="ru-RU" sz="2700" b="1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 </a:t>
            </a:r>
            <a:r>
              <a:rPr lang="ru-RU" sz="27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и студентом-медиком в области биомеханики </a:t>
            </a:r>
            <a:r>
              <a:rPr lang="ru-RU" sz="2700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Howard</a:t>
            </a:r>
            <a:r>
              <a:rPr lang="ru-RU" sz="27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 </a:t>
            </a:r>
            <a:r>
              <a:rPr lang="ru-RU" sz="2700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Lamb</a:t>
            </a:r>
            <a:r>
              <a:rPr lang="ru-RU" sz="27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n-cs"/>
              </a:rPr>
              <a:t> в ответ на разочарование в безуспешном лечении пациентов с хроническими травмами сухожилий. Основной дизайн программы можно применять к любому поврежденному сухожилию.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dirty="0"/>
              <a:t>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E52602-306F-444F-B641-8B65B72C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0"/>
            <a:ext cx="9866311" cy="1168400"/>
          </a:xfrm>
        </p:spPr>
        <p:txBody>
          <a:bodyPr>
            <a:normAutofit fontScale="90000"/>
          </a:bodyPr>
          <a:lstStyle/>
          <a:p>
            <a:pPr marL="28575" indent="33147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C967144-C3FB-4343-BBCD-464BBEAE4D86}"/>
              </a:ext>
            </a:extLst>
          </p:cNvPr>
          <p:cNvSpPr/>
          <p:nvPr/>
        </p:nvSpPr>
        <p:spPr>
          <a:xfrm>
            <a:off x="1398494" y="131366"/>
            <a:ext cx="10793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Пациент стоит на краю возвышенности и позволяет пятке опускаться вниз, после чего возвращается в исходное положение. Рекомендуется использовать поддержку  для баланса.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01E9D0A-3E75-4314-BF38-436FBF5C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99766"/>
            <a:ext cx="2267909" cy="3225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492C1F1-3347-48AD-9779-2F2D7474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409" y="1143163"/>
            <a:ext cx="7882811" cy="32250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12C212A-1227-46DE-B426-B25BF932F51E}"/>
              </a:ext>
            </a:extLst>
          </p:cNvPr>
          <p:cNvSpPr/>
          <p:nvPr/>
        </p:nvSpPr>
        <p:spPr>
          <a:xfrm>
            <a:off x="757086" y="4456694"/>
            <a:ext cx="114349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Пациент должен испытывать боль после 20 повторений, но не должна быть сильной  (должна быть терпимой)  чтобы не препятствовать  выполнению 30 повторений. Если нет  боли в течение  30 повторений,   увеличивается внешняя весовая нагрузка или скорость упражнения (только не оба параметра). Если боль ощущается до 20 повторений, особенно если это быстро возрастает с последующими повторениями, нагрузка должна быть уменьшена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1863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E45A0D-05B7-4C95-80EC-3CE8645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0"/>
            <a:ext cx="11493500" cy="723443"/>
          </a:xfrm>
        </p:spPr>
        <p:txBody>
          <a:bodyPr>
            <a:normAutofit fontScale="90000"/>
          </a:bodyPr>
          <a:lstStyle/>
          <a:p>
            <a:r>
              <a:rPr lang="ru-RU" sz="1200" dirty="0"/>
              <a:t> </a:t>
            </a:r>
            <a:r>
              <a:rPr lang="ru-RU" sz="2800" b="1" dirty="0"/>
              <a:t>Изменение скорости упражнений по протоколу </a:t>
            </a:r>
            <a:r>
              <a:rPr lang="en-US" sz="2800" b="1" dirty="0" err="1"/>
              <a:t>S.L.Curwin</a:t>
            </a:r>
            <a:r>
              <a:rPr lang="ru-RU" sz="2800" b="1" dirty="0"/>
              <a:t>   </a:t>
            </a:r>
            <a:r>
              <a:rPr lang="en-US" sz="2800" b="1" dirty="0"/>
              <a:t>C. </a:t>
            </a:r>
            <a:r>
              <a:rPr lang="en-US" sz="2800" b="1" dirty="0" err="1"/>
              <a:t>Stanish</a:t>
            </a:r>
            <a:r>
              <a:rPr lang="ru-RU" sz="2800" b="1" dirty="0"/>
              <a:t>  </a:t>
            </a:r>
            <a:r>
              <a:rPr lang="en-US" sz="2800" b="1" dirty="0"/>
              <a:t> </a:t>
            </a:r>
            <a:endParaRPr lang="ru-RU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CED61C-0284-43E2-9EBE-4B41D99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55" y="1143471"/>
            <a:ext cx="9393501" cy="37493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1833C90-C68C-40C5-98DC-9DB42D4E21AD}"/>
              </a:ext>
            </a:extLst>
          </p:cNvPr>
          <p:cNvSpPr/>
          <p:nvPr/>
        </p:nvSpPr>
        <p:spPr>
          <a:xfrm>
            <a:off x="1399249" y="5278100"/>
            <a:ext cx="93935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Самая быстрая скорость - это «падение и остановка» - внезапная остановка нисходящего движения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(“drop and stop”)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, которая создает одновременное появление максимального натяжения и напряжения в сухожилии.</a:t>
            </a:r>
          </a:p>
        </p:txBody>
      </p:sp>
    </p:spTree>
    <p:extLst>
      <p:ext uri="{BB962C8B-B14F-4D97-AF65-F5344CB8AC3E}">
        <p14:creationId xmlns="" xmlns:p14="http://schemas.microsoft.com/office/powerpoint/2010/main" val="187623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CF865C-FF9E-462D-8369-B49841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34790"/>
          </a:xfrm>
        </p:spPr>
        <p:txBody>
          <a:bodyPr>
            <a:normAutofit fontScale="90000"/>
          </a:bodyPr>
          <a:lstStyle/>
          <a:p>
            <a:pPr lvl="0" algn="ctr" defTabSz="914400" fontAlgn="base">
              <a:spcAft>
                <a:spcPct val="0"/>
              </a:spcAft>
            </a:pPr>
            <a:r>
              <a:rPr lang="ru-RU" altLang="it-IT" sz="2800" b="1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Результаты реабилитации  спортсменов после </a:t>
            </a:r>
            <a:r>
              <a:rPr lang="ru-RU" altLang="it-IT" sz="2800" b="1" dirty="0" err="1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тендинопатий</a:t>
            </a:r>
            <a:r>
              <a:rPr lang="ru-RU" altLang="it-IT" sz="2800" b="1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it-IT" altLang="it-IT" sz="2800" b="1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CCDDD24-EDF7-4558-A92E-39CEAC808880}"/>
              </a:ext>
            </a:extLst>
          </p:cNvPr>
          <p:cNvSpPr/>
          <p:nvPr/>
        </p:nvSpPr>
        <p:spPr>
          <a:xfrm>
            <a:off x="977900" y="2654300"/>
            <a:ext cx="1148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16%: П</a:t>
            </a:r>
            <a:r>
              <a:rPr kumimoji="0" lang="ru-RU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окидают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спорт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54%: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родолжают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спортивную </a:t>
            </a:r>
            <a:r>
              <a:rPr kumimoji="0" lang="ru-RU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деятельность, но 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ограничениями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30%: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ru-RU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озвращаются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 спортивно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деятельности на </a:t>
            </a:r>
            <a:r>
              <a:rPr kumimoji="0" lang="ru-RU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прежн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</a:t>
            </a:r>
            <a:r>
              <a:rPr kumimoji="0" lang="ru-RU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</a:t>
            </a:r>
            <a:r>
              <a:rPr kumimoji="0" lang="ru-RU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уровн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</a:t>
            </a:r>
          </a:p>
        </p:txBody>
      </p:sp>
    </p:spTree>
    <p:extLst>
      <p:ext uri="{BB962C8B-B14F-4D97-AF65-F5344CB8AC3E}">
        <p14:creationId xmlns="" xmlns:p14="http://schemas.microsoft.com/office/powerpoint/2010/main" val="42170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C891A2-4141-4FA7-993E-6AD9D1B0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96" y="0"/>
            <a:ext cx="10508104" cy="1280890"/>
          </a:xfrm>
        </p:spPr>
        <p:txBody>
          <a:bodyPr/>
          <a:lstStyle/>
          <a:p>
            <a:r>
              <a:rPr lang="ru-RU" b="1" dirty="0"/>
              <a:t>Комбинированный протокол лечения ахиллова сухожилия </a:t>
            </a:r>
            <a:r>
              <a:rPr lang="ru-RU" b="1" dirty="0" err="1"/>
              <a:t>Зильбернагель</a:t>
            </a:r>
            <a:endParaRPr lang="ru-RU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790BF91-1ABE-4340-9AB2-F6BD66EAD3D7}"/>
              </a:ext>
            </a:extLst>
          </p:cNvPr>
          <p:cNvSpPr/>
          <p:nvPr/>
        </p:nvSpPr>
        <p:spPr>
          <a:xfrm>
            <a:off x="775970" y="1660460"/>
            <a:ext cx="10680700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пациенты проходят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реабилититацию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по программе - прогрессивной силовой нагрузки на  ахиллово сухожилие от 12 недель до 6 месяцев.  Упражнения проводятся один раз в день, а интенсивность и количество повторений планируется   на основе  статуса пациентов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30C86CB-CA48-40E7-92C4-1605734CBD80}"/>
              </a:ext>
            </a:extLst>
          </p:cNvPr>
          <p:cNvSpPr/>
          <p:nvPr/>
        </p:nvSpPr>
        <p:spPr>
          <a:xfrm>
            <a:off x="727710" y="3092955"/>
            <a:ext cx="10680700" cy="325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состоят большей частью из подъема  на переднюю часть стопы  одной и или двумя ногами в эксцентрическом режиме, либо с быстрым отскоком. Интенсивность увеличивается последовательно в начале  за счет увеличения диапазона движения (начинали стоять на полу, а затем выполняли  упражнение стоя на лестнице или наклонной поверхности), далее увеличивается  количество повторений (начиная с 3 сетов максимального возможного количества повторений  и увеличивая до  15 повторений в каждом сете), далее увеличивается  весовая  нагрузка (использование либо рюкзака или тренажера, далее  увеличивается скорость выполнения упражнения). На третьем этапе программы реабилитации, пациенты начинают 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плиометрическую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тренировку. </a:t>
            </a:r>
          </a:p>
        </p:txBody>
      </p:sp>
    </p:spTree>
    <p:extLst>
      <p:ext uri="{BB962C8B-B14F-4D97-AF65-F5344CB8AC3E}">
        <p14:creationId xmlns="" xmlns:p14="http://schemas.microsoft.com/office/powerpoint/2010/main" val="3679525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66BF9EE-F7AC-4FA5-AC7E-001B3A642F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3B48D182-44E3-4D8B-ACEF-F1A900BE44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355A535A-A489-477F-A314-593AA8CAFB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954C2D4C-FD83-4EF4-9312-04442ABD66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C20701C2-CD9A-4698-BC97-E1085820C2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62575C35-466F-42AE-87A1-D691849AB8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58236F37-6119-45AC-80A0-CD2C311B50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="" xmlns:a16="http://schemas.microsoft.com/office/drawing/2014/main" id="{F3FDD799-39FE-4D6F-9A64-2F472B2150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="" xmlns:a16="http://schemas.microsoft.com/office/drawing/2014/main" id="{9820D241-1D49-442C-A95A-00BC1BF9E2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="" xmlns:a16="http://schemas.microsoft.com/office/drawing/2014/main" id="{EBC2197C-B383-4866-8ABD-74222400BE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="" xmlns:a16="http://schemas.microsoft.com/office/drawing/2014/main" id="{404B06AA-FC93-4471-9DE4-56A401E70A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="" xmlns:a16="http://schemas.microsoft.com/office/drawing/2014/main" id="{E580600C-013F-4FAF-8FB7-4CC0FA80A9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="" xmlns:a16="http://schemas.microsoft.com/office/drawing/2014/main" id="{9BFCF199-64B2-4AEE-88C4-E954ABF362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312DBA5-56D8-42B2-BA94-28168C2A6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="" xmlns:a16="http://schemas.microsoft.com/office/drawing/2014/main" id="{7AD46C74-3117-46B0-B267-0F61B57CAC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="" xmlns:a16="http://schemas.microsoft.com/office/drawing/2014/main" id="{8C13B810-9664-45D8-8510-D6ED0ADD72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="" xmlns:a16="http://schemas.microsoft.com/office/drawing/2014/main" id="{10306E52-A922-4458-BCCE-C3C840CC75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="" xmlns:a16="http://schemas.microsoft.com/office/drawing/2014/main" id="{CB578819-B7E7-4250-932F-52AE2A2A9A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="" xmlns:a16="http://schemas.microsoft.com/office/drawing/2014/main" id="{454B9C91-B623-424A-B16E-F764F189D3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="" xmlns:a16="http://schemas.microsoft.com/office/drawing/2014/main" id="{EFD03C4A-8484-41E6-B458-032F1DCA70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="" xmlns:a16="http://schemas.microsoft.com/office/drawing/2014/main" id="{DDC2F3C3-1D4E-4913-9C5C-F9A65B47E5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="" xmlns:a16="http://schemas.microsoft.com/office/drawing/2014/main" id="{1E15BCA2-2420-4C53-ADE9-40FBAC2384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="" xmlns:a16="http://schemas.microsoft.com/office/drawing/2014/main" id="{73D5FBF4-7129-4C51-B603-E3BC334195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="" xmlns:a16="http://schemas.microsoft.com/office/drawing/2014/main" id="{0165B164-CE2A-494C-88FC-507232B37C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="" xmlns:a16="http://schemas.microsoft.com/office/drawing/2014/main" id="{87F127E5-B10B-4D18-BCF0-E7C3C7F401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="" xmlns:a16="http://schemas.microsoft.com/office/drawing/2014/main" id="{FC692D59-F28D-4E42-B435-225F2C6CFA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996130F-9AB5-4DE9-8574-3AF891C5C1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="" xmlns:a16="http://schemas.microsoft.com/office/drawing/2014/main" id="{3623DEAC-F39C-45D6-86DC-1033F64295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="" xmlns:a16="http://schemas.microsoft.com/office/drawing/2014/main" id="{A692209D-B607-46C3-8560-07AF722916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07A3BA4-2DC1-4CF6-8E15-C67AA878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280" y="0"/>
            <a:ext cx="6811430" cy="685325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4874638-CF15-4908-BC4B-4908744D0B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5">
            <a:extLst>
              <a:ext uri="{FF2B5EF4-FFF2-40B4-BE49-F238E27FC236}">
                <a16:creationId xmlns="" xmlns:a16="http://schemas.microsoft.com/office/drawing/2014/main" id="{5F1B8348-CD6E-4561-A704-C232D9A2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D0622D-66DA-4E17-A251-28688FB4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967417"/>
            <a:ext cx="5606323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Базовые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упражнения по  комбинированному протоколу </a:t>
            </a:r>
            <a:r>
              <a:rPr lang="ru-RU" b="1" dirty="0" err="1">
                <a:solidFill>
                  <a:schemeClr val="bg1"/>
                </a:solidFill>
              </a:rPr>
              <a:t>Зильбернагель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88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B3AE36-546F-4FD6-ADA0-BD52D6D1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24" y="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Программа выполнения упражнений по комбинированному протоколу </a:t>
            </a:r>
            <a:r>
              <a:rPr lang="ru-RU" sz="32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Зильбернагель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7862706-5DFF-46BC-BBF9-814C6065F4B5}"/>
              </a:ext>
            </a:extLst>
          </p:cNvPr>
          <p:cNvSpPr/>
          <p:nvPr/>
        </p:nvSpPr>
        <p:spPr>
          <a:xfrm>
            <a:off x="488950" y="1445828"/>
            <a:ext cx="11214100" cy="290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Недели 1-12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 пациента: Аналогично фазе 2, отсутствие боли в дистальной в части сухожилия, возможно уменьшение или увеличение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тугоподвижности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усиление силовой тренировки, увеличение или начало беговой работы и / или прыжковой активности.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лечения: выполнять упражнения каждый день с более тяжелая нагрузка 2-3 раза в неделю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Подъем  носок одной ногой на краю лестницы с добавлением веса (3 × 15)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Подъем на  носке с согнутым коленом (3 × 15)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Эксцентрическое опускание пятки на краю лестницы с добавлением веса (3 × 15)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Быстрые  подскоки на носках (3 × 20)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Плиометрическая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тренировка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1305F80-F8DB-4EDD-92AD-8E52989DA3D2}"/>
              </a:ext>
            </a:extLst>
          </p:cNvPr>
          <p:cNvSpPr/>
          <p:nvPr/>
        </p:nvSpPr>
        <p:spPr>
          <a:xfrm>
            <a:off x="488950" y="4593037"/>
            <a:ext cx="11214100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6 месяцев (дольше, если необходимо)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 пациента: минимальные симптомы, утренняя жесткость не каждый день, могут без проблем участвовать в спорте.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сохранение состояния, отсутствие симптомов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лечения: выполнять упражнения 2-3 раза в неделю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Подъем на носке на одной ноге с добавлением веса  на краю возвышения (3 × 15)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Эксцентрическое опускание пятки на краю возвышения с добавлением веса (3 × 15)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Быстрые подскоки на носках (3 × 20)</a:t>
            </a:r>
          </a:p>
        </p:txBody>
      </p:sp>
    </p:spTree>
    <p:extLst>
      <p:ext uri="{BB962C8B-B14F-4D97-AF65-F5344CB8AC3E}">
        <p14:creationId xmlns="" xmlns:p14="http://schemas.microsoft.com/office/powerpoint/2010/main" val="496675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0" y="624109"/>
            <a:ext cx="10006011" cy="388983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Оценочные шкалы боли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Шкала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разрывами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ахиллова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сухожилия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Leppilahti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соавт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1998)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Шкала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AOFAS  (The American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Orthopaedic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Foot and Ankle Society ankle-hindfoot score)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3.Шкала боли  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VISA -A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7438" y="188682"/>
            <a:ext cx="8911687" cy="120468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Оценочные прыжковые тесты </a:t>
            </a:r>
            <a:br>
              <a:rPr lang="ru-RU" b="1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(Фиксируется высота выпрыгивания)</a:t>
            </a:r>
          </a:p>
        </p:txBody>
      </p:sp>
      <p:pic>
        <p:nvPicPr>
          <p:cNvPr id="3" name="Рисунок 2" descr="C:\Users\s_barbashov\Pictures\PMC3797910_40064_2013_586_Fig1_HTML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3143" y="1282700"/>
            <a:ext cx="5805714" cy="531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14401" y="1393370"/>
            <a:ext cx="463148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Прыжки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Squat Jump (SJ)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-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обычное выпрыгивание верх из положения приседа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Braking Phase (BP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спрыгивание в возвышенности (тумбы)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Counter Movement Jump (CMJ)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выпрыгивание вверх с предварительным  приседом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Фазы прыжковых тестов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ready (R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исходное  положение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eccentric phase (E)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эксцентрическая фаза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concentric phase (C)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концентрическая фаза;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flight phase (F)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фаза полета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contact phase (CT)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фаза контакта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CF1469-EF68-4436-97AB-82F544FF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94" y="116110"/>
            <a:ext cx="11175206" cy="9252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Hopping</a:t>
            </a:r>
            <a:r>
              <a:rPr lang="ru-RU" b="1" dirty="0"/>
              <a:t>- тест.</a:t>
            </a:r>
            <a:br>
              <a:rPr lang="ru-RU" b="1" dirty="0"/>
            </a:br>
            <a:r>
              <a:rPr lang="ru-RU" sz="2200" b="1" dirty="0"/>
              <a:t>Непрерывные ритмические прыжки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B2FE695-C97B-48B6-A266-A2673AD11AB2}"/>
              </a:ext>
            </a:extLst>
          </p:cNvPr>
          <p:cNvSpPr/>
          <p:nvPr/>
        </p:nvSpPr>
        <p:spPr>
          <a:xfrm>
            <a:off x="541020" y="948690"/>
            <a:ext cx="9271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предлагается выполнить прыжки на одной ноге с положением рук на поясе. Частота естественных прыжков составляет около двух  прыжков в секунду.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выполняют приблизительно 25 прыжков на каждую ногу с перерывом. Начинается тест с правой ноги - остановка - отдых 15 секунд - затем прыжки на левой ноге.  Здоровые субъекты выполняют три попытки, тогда как пациенты проводят две попытки на каждой ноге. Любая ахиллова сухожильная боль,  после каждой серии прыжков, должна быть задокументирована.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три и два последних прыжка  исключаются, таким образом остается 20 прыжков для анализа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Для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количественного анализа используется показатели: частота прыжков (прыжки / секунда), средняя высота прыжка 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плиометрический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коэффициент; общее время полета / общее время контакта.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5A7323-AE14-49AB-998A-05A93EE3B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869151"/>
            <a:ext cx="2349500" cy="6180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2137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40789A-769A-423E-9871-B48B347D8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8057B6D-70D0-40FB-892A-E95DA19E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6" y="0"/>
            <a:ext cx="12150523" cy="6522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313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80D131-243B-4752-AAFA-E8370691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7688"/>
            <a:ext cx="9663111" cy="1024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Лабораторный силовой тест. «</a:t>
            </a:r>
            <a:r>
              <a:rPr lang="ru-RU" b="1" dirty="0" err="1"/>
              <a:t>Concentric</a:t>
            </a:r>
            <a:r>
              <a:rPr lang="ru-RU" b="1" dirty="0"/>
              <a:t> </a:t>
            </a:r>
            <a:r>
              <a:rPr lang="ru-RU" b="1" dirty="0" err="1"/>
              <a:t>toe-raises</a:t>
            </a:r>
            <a:r>
              <a:rPr lang="ru-RU" b="1" dirty="0"/>
              <a:t>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ECB98D6-33D0-4559-8124-231245A75A26}"/>
              </a:ext>
            </a:extLst>
          </p:cNvPr>
          <p:cNvSpPr/>
          <p:nvPr/>
        </p:nvSpPr>
        <p:spPr>
          <a:xfrm>
            <a:off x="628969" y="1061720"/>
            <a:ext cx="8597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Концентрический тест поднятия на носок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выполня</a:t>
            </a:r>
            <a:r>
              <a:rPr lang="ru-RU" sz="1600" dirty="0" err="1">
                <a:solidFill>
                  <a:prstClr val="black"/>
                </a:solidFill>
                <a:latin typeface="Century Gothic"/>
              </a:rPr>
              <a:t>ется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на одной ноге  тренажере. Субъекты выполняют  три попытки при каждом весе. Здоровые испытуемые тестируются с четырьмя различными весами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23 кг, 33 кг, 43 кг и 53 кг.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Пациенты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начали с 13 кг и увеличились на 10 кг,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пока не замечается снижение мощности, или пациент не может выполнить тест из-за дискомфорта. Испытуемые имеют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15-секундный отдых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между каждой попыткой. Начальная позиция стоя в тренажере на обеих ногах. Пятка  имеет отражающую наклейку</a:t>
            </a:r>
            <a:r>
              <a:rPr lang="ru-RU" sz="1600" dirty="0">
                <a:solidFill>
                  <a:prstClr val="black"/>
                </a:solidFill>
                <a:latin typeface="Century Gothic"/>
              </a:rPr>
              <a:t>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Электрический гониометр прикрепляется к колену и измеряет угол колена в начальном и конечном положениях. Субъектам не разрешается сгибать колено более чем на 20 градусов во время подъема.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Инструкция для пациентов 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Встаньте на обе ноги  прямо. 2. Опустите пятку. 3. Уберите левую ногу (или правую). 4. Поднимитесь на носки так быстро, как сможете.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Линейный кодировщик измеряет длину и время смещения пятки при поднятии носка.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MuscleLab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 рассчитывает пиковую мощность в ваттах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Для анализа данных берется лучшее испытание, то есть испытание с максимальной мощностью в ваттах для каждого веса.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1DFA9C0-E80A-47D3-A70F-28C3D8CC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095" y="1346359"/>
            <a:ext cx="2761905" cy="4533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2073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809988-50CF-4FA9-A7E5-E054DB34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0"/>
            <a:ext cx="11747500" cy="802001"/>
          </a:xfrm>
        </p:spPr>
        <p:txBody>
          <a:bodyPr>
            <a:normAutofit/>
          </a:bodyPr>
          <a:lstStyle/>
          <a:p>
            <a:r>
              <a:rPr lang="ru-RU" sz="2800" b="1" dirty="0"/>
              <a:t>Лабораторный силовой тест «</a:t>
            </a:r>
            <a:r>
              <a:rPr lang="en-US" sz="2800" b="1" dirty="0"/>
              <a:t>Eccentric - concentric toe-raises</a:t>
            </a:r>
            <a:r>
              <a:rPr lang="ru-RU" sz="2800" b="1" dirty="0"/>
              <a:t>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9DB0191-646A-4CFE-B61B-A10188E86FEC}"/>
              </a:ext>
            </a:extLst>
          </p:cNvPr>
          <p:cNvSpPr/>
          <p:nvPr/>
        </p:nvSpPr>
        <p:spPr>
          <a:xfrm>
            <a:off x="1066800" y="1280890"/>
            <a:ext cx="723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Лабораторное оборудование аналогично тесту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Concentric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toe-raises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Эксцентрично-концентрический тест  выполняется так же, как концентрический подъем на носок, за исключением начального положения, при котором нога находится в подошвенном сгибании. Субъектам предлагается подняться на носки на обеих ногах, затем на одной ноге быстро переместиться на пятку , а затем вновь переместиться  вверх. Лучшее испытание,  с наибольшей мощностью в ваттах в концентрической фазе для каждого веса берется для анализа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6EE90B-FE91-45A5-A2B3-24BB4F7F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248" y="1880211"/>
            <a:ext cx="3320362" cy="50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3DAFCD-14D3-4BFF-9013-18EA54809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4068103"/>
            <a:ext cx="8051800" cy="2342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7691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CC5BB4-70F1-4687-8A0E-75222E78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343" y="218324"/>
            <a:ext cx="8911687" cy="1280890"/>
          </a:xfrm>
        </p:spPr>
        <p:txBody>
          <a:bodyPr/>
          <a:lstStyle/>
          <a:p>
            <a:r>
              <a:rPr lang="ru-RU" dirty="0"/>
              <a:t>Использование стрейч </a:t>
            </a:r>
            <a:r>
              <a:rPr lang="ru-RU" dirty="0" err="1"/>
              <a:t>борда</a:t>
            </a:r>
            <a:r>
              <a:rPr lang="ru-RU" dirty="0"/>
              <a:t> лечении </a:t>
            </a:r>
            <a:r>
              <a:rPr lang="ru-RU" dirty="0" err="1"/>
              <a:t>тендинопатий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304E97-FC93-4568-87F3-2881A62C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21" y="1633684"/>
            <a:ext cx="885714" cy="28952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3BE74D5-697B-48C2-A0D2-FFE6FDB4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685" y="1633684"/>
            <a:ext cx="942857" cy="2857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1942C93-D243-469F-8197-1DAA4519A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56" y="1671779"/>
            <a:ext cx="1057143" cy="2857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C2B2E3-5A1C-42E1-A7ED-1F5EC1CE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439" y="1905110"/>
            <a:ext cx="1857143" cy="2314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DF55CAF-721A-4820-B45D-2ABDBCC0A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582" y="1886063"/>
            <a:ext cx="2342857" cy="23523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66BB254-DB6A-4B17-BE7E-9759916D7F84}"/>
              </a:ext>
            </a:extLst>
          </p:cNvPr>
          <p:cNvSpPr/>
          <p:nvPr/>
        </p:nvSpPr>
        <p:spPr>
          <a:xfrm>
            <a:off x="1157978" y="4836913"/>
            <a:ext cx="4899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Протоколы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Альфредсона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Станиш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Кервин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лечении ахиллова сухожилия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9DD5D5D-CDEB-4B51-A5B9-F7BABA92BB44}"/>
              </a:ext>
            </a:extLst>
          </p:cNvPr>
          <p:cNvSpPr/>
          <p:nvPr/>
        </p:nvSpPr>
        <p:spPr>
          <a:xfrm>
            <a:off x="6753285" y="48369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Протоколы 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Альфредсона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Станиш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Кервин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лечении надколенного сухожилия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1899814-C04C-44C1-9314-87BB15F0A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3089" y="1910096"/>
            <a:ext cx="1748276" cy="2159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796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153701-86C4-4A17-8B4D-276A3EBA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900" y="317500"/>
            <a:ext cx="10452100" cy="1320800"/>
          </a:xfrm>
        </p:spPr>
        <p:txBody>
          <a:bodyPr>
            <a:normAutofit/>
          </a:bodyPr>
          <a:lstStyle/>
          <a:p>
            <a:r>
              <a:rPr lang="ru-RU" b="1" dirty="0"/>
              <a:t>Механизм функционирования </a:t>
            </a:r>
            <a:r>
              <a:rPr lang="ru-RU" b="1" dirty="0" err="1"/>
              <a:t>мышечно</a:t>
            </a:r>
            <a:r>
              <a:rPr lang="ru-RU" b="1" dirty="0"/>
              <a:t> – сухожильной единицы движения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AB492C4-582C-4E59-9D6A-0B233C75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607681"/>
            <a:ext cx="3456641" cy="49328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52CB7F8-E20C-4941-B927-2834D20DC67D}"/>
              </a:ext>
            </a:extLst>
          </p:cNvPr>
          <p:cNvSpPr/>
          <p:nvPr/>
        </p:nvSpPr>
        <p:spPr>
          <a:xfrm>
            <a:off x="5777753" y="1607681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Эксцентрический и эксцентрически –концентрический (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плиометрический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режимы работы  мышечно-сухожильной единицы, создают пассивную силу в мышце из-за удлинения ее эластичных элементов и обеспечивает движению 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дополнительну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биомеханическую энергию (энергию упругой 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рекупирации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которую мышца использует  сразу же после удлинения. 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Kawakami Y, et.al. (2002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Herbert RD, et.al. (2002)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2286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C6C28B-C4BC-49D0-A6E6-A694BB209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6844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340203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168" y="0"/>
            <a:ext cx="10603832" cy="7086600"/>
          </a:xfrm>
        </p:spPr>
        <p:txBody>
          <a:bodyPr>
            <a:normAutofit fontScale="90000"/>
          </a:bodyPr>
          <a:lstStyle/>
          <a:p>
            <a:pPr marL="28575" lvl="0" indent="33147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b="1" dirty="0"/>
              <a:t>Механизм травматизации сухожилия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Эксцентрический и эксцентрически – концентрический режимы функционирования </a:t>
            </a:r>
            <a:r>
              <a:rPr lang="ru-RU" sz="27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мышечно</a:t>
            </a:r>
            <a:r>
              <a:rPr lang="ru-RU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сухожильной единицы </a:t>
            </a:r>
            <a:r>
              <a:rPr lang="ru-RU" sz="27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мышцам производить больше работы </a:t>
            </a:r>
            <a:r>
              <a:rPr lang="ru-RU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более низких метаболических затратах, </a:t>
            </a:r>
            <a:r>
              <a:rPr lang="ru-RU" sz="27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 также приводит к тому, что </a:t>
            </a:r>
            <a:r>
              <a:rPr lang="ru-RU" sz="27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одновременно демонстрируется и максимальная мускульная сила и максимальное удлинение  сухожилия</a:t>
            </a:r>
            <a:r>
              <a:rPr lang="ru-RU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что  часто приводит к его  повреждению.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Львиная доля повреждений как мышц, так и сухожилий приходится на собственно эксцентрическую часть или фазу перехода от эксцентрической работы  к концентрической (</a:t>
            </a:r>
            <a:r>
              <a:rPr lang="ru-RU" sz="2800" b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плиометрический</a:t>
            </a:r>
            <a:r>
              <a:rPr lang="ru-RU" sz="28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режим работы).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Proske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U, Morgan DL. (2001)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7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E80E06-382E-4021-B2CC-29D3148EA93E}"/>
              </a:ext>
            </a:extLst>
          </p:cNvPr>
          <p:cNvSpPr/>
          <p:nvPr/>
        </p:nvSpPr>
        <p:spPr>
          <a:xfrm>
            <a:off x="1052312" y="1285657"/>
            <a:ext cx="11145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3D8267-A530-491C-8ECA-36320704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Структурные изменения  сухожилия при растягивании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8D18A6-1B74-4E35-92AB-C58B627DC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1" b="13185"/>
          <a:stretch/>
        </p:blipFill>
        <p:spPr>
          <a:xfrm>
            <a:off x="1583776" y="2124477"/>
            <a:ext cx="9478672" cy="45990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837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3F254F-90DA-42BA-93DA-3BFB2139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900" y="0"/>
            <a:ext cx="9232900" cy="97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структуры сухожилия под воздействием физических нагрузок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05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B0FF4CD-B0A8-47C1-9F78-EA8040BAA445}"/>
              </a:ext>
            </a:extLst>
          </p:cNvPr>
          <p:cNvSpPr/>
          <p:nvPr/>
        </p:nvSpPr>
        <p:spPr>
          <a:xfrm>
            <a:off x="292100" y="1217390"/>
            <a:ext cx="11391900" cy="5386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1. 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Сухожилие адаптируется к повышенным нагрузкам,  становясь более гипертрофированным, как мышца   изменяет свои материальные свойства, становясь сильнее на единицу площади в фазе растяжения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lnSpc>
                <a:spcPct val="107000"/>
              </a:lnSpc>
            </a:pP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Karpakka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J, et.al. (1990) , Silver IA,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Rossdale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PD. (1983)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lnSpc>
                <a:spcPct val="107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Сухожилия адаптируются к увеличению нагрузки  в течение более длительного периода времени нежели мышечная ткань.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lnSpc>
                <a:spcPct val="107000"/>
              </a:lnSpc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Kiiskinen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(1977) Woo SL-Y,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et.al. (1987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Cameron-Smith D. (2002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lnSpc>
                <a:spcPct val="107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Низкие уровни нагрузки  способны разрушить сухожилие (исследования на животных)</a:t>
            </a: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lvl="0" indent="331470" defTabSz="45720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Физиологические нагрузки с низкой силой воздействия могут вызывать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тендинопатию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их достаточно часто и долго повторять при этом может формироваться «усталость коллагеновой структуры».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Schechtman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Bader DL. (1997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Backman C, et.al. (1990)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Backman C,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Friden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Widmark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(1991)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lvl="0" defTabSz="45720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Б.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Длительная циклическая нагрузка индуцирует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перитендинозное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peritendinous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воспаление хотя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выраженной сухожильной дегенерация может не быть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" lvl="0" defTabSz="457200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Backman C,  et. Al/ (1990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Backman C,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Friden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Widmark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(1991),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Messner K, et.al. (1999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38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=""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=""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=""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=""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=""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" name="Group 22">
            <a:extLst>
              <a:ext uri="{FF2B5EF4-FFF2-40B4-BE49-F238E27FC236}">
                <a16:creationId xmlns=""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=""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=""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=""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=""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=""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=""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=""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=""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=""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=""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=""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=""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="" xmlns:a16="http://schemas.microsoft.com/office/drawing/2014/main" id="{3623DEAC-F39C-45D6-86DC-1033F64295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CADF4631-3C8F-45EE-8D19-4D3E8426B3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6" name="Group 42">
            <a:extLst>
              <a:ext uri="{FF2B5EF4-FFF2-40B4-BE49-F238E27FC236}">
                <a16:creationId xmlns="" xmlns:a16="http://schemas.microsoft.com/office/drawing/2014/main" id="{F291099C-17EE-4E0E-B096-C7997505003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="" xmlns:a16="http://schemas.microsoft.com/office/drawing/2014/main" id="{E21C6221-3E1B-4ABD-8172-FAE995E65F04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="" xmlns:a16="http://schemas.microsoft.com/office/drawing/2014/main" id="{D3EF5991-93EA-451F-BB82-1ABC4AC0D23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="" xmlns:a16="http://schemas.microsoft.com/office/drawing/2014/main" id="{136F96F7-16E6-48A1-A211-0B4A4D0C832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="" xmlns:a16="http://schemas.microsoft.com/office/drawing/2014/main" id="{5C00D000-7FA5-40C4-AB6A-DE3A61AB835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="" xmlns:a16="http://schemas.microsoft.com/office/drawing/2014/main" id="{5AAEB880-A03D-4743-9060-D7A846FA68B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="" xmlns:a16="http://schemas.microsoft.com/office/drawing/2014/main" id="{CC64DD68-0B96-4DE9-8FD5-3175E4A3F15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="" xmlns:a16="http://schemas.microsoft.com/office/drawing/2014/main" id="{69118400-C17B-4068-86D3-93CAE7702C12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="" xmlns:a16="http://schemas.microsoft.com/office/drawing/2014/main" id="{117FA22F-CBA8-4CF5-B8CC-2D169B67E4D4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="" xmlns:a16="http://schemas.microsoft.com/office/drawing/2014/main" id="{8FB2D443-8598-4CEE-AED2-BEF49AA95C8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="" xmlns:a16="http://schemas.microsoft.com/office/drawing/2014/main" id="{92593E33-68AF-485D-99D0-080CEA197162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="" xmlns:a16="http://schemas.microsoft.com/office/drawing/2014/main" id="{96A28427-575C-4904-AC4B-3DD62801DC7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="" xmlns:a16="http://schemas.microsoft.com/office/drawing/2014/main" id="{782FA736-DE89-4D13-B0A7-3906B32CEF1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" name="Group 56">
            <a:extLst>
              <a:ext uri="{FF2B5EF4-FFF2-40B4-BE49-F238E27FC236}">
                <a16:creationId xmlns="" xmlns:a16="http://schemas.microsoft.com/office/drawing/2014/main" id="{6A54B62D-FC5C-4E1A-8D8B-279576FE537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="" xmlns:a16="http://schemas.microsoft.com/office/drawing/2014/main" id="{4706D2CB-CE4C-4F40-B189-FD7BB4466B1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="" xmlns:a16="http://schemas.microsoft.com/office/drawing/2014/main" id="{2714CF7E-2DF6-4F91-8BB2-D62E8B549D3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="" xmlns:a16="http://schemas.microsoft.com/office/drawing/2014/main" id="{F30DCFE1-624D-4D3C-AC61-757C2FF356F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="" xmlns:a16="http://schemas.microsoft.com/office/drawing/2014/main" id="{BF08ABFE-DD31-4F1F-9520-93CC613CD33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="" xmlns:a16="http://schemas.microsoft.com/office/drawing/2014/main" id="{ADFB2DBD-F00A-4820-876F-4E75F216B17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="" xmlns:a16="http://schemas.microsoft.com/office/drawing/2014/main" id="{3F85387B-5668-4570-BC5C-AA89417C713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="" xmlns:a16="http://schemas.microsoft.com/office/drawing/2014/main" id="{FEA70EF6-623D-453D-8360-1B0C142A296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="" xmlns:a16="http://schemas.microsoft.com/office/drawing/2014/main" id="{FE3B449C-A5FE-44B9-A01C-A115C37D3664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="" xmlns:a16="http://schemas.microsoft.com/office/drawing/2014/main" id="{BD672E89-DAB4-41AE-891D-6B6A52B0EA2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="" xmlns:a16="http://schemas.microsoft.com/office/drawing/2014/main" id="{C69123C3-F0F9-4AA7-BA7B-9E5E0AF27E7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="" xmlns:a16="http://schemas.microsoft.com/office/drawing/2014/main" id="{E10779C5-3DD9-489D-9A2D-EF45B7BE302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="" xmlns:a16="http://schemas.microsoft.com/office/drawing/2014/main" id="{1D3B4B35-2090-4DA8-ADBE-DD888B4E17E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6FA917F-43A3-4FA3-A085-59D0DC397E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 33">
            <a:extLst>
              <a:ext uri="{FF2B5EF4-FFF2-40B4-BE49-F238E27FC236}">
                <a16:creationId xmlns="" xmlns:a16="http://schemas.microsoft.com/office/drawing/2014/main" id="{9CBF007B-8C8C-4F79-B037-9F4C61F9F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07B8CB3-4636-464D-A74D-F8D40E241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77128"/>
            <a:ext cx="9743887" cy="3845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20902-241F-4D8C-A89D-C213F96E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29" y="4363416"/>
            <a:ext cx="10870459" cy="24088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/>
              <a:t>    </a:t>
            </a:r>
            <a:br>
              <a:rPr lang="ru-RU" sz="2200" b="1" dirty="0"/>
            </a:br>
            <a:r>
              <a:rPr lang="en-US" sz="3100" b="1" dirty="0" err="1"/>
              <a:t>Схематическое</a:t>
            </a:r>
            <a:r>
              <a:rPr lang="en-US" sz="3100" b="1" dirty="0"/>
              <a:t> </a:t>
            </a:r>
            <a:r>
              <a:rPr lang="en-US" sz="3100" b="1" dirty="0" err="1"/>
              <a:t>представление</a:t>
            </a:r>
            <a:r>
              <a:rPr lang="ru-RU" sz="3100" b="1" dirty="0"/>
              <a:t> о</a:t>
            </a:r>
            <a:r>
              <a:rPr lang="en-US" sz="3100" b="1" dirty="0"/>
              <a:t> </a:t>
            </a:r>
            <a:r>
              <a:rPr lang="en-US" sz="3100" b="1" dirty="0" err="1"/>
              <a:t>синтез</a:t>
            </a:r>
            <a:r>
              <a:rPr lang="ru-RU" sz="3100" b="1" dirty="0"/>
              <a:t>е</a:t>
            </a:r>
            <a:r>
              <a:rPr lang="en-US" sz="3100" b="1" dirty="0"/>
              <a:t> и </a:t>
            </a:r>
            <a:r>
              <a:rPr lang="ru-RU" sz="3100" b="1" dirty="0"/>
              <a:t>деградации</a:t>
            </a:r>
            <a:r>
              <a:rPr lang="en-US" sz="3100" b="1" dirty="0"/>
              <a:t> </a:t>
            </a:r>
            <a:r>
              <a:rPr lang="en-US" sz="3100" b="1" dirty="0" err="1"/>
              <a:t>коллагена</a:t>
            </a:r>
            <a:r>
              <a:rPr lang="en-US" sz="1800" b="1" dirty="0"/>
              <a:t>. 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en-US" sz="2200" b="1" dirty="0" err="1"/>
              <a:t>Острые</a:t>
            </a:r>
            <a:r>
              <a:rPr lang="en-US" sz="2200" b="1" dirty="0"/>
              <a:t> </a:t>
            </a:r>
            <a:r>
              <a:rPr lang="en-US" sz="2200" b="1" dirty="0" err="1"/>
              <a:t>физические</a:t>
            </a:r>
            <a:r>
              <a:rPr lang="en-US" sz="2200" b="1" dirty="0"/>
              <a:t> </a:t>
            </a:r>
            <a:r>
              <a:rPr lang="en-US" sz="2200" b="1" dirty="0" err="1"/>
              <a:t>упражнения</a:t>
            </a:r>
            <a:r>
              <a:rPr lang="en-US" sz="2200" b="1" dirty="0"/>
              <a:t> у </a:t>
            </a:r>
            <a:r>
              <a:rPr lang="en-US" sz="2200" b="1" dirty="0" err="1"/>
              <a:t>людей</a:t>
            </a:r>
            <a:r>
              <a:rPr lang="en-US" sz="2200" b="1" dirty="0"/>
              <a:t> </a:t>
            </a:r>
            <a:r>
              <a:rPr lang="en-US" sz="2200" b="1" dirty="0" err="1"/>
              <a:t>сопровождаются</a:t>
            </a:r>
            <a:r>
              <a:rPr lang="en-US" sz="2200" b="1" dirty="0"/>
              <a:t> </a:t>
            </a:r>
            <a:r>
              <a:rPr lang="en-US" sz="2200" b="1" dirty="0" err="1"/>
              <a:t>увеличением</a:t>
            </a:r>
            <a:r>
              <a:rPr lang="en-US" sz="2200" b="1" dirty="0"/>
              <a:t> </a:t>
            </a:r>
            <a:r>
              <a:rPr lang="en-US" sz="2200" b="1" dirty="0" err="1"/>
              <a:t>как</a:t>
            </a:r>
            <a:r>
              <a:rPr lang="en-US" sz="2200" b="1" dirty="0"/>
              <a:t> </a:t>
            </a:r>
            <a:r>
              <a:rPr lang="en-US" sz="2200" b="1" dirty="0" err="1"/>
              <a:t>синтеза</a:t>
            </a:r>
            <a:r>
              <a:rPr lang="en-US" sz="2200" b="1" dirty="0"/>
              <a:t>, </a:t>
            </a:r>
            <a:r>
              <a:rPr lang="en-US" sz="2200" b="1" dirty="0" err="1"/>
              <a:t>так</a:t>
            </a:r>
            <a:r>
              <a:rPr lang="en-US" sz="2200" b="1" dirty="0"/>
              <a:t> и </a:t>
            </a:r>
            <a:r>
              <a:rPr lang="en-US" sz="2200" b="1" dirty="0" err="1"/>
              <a:t>деградации</a:t>
            </a:r>
            <a:r>
              <a:rPr lang="en-US" sz="2200" b="1" dirty="0"/>
              <a:t> </a:t>
            </a:r>
            <a:r>
              <a:rPr lang="en-US" sz="2200" b="1" dirty="0" err="1"/>
              <a:t>коллагена</a:t>
            </a:r>
            <a:r>
              <a:rPr lang="en-US" sz="2200" b="1" dirty="0"/>
              <a:t>. В </a:t>
            </a:r>
            <a:r>
              <a:rPr lang="en-US" sz="2200" b="1" dirty="0" err="1"/>
              <a:t>течение</a:t>
            </a:r>
            <a:r>
              <a:rPr lang="en-US" sz="2200" b="1" dirty="0"/>
              <a:t> </a:t>
            </a:r>
            <a:r>
              <a:rPr lang="en-US" sz="2200" b="1" dirty="0" err="1"/>
              <a:t>первых</a:t>
            </a:r>
            <a:r>
              <a:rPr lang="en-US" sz="2200" b="1" dirty="0"/>
              <a:t> 24-36 </a:t>
            </a:r>
            <a:r>
              <a:rPr lang="en-US" sz="2200" b="1" dirty="0" err="1"/>
              <a:t>часов</a:t>
            </a:r>
            <a:r>
              <a:rPr lang="en-US" sz="2200" b="1" dirty="0"/>
              <a:t> </a:t>
            </a:r>
            <a:r>
              <a:rPr lang="en-US" sz="2200" b="1" dirty="0" err="1"/>
              <a:t>этот</a:t>
            </a:r>
            <a:r>
              <a:rPr lang="en-US" sz="2200" b="1" dirty="0"/>
              <a:t> </a:t>
            </a:r>
            <a:r>
              <a:rPr lang="en-US" sz="2200" b="1" dirty="0" err="1"/>
              <a:t>ответ</a:t>
            </a:r>
            <a:r>
              <a:rPr lang="en-US" sz="2200" b="1" dirty="0"/>
              <a:t> </a:t>
            </a:r>
            <a:r>
              <a:rPr lang="en-US" sz="2200" b="1" dirty="0" err="1"/>
              <a:t>приводит</a:t>
            </a:r>
            <a:r>
              <a:rPr lang="en-US" sz="2200" b="1" dirty="0"/>
              <a:t> к  </a:t>
            </a:r>
            <a:r>
              <a:rPr lang="en-US" sz="2200" b="1" dirty="0" err="1"/>
              <a:t>потере</a:t>
            </a:r>
            <a:r>
              <a:rPr lang="en-US" sz="2200" b="1" dirty="0"/>
              <a:t> </a:t>
            </a:r>
            <a:r>
              <a:rPr lang="ru-RU" sz="2200" b="1" dirty="0"/>
              <a:t>качества </a:t>
            </a:r>
            <a:r>
              <a:rPr lang="en-US" sz="2200" b="1" dirty="0" err="1"/>
              <a:t>коллагена</a:t>
            </a:r>
            <a:r>
              <a:rPr lang="ru-RU" sz="2200" b="1" dirty="0"/>
              <a:t> (</a:t>
            </a:r>
            <a:r>
              <a:rPr lang="en-US" sz="2200" b="1" dirty="0"/>
              <a:t>II –III </a:t>
            </a:r>
            <a:r>
              <a:rPr lang="ru-RU" sz="2200" b="1" dirty="0"/>
              <a:t>тип)</a:t>
            </a:r>
            <a:r>
              <a:rPr lang="en-US" sz="2200" b="1" dirty="0"/>
              <a:t>, </a:t>
            </a:r>
            <a:r>
              <a:rPr lang="en-US" sz="2200" b="1" dirty="0" err="1"/>
              <a:t>но</a:t>
            </a:r>
            <a:r>
              <a:rPr lang="en-US" sz="2200" b="1" dirty="0"/>
              <a:t> </a:t>
            </a:r>
            <a:r>
              <a:rPr lang="en-US" sz="2200" b="1" dirty="0" err="1"/>
              <a:t>за</a:t>
            </a:r>
            <a:r>
              <a:rPr lang="en-US" sz="2200" b="1" dirty="0"/>
              <a:t> </a:t>
            </a:r>
            <a:r>
              <a:rPr lang="en-US" sz="2200" b="1" dirty="0" err="1"/>
              <a:t>ним</a:t>
            </a:r>
            <a:r>
              <a:rPr lang="en-US" sz="2200" b="1" dirty="0"/>
              <a:t> </a:t>
            </a:r>
            <a:r>
              <a:rPr lang="en-US" sz="2200" b="1" dirty="0" err="1"/>
              <a:t>следует</a:t>
            </a:r>
            <a:r>
              <a:rPr lang="en-US" sz="2200" b="1" dirty="0"/>
              <a:t>  </a:t>
            </a:r>
            <a:r>
              <a:rPr lang="en-US" sz="2200" b="1" dirty="0" err="1"/>
              <a:t>синтез</a:t>
            </a:r>
            <a:r>
              <a:rPr lang="ru-RU" sz="2200" b="1" dirty="0"/>
              <a:t>  коллагена </a:t>
            </a:r>
            <a:r>
              <a:rPr lang="en-US" sz="2200" b="1" dirty="0"/>
              <a:t>I</a:t>
            </a:r>
            <a:r>
              <a:rPr lang="ru-RU" sz="2200" b="1" dirty="0"/>
              <a:t> типа</a:t>
            </a:r>
            <a:r>
              <a:rPr lang="en-US" sz="2200" b="1" dirty="0"/>
              <a:t>  </a:t>
            </a:r>
            <a:r>
              <a:rPr lang="en-US" sz="2200" b="1" dirty="0" err="1"/>
              <a:t>через</a:t>
            </a:r>
            <a:r>
              <a:rPr lang="en-US" sz="2200" b="1" dirty="0"/>
              <a:t> 36-72 ч </a:t>
            </a:r>
            <a:r>
              <a:rPr lang="en-US" sz="2200" b="1" dirty="0" err="1"/>
              <a:t>после</a:t>
            </a:r>
            <a:r>
              <a:rPr lang="en-US" sz="2200" b="1" dirty="0"/>
              <a:t> </a:t>
            </a:r>
            <a:r>
              <a:rPr lang="en-US" sz="2200" b="1" dirty="0" err="1"/>
              <a:t>тренировки</a:t>
            </a:r>
            <a:r>
              <a:rPr lang="en-US" sz="2200" b="1" dirty="0"/>
              <a:t>. </a:t>
            </a:r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2726055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4B111A-9A5F-4460-82E7-08BE5900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-53198"/>
            <a:ext cx="10858500" cy="8109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механических сил – приоритетный фактор, объясняющий возникновение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тендинопатии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954D2D6-A1D3-460A-8F64-74E1ACA990DE}"/>
              </a:ext>
            </a:extLst>
          </p:cNvPr>
          <p:cNvSpPr/>
          <p:nvPr/>
        </p:nvSpPr>
        <p:spPr>
          <a:xfrm>
            <a:off x="393700" y="780039"/>
            <a:ext cx="11798300" cy="343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механический фактор: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Чрезмерность (неадекватность) механической силы прилагаемой к сухожилию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целом или его части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однократно или многократно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механические факторы: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Чрезмерное сжатие предметами спортивной экипировки (шнурование обуви, повязки).</a:t>
            </a:r>
          </a:p>
          <a:p>
            <a:pPr marL="28575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Аномальные анатомические  растягивающие силы.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7234DE9-9F66-4324-9DEE-B4329CC54164}"/>
              </a:ext>
            </a:extLst>
          </p:cNvPr>
          <p:cNvSpPr/>
          <p:nvPr/>
        </p:nvSpPr>
        <p:spPr>
          <a:xfrm>
            <a:off x="3174255" y="4354456"/>
            <a:ext cx="2408736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0" lvl="0" indent="33147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Другие факторы: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1BEF074-AD0A-4498-8FCA-A5B9B77EA74B}"/>
              </a:ext>
            </a:extLst>
          </p:cNvPr>
          <p:cNvSpPr/>
          <p:nvPr/>
        </p:nvSpPr>
        <p:spPr>
          <a:xfrm>
            <a:off x="309660" y="4984150"/>
            <a:ext cx="11569700" cy="137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0" lvl="0" indent="33147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А.Эндокринный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ответ на стресс.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indent="331470" defTabSz="457200">
              <a:lnSpc>
                <a:spcPct val="107000"/>
              </a:lnSpc>
              <a:spcAft>
                <a:spcPts val="800"/>
              </a:spcAft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Неадекватная фармакологическая  коррекция заболеваний сухожилия. </a:t>
            </a:r>
          </a:p>
          <a:p>
            <a:pPr marL="28575" indent="331470" defTabSz="457200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Питание. 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0" lvl="0" indent="33147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61813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2444</Words>
  <Application>Microsoft Office PowerPoint</Application>
  <PresentationFormat>Произвольный</PresentationFormat>
  <Paragraphs>257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Легкий дым</vt:lpstr>
      <vt:lpstr>Современные протоколы физической реабилитации при тендопатиях  нижних конечностей   С.В. Барбашов     д.п.н., профессор, Югорский государственный университет, г.Ханты - Мансийск  </vt:lpstr>
      <vt:lpstr>Слайд 2</vt:lpstr>
      <vt:lpstr>Результаты реабилитации  спортсменов после тендинопатий  </vt:lpstr>
      <vt:lpstr>Механизм функционирования мышечно – сухожильной единицы движения</vt:lpstr>
      <vt:lpstr>Механизм травматизации сухожилия   Эксцентрический и эксцентрически – концентрический режимы функционирования мышечно – сухожильной единицы позволяет мышцам производить больше работы при более низких метаболических затратах, но это  также приводит к тому, что одновременно демонстрируется и максимальная мускульная сила и максимальное удлинение  сухожилия, что  часто приводит к его  повреждению.    Львиная доля повреждений как мышц, так и сухожилий приходится на собственно эксцентрическую часть или фазу перехода от эксцентрической работы  к концентрической (плиометрический режим работы).  Proske U, Morgan DL. (2001). </vt:lpstr>
      <vt:lpstr>Структурные изменения  сухожилия при растягивании</vt:lpstr>
      <vt:lpstr>Изменение структуры сухожилия под воздействием физических нагрузок. </vt:lpstr>
      <vt:lpstr>     Схематическое представление о синтезе и деградации коллагена.   Острые физические упражнения у людей сопровождаются увеличением как синтеза, так и деградации коллагена. В течение первых 24-36 часов этот ответ приводит к  потере качества коллагена (II –III тип), но за ним следует  синтез  коллагена I типа  через 36-72 ч после тренировки. </vt:lpstr>
      <vt:lpstr>Взаимодействие механических сил – приоритетный фактор, объясняющий возникновение тендинопатии  </vt:lpstr>
      <vt:lpstr>Клинические признаки тендинопатии ахиллова сухожилия перегрузочного генеза </vt:lpstr>
      <vt:lpstr>Перечень доступных форм лечения тендинопатии  (контролируемые исследования) Цит. по  S. Chaudhry 2012 </vt:lpstr>
      <vt:lpstr>Реабилитационная  программа восстановления функции ахиллова сухожилия после оперативного лечения   I фаза реабилитации: защита и сращение (1-6 недели)  II фаза реабилитации: ранняя мобилизация (6-12 недели)  III фаза реабилитации:  раннее укрепление (12-20 недели)  IV фаза реабилитации:  начало спортивных нагрузок (20-28 недели)    </vt:lpstr>
      <vt:lpstr>Примерный перечень упражнений по  программе восстановления функции ахиллова сухожилия    II и  III фазы  реабилитации (ранняя мобилизация и раннее укрепление)</vt:lpstr>
      <vt:lpstr>Примерный перечень упражнений по  программе восстановления функции ахиллова сухожилия  IV фаза реабилитации: начало спортивных нагрузок (20-28 недели) </vt:lpstr>
      <vt:lpstr>Традиционная реабилитация тендинита надколенника, как правило, включает в себя растягивание четырехглавой мышцы и надколенных сухожилий, концентрического и эксцентрического укрепления квадрицепсов и ягодиц, улучшение баланса и координации. </vt:lpstr>
      <vt:lpstr>Алгоритм  лечения  тендинопатии по Альфредсону 2007 </vt:lpstr>
      <vt:lpstr>Особенности организации занятия по эксцентрическим программам </vt:lpstr>
      <vt:lpstr>Эффекты эксцентрических  упражнений</vt:lpstr>
      <vt:lpstr>Эффекты эксцентрических  упражнений</vt:lpstr>
      <vt:lpstr>Эффекты эксцентрических  упражнений</vt:lpstr>
      <vt:lpstr>Сравнительные характеристики современных протоколов лечения тендинопатий нижних конечностей (Барбашов С.В. 2018)</vt:lpstr>
      <vt:lpstr>Целесообразность применения протоколов лечения тендинопатии  в спортивной практике</vt:lpstr>
      <vt:lpstr>Протокол эксцентрических нагрузок Альфредсона  (Н.Alfredson)  в лечении  тендинопатии   (Протокол болезненного опускания пятки Альфредсона)  </vt:lpstr>
      <vt:lpstr>Протокол опускания пятки состоит из двух ключевых  движений:  опускание  пятки преимущественно икроножной мышцей и опускание  пятки преимущественно камбаловидной мышцей»   (a) Пациент приходит  в «полупуантную» позицию (подъем на  переднюю часть стопы), с поднятой пяткой и полностью экстензированном коленом.  (b) Из исходного положения пациент опускает пятку так, чтобы стопа была параллельна опорной поверхности.  (c) Для опускания камбаловидной мышцей пациент снова принимает «полупуантное» положение с поднятой пяткой, но для этого движения колено должно флексироваться до 45 ° .  (d) Пациент опускает пятку так, чтобы стопа была параллельна опорной поверхности.  (e) Для увеличения нагрузки может добавляться дополнительный вес, с помощью рюкзака или, где необходимо, тренажёра .  </vt:lpstr>
      <vt:lpstr>Протокол консервативного лечения Альфредсона при тендинопатии надколенника  </vt:lpstr>
      <vt:lpstr>Эффективность эксцентрических упражнений на наклонной и обычной платформах</vt:lpstr>
      <vt:lpstr>Эксцентрический протокол S.L.Curwin  - C. Stanish в лечении тендинопатии   Протокол лечения, изложенный выше,  включается в «программу эксцентрических упражнений для лечения хронической тендинопатии» Протокол был разработан в начале 1980-х годов физиотерапевтом Sandra Curwin, ортопедическим хирургом William Stanish и студентом-медиком в области биомеханики Howard Lamb в ответ на разочарование в безуспешном лечении пациентов с хроническими травмами сухожилий. Основной дизайн программы можно применять к любому поврежденному сухожилию.    </vt:lpstr>
      <vt:lpstr> </vt:lpstr>
      <vt:lpstr> Изменение скорости упражнений по протоколу S.L.Curwin   C. Stanish   </vt:lpstr>
      <vt:lpstr>Комбинированный протокол лечения ахиллова сухожилия Зильбернагель</vt:lpstr>
      <vt:lpstr>Базовые  упражнения по  комбинированному протоколу Зильбернагель </vt:lpstr>
      <vt:lpstr>Программа выполнения упражнений по комбинированному протоколу Зильбернагель</vt:lpstr>
      <vt:lpstr>Оценочные шкалы боли  1.Шкала оценки результатов лечения пациентов с разрывами ахиллова сухожилия (Leppilahti с соавт., 1998)  2. Шкала AOFAS  (The American Orthopaedic Foot and Ankle Society ankle-hindfoot score)  3.Шкала боли  VISA -A.</vt:lpstr>
      <vt:lpstr>Оценочные прыжковые тесты  (Фиксируется высота выпрыгивания)</vt:lpstr>
      <vt:lpstr>Hopping- тест. Непрерывные ритмические прыжки</vt:lpstr>
      <vt:lpstr>Слайд 36</vt:lpstr>
      <vt:lpstr>Лабораторный силовой тест. «Concentric toe-raises»  </vt:lpstr>
      <vt:lpstr>Лабораторный силовой тест «Eccentric - concentric toe-raises»</vt:lpstr>
      <vt:lpstr>Использование стрейч борда лечении тендинопатий </vt:lpstr>
      <vt:lpstr>  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S_Barbashov</cp:lastModifiedBy>
  <cp:revision>116</cp:revision>
  <cp:lastPrinted>2018-10-27T20:40:40Z</cp:lastPrinted>
  <dcterms:created xsi:type="dcterms:W3CDTF">2018-10-22T20:02:42Z</dcterms:created>
  <dcterms:modified xsi:type="dcterms:W3CDTF">2019-05-13T09:06:40Z</dcterms:modified>
</cp:coreProperties>
</file>