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handoutMasterIdLst>
    <p:handoutMasterId r:id="rId19"/>
  </p:handoutMasterIdLst>
  <p:sldIdLst>
    <p:sldId id="258" r:id="rId3"/>
    <p:sldId id="282" r:id="rId4"/>
    <p:sldId id="291" r:id="rId5"/>
    <p:sldId id="292" r:id="rId6"/>
    <p:sldId id="293" r:id="rId7"/>
    <p:sldId id="295" r:id="rId8"/>
    <p:sldId id="296" r:id="rId9"/>
    <p:sldId id="262" r:id="rId10"/>
    <p:sldId id="260" r:id="rId11"/>
    <p:sldId id="297" r:id="rId12"/>
    <p:sldId id="298" r:id="rId13"/>
    <p:sldId id="289" r:id="rId14"/>
    <p:sldId id="290" r:id="rId15"/>
    <p:sldId id="294" r:id="rId16"/>
    <p:sldId id="261" r:id="rId17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4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=""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=""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7535" y="6260037"/>
            <a:ext cx="8534400" cy="3047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7" y="3026514"/>
            <a:ext cx="11220450" cy="1827703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Экономическая стратегия устойчивого развития транспортно-коммуникационной инфраструктуры северного региона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(на примере Ханты-Мансийского автономного округа - Югры)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870" y="4545419"/>
            <a:ext cx="11201400" cy="177164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Андрианова Евгения Викторовна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подготовки : 38.06.01-Экономика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профиль: Экономика и управление народным хозяйством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 Куриков Владимир Михайлович, д.э.н., профессор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12584"/>
              </p:ext>
            </p:extLst>
          </p:nvPr>
        </p:nvGraphicFramePr>
        <p:xfrm>
          <a:off x="474642" y="1439863"/>
          <a:ext cx="32877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4" imgW="5819744" imgH="9591480" progId="AcroExch.Document.11">
                  <p:embed/>
                </p:oleObj>
              </mc:Choice>
              <mc:Fallback>
                <p:oleObj name="Acrobat Document" r:id="rId4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642" y="1439863"/>
                        <a:ext cx="32877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035518"/>
              </p:ext>
            </p:extLst>
          </p:nvPr>
        </p:nvGraphicFramePr>
        <p:xfrm>
          <a:off x="4548518" y="1439862"/>
          <a:ext cx="32877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crobat Document" r:id="rId6" imgW="5819744" imgH="9591480" progId="AcroExch.Document.11">
                  <p:embed/>
                </p:oleObj>
              </mc:Choice>
              <mc:Fallback>
                <p:oleObj name="Acrobat Document" r:id="rId6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8518" y="1439862"/>
                        <a:ext cx="328771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04948"/>
              </p:ext>
            </p:extLst>
          </p:nvPr>
        </p:nvGraphicFramePr>
        <p:xfrm>
          <a:off x="8420389" y="1439863"/>
          <a:ext cx="32877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Acrobat Document" r:id="rId8" imgW="5819744" imgH="9591480" progId="AcroExch.Document.11">
                  <p:embed/>
                </p:oleObj>
              </mc:Choice>
              <mc:Fallback>
                <p:oleObj name="Acrobat Document" r:id="rId8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20389" y="1439863"/>
                        <a:ext cx="32877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60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48745"/>
              </p:ext>
            </p:extLst>
          </p:nvPr>
        </p:nvGraphicFramePr>
        <p:xfrm>
          <a:off x="4464731" y="1439862"/>
          <a:ext cx="32877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4" imgW="5819744" imgH="9591480" progId="AcroExch.Document.11">
                  <p:embed/>
                </p:oleObj>
              </mc:Choice>
              <mc:Fallback>
                <p:oleObj name="Acrobat Document" r:id="rId4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4731" y="1439862"/>
                        <a:ext cx="328771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75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5205433"/>
              </p:ext>
            </p:extLst>
          </p:nvPr>
        </p:nvGraphicFramePr>
        <p:xfrm>
          <a:off x="593767" y="1864427"/>
          <a:ext cx="10497786" cy="4947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593"/>
                <a:gridCol w="2051285"/>
                <a:gridCol w="1405215"/>
                <a:gridCol w="6494693"/>
              </a:tblGrid>
              <a:tr h="5830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151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2677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научных результатов и выводов научно-исследовательской работы посредством подготовки и опубликования статей в рецензируемых и иных изданиях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Статьи :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РИНЦ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Скопус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(соавторство)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Монография (соавторство)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Влияние развития транспортного комплекса Ханты-Мансийского автономного округа – Югры на социально-экономическое развитие региона в условиях диверсификации экономики;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Рационализация процессов социально-экономического развития в северном нефтегазодобывающем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Долгосрочный прогноз развития отраслей экономики северного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ресурсодобывающего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региона (на примере Ханты-Мансийского автономного округа – Югры)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1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29716"/>
              </p:ext>
            </p:extLst>
          </p:nvPr>
        </p:nvGraphicFramePr>
        <p:xfrm>
          <a:off x="4417620" y="1439863"/>
          <a:ext cx="32877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5819744" imgH="9591480" progId="AcroExch.Document.11">
                  <p:embed/>
                </p:oleObj>
              </mc:Choice>
              <mc:Fallback>
                <p:oleObj name="Acrobat Document" r:id="rId4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7620" y="1439863"/>
                        <a:ext cx="32877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1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617517" y="1838697"/>
            <a:ext cx="11317184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Челябинск: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b="0" dirty="0"/>
              <a:t> </a:t>
            </a:r>
            <a:r>
              <a:rPr lang="ru-RU" b="0" dirty="0" smtClean="0"/>
              <a:t>   </a:t>
            </a:r>
            <a:r>
              <a:rPr lang="ru-RU" dirty="0" smtClean="0"/>
              <a:t>Южно-Уральский </a:t>
            </a:r>
            <a:r>
              <a:rPr lang="ru-RU" dirty="0"/>
              <a:t>государственный университет</a:t>
            </a:r>
          </a:p>
          <a:p>
            <a:r>
              <a:rPr lang="ru-RU" dirty="0" smtClean="0"/>
              <a:t>	 Д 212.298.15</a:t>
            </a:r>
          </a:p>
          <a:p>
            <a:endParaRPr lang="ru-RU" dirty="0"/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Омск:</a:t>
            </a:r>
          </a:p>
          <a:p>
            <a:pPr marL="342000">
              <a:lnSpc>
                <a:spcPct val="110000"/>
              </a:lnSpc>
            </a:pPr>
            <a:r>
              <a:rPr lang="ru-RU" dirty="0"/>
              <a:t>Омский государственный университет </a:t>
            </a:r>
            <a:r>
              <a:rPr lang="ru-RU" dirty="0" smtClean="0"/>
              <a:t>им</a:t>
            </a:r>
            <a:r>
              <a:rPr lang="ru-RU" dirty="0"/>
              <a:t>. </a:t>
            </a:r>
            <a:r>
              <a:rPr lang="ru-RU" dirty="0" smtClean="0"/>
              <a:t>Ф.М</a:t>
            </a:r>
            <a:r>
              <a:rPr lang="ru-RU" dirty="0"/>
              <a:t>. </a:t>
            </a:r>
            <a:r>
              <a:rPr lang="ru-RU" dirty="0" smtClean="0"/>
              <a:t>Достоевского</a:t>
            </a:r>
          </a:p>
          <a:p>
            <a:pPr marL="342000">
              <a:lnSpc>
                <a:spcPct val="110000"/>
              </a:lnSpc>
            </a:pPr>
            <a:r>
              <a:rPr lang="ru-RU" dirty="0" smtClean="0"/>
              <a:t>  Д </a:t>
            </a:r>
            <a:r>
              <a:rPr lang="ru-RU" dirty="0"/>
              <a:t>212.179.01</a:t>
            </a:r>
          </a:p>
          <a:p>
            <a:endParaRPr lang="ru-RU" dirty="0"/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Санкт-Петербург:</a:t>
            </a:r>
          </a:p>
          <a:p>
            <a:pPr marL="342000">
              <a:lnSpc>
                <a:spcPct val="110000"/>
              </a:lnSpc>
            </a:pPr>
            <a:r>
              <a:rPr lang="ru-RU" dirty="0" smtClean="0"/>
              <a:t>Институт </a:t>
            </a:r>
            <a:r>
              <a:rPr lang="ru-RU" dirty="0"/>
              <a:t>проблем региональной экономики </a:t>
            </a:r>
            <a:r>
              <a:rPr lang="ru-RU" dirty="0" smtClean="0"/>
              <a:t>РАН</a:t>
            </a:r>
          </a:p>
          <a:p>
            <a:pPr marL="342000">
              <a:lnSpc>
                <a:spcPct val="110000"/>
              </a:lnSpc>
            </a:pPr>
            <a:r>
              <a:rPr lang="ru-RU" dirty="0" smtClean="0"/>
              <a:t>  Д </a:t>
            </a:r>
            <a:r>
              <a:rPr lang="ru-RU" dirty="0"/>
              <a:t>002.079.01</a:t>
            </a:r>
          </a:p>
        </p:txBody>
      </p:sp>
    </p:spTree>
    <p:extLst>
      <p:ext uri="{BB962C8B-B14F-4D97-AF65-F5344CB8AC3E}">
        <p14:creationId xmlns:p14="http://schemas.microsoft.com/office/powerpoint/2010/main" val="11042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1116412"/>
            <a:ext cx="10972800" cy="8548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 (диссертации)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0" dirty="0" smtClean="0"/>
              <a:t>обусловлена </a:t>
            </a:r>
            <a:r>
              <a:rPr lang="ru-RU" b="0" dirty="0"/>
              <a:t>недостаточным уровнем научного изучения и методологического обоснования перспектив экономического развития </a:t>
            </a:r>
            <a:r>
              <a:rPr lang="ru-RU" b="0" dirty="0" err="1"/>
              <a:t>моноотраслевых</a:t>
            </a:r>
            <a:r>
              <a:rPr lang="ru-RU" b="0" dirty="0"/>
              <a:t> регионов, необходимостью диверсификации экономики округа во взаимосвязи с возрастающей ролью транспортной инфраструктуры в экономическом развитии региона.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0" dirty="0"/>
              <a:t>заключается в развитии научных взглядов на развитие региональной транспортно-коммуникационной инфраструктуры с позиции устойчивого развития региона и диверсификации региональной </a:t>
            </a:r>
            <a:r>
              <a:rPr lang="ru-RU" b="0" dirty="0" smtClean="0"/>
              <a:t>экономики.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0" dirty="0"/>
              <a:t>определяется возможностью использования результатов исследования руководством Ханты-Мансийского автономного округа – Югры и других регионов для обеспечения формирования целевых программ развития региональной транспортно-коммуникационной инфраструктуры в условиях диверсификации региональной </a:t>
            </a:r>
            <a:r>
              <a:rPr lang="ru-RU" b="0" dirty="0" smtClean="0"/>
              <a:t>экономики.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Глава 1: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Теоретико-методологические положения обеспечения устойчивого развития северного нефтегазодобывающего региона на основе рационализации и модернизации транспортно-коммуникационной инфраструктуры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dirty="0"/>
              <a:t>1.1 </a:t>
            </a:r>
            <a:r>
              <a:rPr lang="ru-RU" b="0" dirty="0"/>
              <a:t>Исследование теоретических положений, обеспечения устойчивого развития северного нефтегазодобывающего региона на основе координации рационализации и модернизации транспортно-коммуникационной инфраструктуры</a:t>
            </a:r>
            <a:r>
              <a:rPr lang="ru-RU" b="0" dirty="0" smtClean="0"/>
              <a:t>.</a:t>
            </a:r>
          </a:p>
          <a:p>
            <a:endParaRPr lang="ru-RU" b="0" dirty="0"/>
          </a:p>
          <a:p>
            <a:r>
              <a:rPr lang="ru-RU" dirty="0"/>
              <a:t>1.2 </a:t>
            </a:r>
            <a:r>
              <a:rPr lang="ru-RU" b="0" dirty="0"/>
              <a:t>Исследование и разработка методологических положений, обеспечения рационализации и модернизации транспортно-коммуникационной инфраструктуры как существенного фактора устойчивого развития северного нефтегазодобывающего региона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5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5264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Глава 2: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Анализ основных тенденций и проблем социально-экономического развития Ханты-Мансийского автономного округа – Югры и его транспортно-коммуникационной инфраструктуры и перспективы её развития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2.1 </a:t>
            </a:r>
            <a:r>
              <a:rPr lang="ru-RU" sz="2400" b="0" dirty="0"/>
              <a:t>Анализ существующего состояния социально-экономического развития Ханты-Мансийского автономного округа – Югры и перспективы его развития</a:t>
            </a:r>
            <a:r>
              <a:rPr lang="ru-RU" sz="2400" b="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2.2 </a:t>
            </a:r>
            <a:r>
              <a:rPr lang="ru-RU" sz="2400" b="0" dirty="0"/>
              <a:t>Анализ состояния транспортно-коммуникационной инфраструктуры и перспективы их развития в ХМАО – Югры.</a:t>
            </a:r>
          </a:p>
        </p:txBody>
      </p:sp>
    </p:spTree>
    <p:extLst>
      <p:ext uri="{BB962C8B-B14F-4D97-AF65-F5344CB8AC3E}">
        <p14:creationId xmlns:p14="http://schemas.microsoft.com/office/powerpoint/2010/main" val="32211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1068779" y="1838697"/>
            <a:ext cx="9927772" cy="4431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Глава 3: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Разработка научно-методического подхода по устойчивому социально-экономическому развитию северного нефтегазодобывающего региона на основе рационализации и модернизации региональной транспортной инфраструктуры на примере ХМАО – Югры.</a:t>
            </a:r>
          </a:p>
          <a:p>
            <a:endParaRPr lang="ru-RU" sz="2400" dirty="0"/>
          </a:p>
          <a:p>
            <a:r>
              <a:rPr lang="ru-RU" sz="2400" dirty="0"/>
              <a:t>3.1 </a:t>
            </a:r>
            <a:r>
              <a:rPr lang="ru-RU" sz="2400" b="0" dirty="0"/>
              <a:t>Разработка научно-методических рекомендаций обеспечения устойчивого социально – экономического развития региона с учетом фактора рационализации и модернизации региональной транспортной инфраструктуры.</a:t>
            </a:r>
          </a:p>
          <a:p>
            <a:endParaRPr lang="ru-RU" sz="2400" dirty="0"/>
          </a:p>
          <a:p>
            <a:r>
              <a:rPr lang="ru-RU" sz="2400" dirty="0"/>
              <a:t>3.2 </a:t>
            </a:r>
            <a:r>
              <a:rPr lang="ru-RU" sz="2400" b="0" dirty="0"/>
              <a:t>Апробация разработанных научно-методических рекомендаций.</a:t>
            </a:r>
          </a:p>
        </p:txBody>
      </p:sp>
    </p:spTree>
    <p:extLst>
      <p:ext uri="{BB962C8B-B14F-4D97-AF65-F5344CB8AC3E}">
        <p14:creationId xmlns:p14="http://schemas.microsoft.com/office/powerpoint/2010/main" val="283957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168284"/>
              </p:ext>
            </p:extLst>
          </p:nvPr>
        </p:nvGraphicFramePr>
        <p:xfrm>
          <a:off x="964858" y="2085977"/>
          <a:ext cx="9824133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литературного обзора с целью определения степени разработанности проблемы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обзора литературы и библиографии по теме научно-исследовательской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 и предоставление научному руководителю,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источников в составе не менее 50 работ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скан-образ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списка литературы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41800"/>
              </p:ext>
            </p:extLst>
          </p:nvPr>
        </p:nvGraphicFramePr>
        <p:xfrm>
          <a:off x="368754" y="1439863"/>
          <a:ext cx="32877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4" imgW="5819744" imgH="9591480" progId="AcroExch.Document.11">
                  <p:embed/>
                </p:oleObj>
              </mc:Choice>
              <mc:Fallback>
                <p:oleObj name="Acrobat Document" r:id="rId4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54" y="1439863"/>
                        <a:ext cx="32877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032984"/>
              </p:ext>
            </p:extLst>
          </p:nvPr>
        </p:nvGraphicFramePr>
        <p:xfrm>
          <a:off x="4132758" y="1439863"/>
          <a:ext cx="328771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6" imgW="5819744" imgH="9591480" progId="AcroExch.Document.11">
                  <p:embed/>
                </p:oleObj>
              </mc:Choice>
              <mc:Fallback>
                <p:oleObj name="Acrobat Document" r:id="rId6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2758" y="1439863"/>
                        <a:ext cx="328771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837"/>
              </p:ext>
            </p:extLst>
          </p:nvPr>
        </p:nvGraphicFramePr>
        <p:xfrm>
          <a:off x="7921460" y="1439863"/>
          <a:ext cx="32877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8" imgW="5819744" imgH="9591480" progId="AcroExch.Document.11">
                  <p:embed/>
                </p:oleObj>
              </mc:Choice>
              <mc:Fallback>
                <p:oleObj name="Acrobat Document" r:id="rId8" imgW="5819744" imgH="959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21460" y="1439863"/>
                        <a:ext cx="32877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362205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1219</TotalTime>
  <Words>545</Words>
  <Application>Microsoft Office PowerPoint</Application>
  <PresentationFormat>Произвольный</PresentationFormat>
  <Paragraphs>98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ЮГУ</vt:lpstr>
      <vt:lpstr>ЮГУ 2</vt:lpstr>
      <vt:lpstr>Adobe Acrobat Document</vt:lpstr>
      <vt:lpstr>Экономическая стратегия устойчивого развития транспортно-коммуникационной инфраструктуры северного региона (на примере Ханты-Мансийского автономного округа - Югры) </vt:lpstr>
      <vt:lpstr>Актуальность темы научно-квалификационной работы (диссертации)</vt:lpstr>
      <vt:lpstr>Теоретическая значимость исследования</vt:lpstr>
      <vt:lpstr>Практическая значимость исследования</vt:lpstr>
      <vt:lpstr>План научно-квалификационной работы</vt:lpstr>
      <vt:lpstr>План научно-квалификационной работы</vt:lpstr>
      <vt:lpstr>План научно-квалификационной работы</vt:lpstr>
      <vt:lpstr>Итоги научно-исследовательской деятельности 2018- 2019 учебного года </vt:lpstr>
      <vt:lpstr>Презентация PowerPoint</vt:lpstr>
      <vt:lpstr>Презентация PowerPoint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Предполагаемый диссертационный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Андрианова Евгения Викторовна</cp:lastModifiedBy>
  <cp:revision>45</cp:revision>
  <cp:lastPrinted>2019-04-22T11:59:33Z</cp:lastPrinted>
  <dcterms:created xsi:type="dcterms:W3CDTF">2019-03-10T22:10:48Z</dcterms:created>
  <dcterms:modified xsi:type="dcterms:W3CDTF">2019-06-05T08:58:54Z</dcterms:modified>
</cp:coreProperties>
</file>