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67" r:id="rId2"/>
  </p:sldMasterIdLst>
  <p:notesMasterIdLst>
    <p:notesMasterId r:id="rId23"/>
  </p:notesMasterIdLst>
  <p:handoutMasterIdLst>
    <p:handoutMasterId r:id="rId24"/>
  </p:handoutMasterIdLst>
  <p:sldIdLst>
    <p:sldId id="258" r:id="rId3"/>
    <p:sldId id="282" r:id="rId4"/>
    <p:sldId id="298" r:id="rId5"/>
    <p:sldId id="297" r:id="rId6"/>
    <p:sldId id="299" r:id="rId7"/>
    <p:sldId id="300" r:id="rId8"/>
    <p:sldId id="301" r:id="rId9"/>
    <p:sldId id="303" r:id="rId10"/>
    <p:sldId id="304" r:id="rId11"/>
    <p:sldId id="306" r:id="rId12"/>
    <p:sldId id="311" r:id="rId13"/>
    <p:sldId id="307" r:id="rId14"/>
    <p:sldId id="308" r:id="rId15"/>
    <p:sldId id="310" r:id="rId16"/>
    <p:sldId id="312" r:id="rId17"/>
    <p:sldId id="313" r:id="rId18"/>
    <p:sldId id="314" r:id="rId19"/>
    <p:sldId id="315" r:id="rId20"/>
    <p:sldId id="316" r:id="rId21"/>
    <p:sldId id="261" r:id="rId22"/>
  </p:sldIdLst>
  <p:sldSz cx="12192000" cy="6858000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72" y="-9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236AA-18CB-4C88-8B93-D554937BB750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7B5-7CA5-43EF-A3A0-CFABA121CA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051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34D9B-BA21-418A-9F63-59FDA02A40BA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39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360" y="3229277"/>
            <a:ext cx="7943507" cy="305862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3D396-4303-474F-9BAD-46E10D84C5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263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97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867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3D396-4303-474F-9BAD-46E10D84C595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798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6132447"/>
            <a:ext cx="8534400" cy="304798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 anchorCtr="0">
            <a:noAutofit/>
          </a:bodyPr>
          <a:lstStyle>
            <a:lvl1pPr marL="0" indent="0" algn="ctr">
              <a:buNone/>
              <a:defRPr lang="en-US" sz="1400" dirty="0"/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Город, год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5CC3762-ABEE-4B98-8C89-65B69C647D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074" y="1629000"/>
            <a:ext cx="7689853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37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09601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368198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8130557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609601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4368198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8130557" y="443211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609601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4367758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8114274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609601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4367758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8114274" y="5963684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B2748EE8-DF71-465A-8F06-9B05A0B7A89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98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09601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4368198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8130557" y="2346325"/>
            <a:ext cx="3451844" cy="1417408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609601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4367758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8114274" y="3865563"/>
            <a:ext cx="3452284" cy="358775"/>
          </a:xfrm>
        </p:spPr>
        <p:txBody>
          <a:bodyPr>
            <a:noAutofit/>
          </a:bodyPr>
          <a:lstStyle>
            <a:lvl1pPr marL="0" indent="0">
              <a:buFont typeface="Arial"/>
              <a:buNone/>
              <a:defRPr lang="en-US" sz="1600" dirty="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C360FB18-3D53-4F80-8F0E-D7BB0AB67B17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  <p:sp>
        <p:nvSpPr>
          <p:cNvPr id="17" name="Объект 6">
            <a:extLst>
              <a:ext uri="{FF2B5EF4-FFF2-40B4-BE49-F238E27FC236}">
                <a16:creationId xmlns:a16="http://schemas.microsoft.com/office/drawing/2014/main" xmlns="" id="{122D94C1-29FE-4630-90C2-5AB106F4826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599" y="4426297"/>
            <a:ext cx="5374357" cy="169986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8" name="Объект 6">
            <a:extLst>
              <a:ext uri="{FF2B5EF4-FFF2-40B4-BE49-F238E27FC236}">
                <a16:creationId xmlns:a16="http://schemas.microsoft.com/office/drawing/2014/main" xmlns="" id="{0E03509B-601B-49BB-A89B-23423356545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08046" y="4426297"/>
            <a:ext cx="5374357" cy="169986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21630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545918" y="2360173"/>
            <a:ext cx="4048753" cy="3892048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>
            <a:lvl1pPr>
              <a:defRPr lang="en-US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3EF96E6-8A7C-4C39-B7DA-6C320FCA51A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09600" y="2325688"/>
            <a:ext cx="6705600" cy="39258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B422534-EE83-44A0-B23D-637EBC4355C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3795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53DFB209-2F6E-43A7-9BE1-C549DB29D8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60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6132447"/>
            <a:ext cx="8534400" cy="304798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 anchorCtr="0">
            <a:noAutofit/>
          </a:bodyPr>
          <a:lstStyle>
            <a:lvl1pPr marL="0" indent="0" algn="ctr">
              <a:buNone/>
              <a:defRPr lang="en-US" sz="1400" dirty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Город, год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828800" y="3428463"/>
            <a:ext cx="8534400" cy="1104339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algn="ctr">
              <a:defRPr lang="en-US" dirty="0"/>
            </a:lvl1pPr>
          </a:lstStyle>
          <a:p>
            <a:r>
              <a:rPr lang="ru-RU" dirty="0"/>
              <a:t>Основной вариант титульного слайда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828800" y="4849607"/>
            <a:ext cx="8534400" cy="769441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 algn="ctr">
              <a:buFontTx/>
              <a:buNone/>
              <a:defRPr lang="en-US" sz="1800" dirty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D6F4C88-8E99-43B8-B0AD-85F69A4C4F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074" y="0"/>
            <a:ext cx="7689853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94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19591" y="1329895"/>
            <a:ext cx="7953917" cy="1985292"/>
          </a:xfrm>
        </p:spPr>
        <p:txBody>
          <a:bodyPr anchor="b"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Второй вариант титульного слайда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020929" y="3429000"/>
            <a:ext cx="7954433" cy="2203450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lang="en-US" dirty="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E3A9EDA-9A7F-4B84-AC2A-94D1376042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6921" y="1621969"/>
            <a:ext cx="3005079" cy="5236031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6381E81-C7A9-4B73-BBE8-AF543BDCAED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39969" cy="132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791396"/>
            <a:ext cx="12192000" cy="6066604"/>
          </a:xfrm>
        </p:spPr>
        <p:txBody>
          <a:bodyPr anchor="ctr"/>
          <a:lstStyle>
            <a:lvl1pPr marL="0" indent="0" algn="ctr">
              <a:buNone/>
              <a:defRPr lang="en-US" dirty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Добавьте свой готовый фон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0853" y="1236510"/>
            <a:ext cx="3617659" cy="2192491"/>
          </a:xfrm>
        </p:spPr>
        <p:txBody>
          <a:bodyPr anchor="t" anchorCtr="0">
            <a:normAutofit/>
          </a:bodyPr>
          <a:lstStyle>
            <a:lvl1pPr>
              <a:defRPr lang="en-US" dirty="0"/>
            </a:lvl1pPr>
          </a:lstStyle>
          <a:p>
            <a:r>
              <a:rPr lang="ru-RU" dirty="0"/>
              <a:t>Третий вариант титульного слайда</a:t>
            </a:r>
            <a:endParaRPr lang="en-US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EBEC25B7-C3B9-437E-A4F9-DF0A8A8B6DB9}"/>
              </a:ext>
            </a:extLst>
          </p:cNvPr>
          <p:cNvSpPr/>
          <p:nvPr/>
        </p:nvSpPr>
        <p:spPr bwMode="auto">
          <a:xfrm>
            <a:off x="0" y="0"/>
            <a:ext cx="12192000" cy="791396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xmlns="" id="{183B911A-2292-447A-BAB1-5860E09C01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83288" y="614363"/>
            <a:ext cx="6208712" cy="360362"/>
          </a:xfr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 algn="r">
              <a:buNone/>
              <a:defRPr sz="1600"/>
            </a:lvl1pPr>
            <a:lvl5pPr marL="1828800" indent="0">
              <a:buNone/>
              <a:defRPr/>
            </a:lvl5pPr>
          </a:lstStyle>
          <a:p>
            <a:r>
              <a:rPr lang="ru-RU" dirty="0"/>
              <a:t>Имя и контактные данные автора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5F4A113-38EB-4FB0-A5E1-D2045F3AAB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0"/>
            <a:ext cx="1999362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0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Финал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09600" y="2680372"/>
            <a:ext cx="10972800" cy="827311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algn="ctr">
              <a:defRPr lang="en-US" dirty="0"/>
            </a:lvl1pPr>
          </a:lstStyle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3716939"/>
            <a:ext cx="10972800" cy="792162"/>
          </a:xfr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>
            <a:lvl1pPr marL="0" indent="0" algn="ctr">
              <a:buFontTx/>
              <a:buNone/>
              <a:defRPr lang="en-US" dirty="0"/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CDED1F4-0330-4511-B293-08D7FE4737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269" y="0"/>
            <a:ext cx="5725463" cy="268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32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2328177"/>
            <a:ext cx="8365245" cy="379798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dirty="0">
                <a:solidFill>
                  <a:schemeClr val="tx1"/>
                </a:solidFill>
              </a:defRPr>
            </a:lvl1pPr>
            <a:lvl3pPr>
              <a:defRPr lang="ru-RU" sz="2000" dirty="0">
                <a:solidFill>
                  <a:schemeClr val="tx1"/>
                </a:solidFill>
              </a:defRPr>
            </a:lvl3pPr>
            <a:lvl4pPr>
              <a:defRPr lang="ru-RU" sz="1800" dirty="0">
                <a:solidFill>
                  <a:schemeClr val="tx1"/>
                </a:solidFill>
              </a:defRPr>
            </a:lvl4pPr>
            <a:lvl5pPr>
              <a:defRPr lang="ru-RU" sz="1600" dirty="0">
                <a:solidFill>
                  <a:schemeClr val="tx1"/>
                </a:solidFill>
              </a:defRPr>
            </a:lvl5pPr>
            <a:lvl6pPr>
              <a:defRPr lang="en-US" sz="1400" dirty="0">
                <a:solidFill>
                  <a:schemeClr val="tx1"/>
                </a:solidFill>
              </a:defRPr>
            </a:lvl6pPr>
          </a:lstStyle>
          <a:p>
            <a:pPr lvl="0"/>
            <a:r>
              <a:rPr lang="ru-RU" dirty="0"/>
              <a:t>Изложите здесь основные тезисы раздела</a:t>
            </a:r>
          </a:p>
          <a:p>
            <a:pPr lvl="2"/>
            <a:r>
              <a:rPr lang="ru-RU" dirty="0"/>
              <a:t>Второй уровень</a:t>
            </a:r>
          </a:p>
          <a:p>
            <a:pPr lvl="3"/>
            <a:r>
              <a:rPr lang="ru-RU" dirty="0"/>
              <a:t>Третий уровень</a:t>
            </a:r>
          </a:p>
          <a:p>
            <a:pPr lvl="4"/>
            <a:r>
              <a:rPr lang="ru-RU" dirty="0"/>
              <a:t>Четвертый уровень</a:t>
            </a:r>
          </a:p>
          <a:p>
            <a:pPr lvl="5"/>
            <a:r>
              <a:rPr lang="ru-RU" dirty="0"/>
              <a:t>Пятый уровень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ru-RU" dirty="0"/>
              <a:t>Название раздела</a:t>
            </a:r>
            <a:endParaRPr lang="en-US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601E002-0524-4D96-BC97-A6BFF63DA7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89" t="24090" r="79423" b="24177"/>
          <a:stretch/>
        </p:blipFill>
        <p:spPr>
          <a:xfrm>
            <a:off x="11112148" y="2328177"/>
            <a:ext cx="1079852" cy="379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8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D5ECA55-9769-4968-A783-C9E70872DAE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599" y="2346583"/>
            <a:ext cx="10972800" cy="3897137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xmlns="" id="{261B5029-6DCA-46C8-85EA-2A387651C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34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BDA6476B-5762-49D8-AB5F-107D3C25E7A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599" y="2346583"/>
            <a:ext cx="5374357" cy="37795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9" name="Объект 6">
            <a:extLst>
              <a:ext uri="{FF2B5EF4-FFF2-40B4-BE49-F238E27FC236}">
                <a16:creationId xmlns:a16="http://schemas.microsoft.com/office/drawing/2014/main" xmlns="" id="{B693B51F-5ADA-47B3-92A7-688B695B071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08046" y="2346583"/>
            <a:ext cx="5374357" cy="37795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F975E9B-033B-4283-9AA8-CE90532FBE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741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7545917" y="2346325"/>
            <a:ext cx="4036483" cy="1885950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545917" y="4384675"/>
            <a:ext cx="4036483" cy="1885950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236664"/>
            <a:ext cx="10972800" cy="827087"/>
          </a:xfrm>
        </p:spPr>
        <p:txBody>
          <a:bodyPr/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5BA8D95-7735-46FC-9C16-677F9F41E39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/>
              <a:t>Название раздела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776F01B-CEB5-4099-86FB-0DB6522A8E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" y="2346325"/>
            <a:ext cx="6691313" cy="3924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92281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9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59931"/>
            <a:ext cx="10972800" cy="386623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374357" y="439284"/>
            <a:ext cx="6208043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lang="ru-RU" smtClean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87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457200" rtl="0" eaLnBrk="1" latinLnBrk="0" hangingPunct="1">
        <a:spcBef>
          <a:spcPct val="0"/>
        </a:spcBef>
        <a:buNone/>
        <a:defRPr lang="en-US" sz="3600" b="1" i="0" kern="1200" baseline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 typeface="Wingdings" panose="05000000000000000000" pitchFamily="2" charset="2"/>
        <a:buChar char="§"/>
        <a:defRPr lang="ru-RU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12192000" cy="791396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59931"/>
            <a:ext cx="10972800" cy="3866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C66355F7-4A85-495B-983E-B57FC436A0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83957" y="614279"/>
            <a:ext cx="6208043" cy="360000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/>
          <a:lstStyle>
            <a:lvl1pPr algn="r">
              <a:defRPr lang="ru-RU" dirty="0" smtClean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Название раздела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7FFF610D-5594-4493-A8EE-64BC7F00D009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570"/>
            <a:ext cx="1999362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754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lang="en-US" sz="3200" b="1" i="0" kern="1200" baseline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 typeface="Wingdings" panose="05000000000000000000" pitchFamily="2" charset="2"/>
        <a:buChar char="§"/>
        <a:defRPr lang="ru-RU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ru-RU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feb-web.ru/feb/mas/mas-abc/04/ma133604.htm?cmd=0&amp;istext=1" TargetMode="External"/><Relationship Id="rId2" Type="http://schemas.openxmlformats.org/officeDocument/2006/relationships/hyperlink" Target="https://classes.ru/all-komi/dictionary-komi-russian-term-18573.htm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feb-web.ru/feb/ushakov/ush-abc/04/us160308.htm?cmd=0&amp;istext=1" TargetMode="External"/><Relationship Id="rId2" Type="http://schemas.openxmlformats.org/officeDocument/2006/relationships/hyperlink" Target="http://slovardalja.net/word.php?wordid=1930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lexicography.online/etymology/vasmer/%D0%B1/%D0%B1%D0%BE%D0%B3%D0%B0%D1%82%D1%8B%D1%80%D1%8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xmlns="" id="{EFEC5B45-AA45-42FC-9405-2E084188E0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Ханты-Мансийск, 2021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0E648D27-692A-4801-AC9E-A21193575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906973"/>
            <a:ext cx="11220450" cy="2456597"/>
          </a:xfrm>
        </p:spPr>
        <p:txBody>
          <a:bodyPr/>
          <a:lstStyle/>
          <a:p>
            <a:r>
              <a:rPr lang="ru-RU" dirty="0"/>
              <a:t>Типология образов богатырей в героических текстах народа манси: герои – защитники от </a:t>
            </a:r>
            <a:r>
              <a:rPr lang="ru-RU" dirty="0" err="1" smtClean="0"/>
              <a:t>враговвраов</a:t>
            </a:r>
            <a:r>
              <a:rPr lang="ru-RU" dirty="0" smtClean="0"/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224DD66-3586-4E22-850D-B2B48C90D9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3399" y="4752974"/>
            <a:ext cx="11229975" cy="1400175"/>
          </a:xfrm>
        </p:spPr>
        <p:txBody>
          <a:bodyPr>
            <a:normAutofit/>
          </a:bodyPr>
          <a:lstStyle/>
          <a:p>
            <a:pPr algn="l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Герасимова Светлана Алексеевна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	Группа 1092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87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609600" y="1692322"/>
            <a:ext cx="10363200" cy="443384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Предупреждение </a:t>
            </a:r>
            <a:r>
              <a:rPr lang="ru-RU" dirty="0"/>
              <a:t>богатыря о приближении воинов: </a:t>
            </a:r>
            <a:r>
              <a:rPr lang="ru-RU" i="1" dirty="0" err="1" smtClean="0"/>
              <a:t>Витхӯл</a:t>
            </a:r>
            <a:r>
              <a:rPr lang="ru-RU" i="1" dirty="0" smtClean="0"/>
              <a:t> </a:t>
            </a:r>
            <a:r>
              <a:rPr lang="ru-RU" i="1" dirty="0" err="1"/>
              <a:t>кāсыӈ</a:t>
            </a:r>
            <a:r>
              <a:rPr lang="ru-RU" i="1" dirty="0"/>
              <a:t> </a:t>
            </a:r>
            <a:r>
              <a:rPr lang="ru-RU" i="1" dirty="0" err="1" smtClean="0"/>
              <a:t>лёӈхкве</a:t>
            </a:r>
            <a:r>
              <a:rPr lang="ru-RU" i="1" dirty="0"/>
              <a:t>, / Вōруй </a:t>
            </a:r>
            <a:r>
              <a:rPr lang="ru-RU" i="1" dirty="0" err="1"/>
              <a:t>кāсыӈ</a:t>
            </a:r>
            <a:r>
              <a:rPr lang="ru-RU" i="1" dirty="0"/>
              <a:t> </a:t>
            </a:r>
            <a:r>
              <a:rPr lang="ru-RU" i="1" dirty="0" err="1" smtClean="0"/>
              <a:t>лёӈхкве</a:t>
            </a:r>
            <a:r>
              <a:rPr lang="ru-RU" i="1" dirty="0"/>
              <a:t>, / Пāвыл сāв – сāв </a:t>
            </a:r>
            <a:r>
              <a:rPr lang="ru-RU" i="1" dirty="0" err="1"/>
              <a:t>хум</a:t>
            </a:r>
            <a:r>
              <a:rPr lang="ru-RU" i="1" dirty="0"/>
              <a:t> </a:t>
            </a:r>
            <a:r>
              <a:rPr lang="ru-RU" i="1" dirty="0" err="1" smtClean="0"/>
              <a:t>ялэгыт</a:t>
            </a:r>
            <a:r>
              <a:rPr lang="ru-RU" i="1" dirty="0" smtClean="0"/>
              <a:t> </a:t>
            </a:r>
            <a:r>
              <a:rPr lang="ru-RU" i="1" dirty="0"/>
              <a:t>/ Ӯс сāв – сāв </a:t>
            </a:r>
            <a:r>
              <a:rPr lang="ru-RU" i="1" dirty="0" err="1"/>
              <a:t>хум</a:t>
            </a:r>
            <a:r>
              <a:rPr lang="ru-RU" i="1" dirty="0"/>
              <a:t> </a:t>
            </a:r>
            <a:r>
              <a:rPr lang="ru-RU" i="1" dirty="0" err="1" smtClean="0"/>
              <a:t>ялэгыт</a:t>
            </a:r>
            <a:r>
              <a:rPr lang="ru-RU" dirty="0" smtClean="0"/>
              <a:t> </a:t>
            </a:r>
            <a:r>
              <a:rPr lang="ru-RU" dirty="0"/>
              <a:t>‘Подобно вверх по воде поднимающейся рыбе, по каждому пути, / Подобно в лесу обитающему зверю, по каждой тропинке, / Многих поселков многочисленные мужчины идут, / Многих городов многочисленные мужчины </a:t>
            </a:r>
            <a:r>
              <a:rPr lang="ru-RU" dirty="0" smtClean="0"/>
              <a:t>идут’. </a:t>
            </a:r>
          </a:p>
          <a:p>
            <a:r>
              <a:rPr lang="ru-RU" dirty="0" smtClean="0"/>
              <a:t>Предупреждение и уточнение </a:t>
            </a:r>
            <a:r>
              <a:rPr lang="ru-RU" dirty="0"/>
              <a:t>о количестве врага и о его быстром приближение: </a:t>
            </a:r>
            <a:r>
              <a:rPr lang="ru-RU" i="1" dirty="0" err="1" smtClean="0"/>
              <a:t>Лув</a:t>
            </a:r>
            <a:r>
              <a:rPr lang="ru-RU" i="1" dirty="0" smtClean="0"/>
              <a:t>-пун</a:t>
            </a:r>
            <a:r>
              <a:rPr lang="ru-RU" i="1" dirty="0"/>
              <a:t>, ōс-пунн ёмас лялькве / Ты ёхтыглум; / Тāлтыӈ ӯс тāлткев / Ты хāӈхима, / Тāлтыӈ пāвыл тāлкев / Ты хāӈхима</a:t>
            </a:r>
            <a:r>
              <a:rPr lang="ru-RU" dirty="0"/>
              <a:t> ʻВраг, в таком количестве, как шерсть овцы, как шерсть лошади / сюда прибыл; / На пристань города с пристанью / Уже взобрался, / На пристань посёлка с пристанью / Уже взошёл</a:t>
            </a:r>
            <a:r>
              <a:rPr lang="ru-RU" dirty="0" smtClean="0"/>
              <a:t>’.</a:t>
            </a:r>
          </a:p>
          <a:p>
            <a:r>
              <a:rPr lang="ru-RU" dirty="0" smtClean="0"/>
              <a:t>Пробуждение богатыря. Его размышление: </a:t>
            </a:r>
            <a:r>
              <a:rPr lang="ru-RU" i="1" dirty="0" err="1" smtClean="0"/>
              <a:t>Кēр</a:t>
            </a:r>
            <a:r>
              <a:rPr lang="ru-RU" i="1" dirty="0" smtClean="0"/>
              <a:t> </a:t>
            </a:r>
            <a:r>
              <a:rPr lang="ru-RU" i="1" dirty="0"/>
              <a:t>ёпта </a:t>
            </a:r>
            <a:r>
              <a:rPr lang="ru-RU" i="1" dirty="0" err="1"/>
              <a:t>ётыӈ</a:t>
            </a:r>
            <a:r>
              <a:rPr lang="ru-RU" i="1" dirty="0"/>
              <a:t> </a:t>
            </a:r>
            <a:r>
              <a:rPr lang="ru-RU" i="1" dirty="0" err="1" smtClean="0"/>
              <a:t>ёвткем</a:t>
            </a:r>
            <a:r>
              <a:rPr lang="ru-RU" i="1" dirty="0" smtClean="0"/>
              <a:t> </a:t>
            </a:r>
            <a:r>
              <a:rPr lang="ru-RU" i="1" dirty="0"/>
              <a:t>˂…˃ / </a:t>
            </a:r>
            <a:r>
              <a:rPr lang="ru-RU" i="1" dirty="0" err="1"/>
              <a:t>Сāт</a:t>
            </a:r>
            <a:r>
              <a:rPr lang="ru-RU" i="1" dirty="0"/>
              <a:t> </a:t>
            </a:r>
            <a:r>
              <a:rPr lang="ru-RU" i="1" dirty="0" err="1" smtClean="0"/>
              <a:t>нял</a:t>
            </a:r>
            <a:r>
              <a:rPr lang="ru-RU" i="1" dirty="0" smtClean="0"/>
              <a:t> </a:t>
            </a:r>
            <a:r>
              <a:rPr lang="ru-RU" i="1" dirty="0"/>
              <a:t>пиным самыӈ тауткем</a:t>
            </a:r>
            <a:r>
              <a:rPr lang="ru-RU" dirty="0"/>
              <a:t> ‘С железным ободком свой лук с ободком ˂…˃ / С семью стрелами ячеистый </a:t>
            </a:r>
            <a:r>
              <a:rPr lang="ru-RU" dirty="0" smtClean="0"/>
              <a:t>колчан’. </a:t>
            </a:r>
            <a:endParaRPr lang="ru-RU" dirty="0"/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1236511"/>
            <a:ext cx="10972800" cy="2238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361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328177"/>
            <a:ext cx="10213075" cy="3797986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Гиперболизация силы ведёт к тому, что богатырь иногда уподобляется великану. Богатырь описывается высотой в три сажени</a:t>
            </a:r>
            <a:r>
              <a:rPr lang="ru-RU" sz="2800" dirty="0" smtClean="0"/>
              <a:t>.</a:t>
            </a:r>
          </a:p>
          <a:p>
            <a:pPr algn="just"/>
            <a:r>
              <a:rPr lang="ru-RU" sz="2800" dirty="0" smtClean="0"/>
              <a:t>Рост </a:t>
            </a:r>
            <a:r>
              <a:rPr lang="ru-RU" sz="2800" dirty="0"/>
              <a:t>богатыря отражается также в его имени. Например, имя Сат-хар-сов-щаринг-тагыл-ойка означает «богатырь в одеянии из семи шкур самца-оленя</a:t>
            </a:r>
            <a:r>
              <a:rPr lang="ru-RU" sz="2800" dirty="0" smtClean="0"/>
              <a:t>».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Величина богатыря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75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609600" y="2328177"/>
            <a:ext cx="10185779" cy="3797986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/>
              <a:t>Отыр предстаёт не только великим по росту, но и сильным: </a:t>
            </a:r>
            <a:r>
              <a:rPr lang="ru-RU" sz="2800" dirty="0" err="1" smtClean="0"/>
              <a:t>Я</a:t>
            </a:r>
            <a:r>
              <a:rPr lang="ru-RU" sz="2800" i="1" dirty="0" err="1" smtClean="0"/>
              <a:t>нтэвиӈ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ёвт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янтэвāкетэ</a:t>
            </a:r>
            <a:r>
              <a:rPr lang="ru-RU" sz="2800" i="1" dirty="0" smtClean="0"/>
              <a:t> </a:t>
            </a:r>
            <a:r>
              <a:rPr lang="ru-RU" sz="2800" i="1" dirty="0"/>
              <a:t>хартыглāкемт, / </a:t>
            </a:r>
            <a:r>
              <a:rPr lang="ru-RU" sz="2800" i="1" dirty="0" err="1" smtClean="0"/>
              <a:t>Пыгиӈ</a:t>
            </a:r>
            <a:r>
              <a:rPr lang="ru-RU" sz="2800" i="1" dirty="0" smtClean="0"/>
              <a:t> </a:t>
            </a:r>
            <a:r>
              <a:rPr lang="ru-RU" sz="2800" i="1" dirty="0"/>
              <a:t>хортхан щихрыӈ сӯй / Хōтыл суммыглāлы; / </a:t>
            </a:r>
            <a:r>
              <a:rPr lang="ru-RU" sz="2800" i="1" dirty="0" err="1" smtClean="0"/>
              <a:t>Янтэвиӈ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ёвт</a:t>
            </a:r>
            <a:r>
              <a:rPr lang="ru-RU" sz="2800" i="1" dirty="0" smtClean="0"/>
              <a:t> </a:t>
            </a:r>
            <a:r>
              <a:rPr lang="ru-RU" sz="2800" i="1" dirty="0" err="1"/>
              <a:t>я</a:t>
            </a:r>
            <a:r>
              <a:rPr lang="ru-RU" sz="2800" i="1" dirty="0" err="1" smtClean="0"/>
              <a:t>нтэвӣкем</a:t>
            </a:r>
            <a:r>
              <a:rPr lang="ru-RU" sz="2800" i="1" dirty="0" smtClean="0"/>
              <a:t> </a:t>
            </a:r>
            <a:r>
              <a:rPr lang="ru-RU" sz="2800" i="1" dirty="0" err="1"/>
              <a:t>паткет</a:t>
            </a:r>
            <a:r>
              <a:rPr lang="ru-RU" sz="2800" i="1" dirty="0"/>
              <a:t> </a:t>
            </a:r>
            <a:r>
              <a:rPr lang="ru-RU" sz="2800" i="1" dirty="0" err="1" smtClean="0"/>
              <a:t>эрт</a:t>
            </a:r>
            <a:r>
              <a:rPr lang="ru-RU" sz="2800" i="1" dirty="0" smtClean="0"/>
              <a:t> </a:t>
            </a:r>
            <a:r>
              <a:rPr lang="ru-RU" sz="2800" i="1" dirty="0"/>
              <a:t>/ Няӈра щахл кумрыӈ суил / Тав паттыглāлы</a:t>
            </a:r>
            <a:r>
              <a:rPr lang="ru-RU" sz="2800" dirty="0"/>
              <a:t> ‘Тетиву лука с тетивой когда стал натягивать, / От натянутой тетивы лука звук доносится; / Тетиву лука с тетивой когда стал отпускать, / Словно звук мощного раската грома, такой громкий звук / От отпущенной тетивы лука получается</a:t>
            </a:r>
            <a:r>
              <a:rPr lang="ru-RU" sz="2800" dirty="0" smtClean="0"/>
              <a:t>’.</a:t>
            </a:r>
            <a:endParaRPr lang="ru-RU" sz="2800" dirty="0"/>
          </a:p>
          <a:p>
            <a:r>
              <a:rPr lang="ru-RU" sz="2800" dirty="0"/>
              <a:t>Сила богатырей выражается </a:t>
            </a:r>
            <a:r>
              <a:rPr lang="ru-RU" sz="2800" dirty="0" smtClean="0"/>
              <a:t>и в </a:t>
            </a:r>
            <a:r>
              <a:rPr lang="ru-RU" sz="2800" dirty="0"/>
              <a:t>повседневных действиях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О </a:t>
            </a:r>
            <a:r>
              <a:rPr lang="ru-RU" sz="2800" dirty="0"/>
              <a:t>их силе можно также судить и по размерам домашней утвари, например, котёл величиной </a:t>
            </a:r>
            <a:r>
              <a:rPr lang="ru-RU" sz="2800" i="1" dirty="0" err="1"/>
              <a:t>сāт</a:t>
            </a:r>
            <a:r>
              <a:rPr lang="ru-RU" sz="2800" i="1" dirty="0"/>
              <a:t> </a:t>
            </a:r>
            <a:r>
              <a:rPr lang="ru-RU" sz="2800" i="1" dirty="0" err="1"/>
              <a:t>тāрыс</a:t>
            </a:r>
            <a:r>
              <a:rPr lang="ru-RU" sz="2800" i="1" dirty="0"/>
              <a:t> </a:t>
            </a:r>
            <a:r>
              <a:rPr lang="ru-RU" sz="2800" i="1" dirty="0" err="1"/>
              <a:t>яныт</a:t>
            </a:r>
            <a:r>
              <a:rPr lang="ru-RU" sz="2800" i="1" dirty="0"/>
              <a:t>, </a:t>
            </a:r>
            <a:r>
              <a:rPr lang="ru-RU" sz="2800" i="1" dirty="0" err="1"/>
              <a:t>хōт</a:t>
            </a:r>
            <a:r>
              <a:rPr lang="ru-RU" sz="2800" i="1" dirty="0"/>
              <a:t> </a:t>
            </a:r>
            <a:r>
              <a:rPr lang="ru-RU" sz="2800" i="1" dirty="0" err="1"/>
              <a:t>тāрыс</a:t>
            </a:r>
            <a:r>
              <a:rPr lang="ru-RU" sz="2800" i="1" dirty="0"/>
              <a:t> </a:t>
            </a:r>
            <a:r>
              <a:rPr lang="ru-RU" sz="2800" i="1" dirty="0" err="1"/>
              <a:t>яныт</a:t>
            </a:r>
            <a:r>
              <a:rPr lang="ru-RU" sz="2800" dirty="0"/>
              <a:t> ‘в семь саженей, в шесть саженей’.</a:t>
            </a: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1236511"/>
            <a:ext cx="10972800" cy="5649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Сила </a:t>
            </a:r>
            <a:r>
              <a:rPr lang="ru-RU" dirty="0" err="1" smtClean="0"/>
              <a:t>отыра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810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924334"/>
            <a:ext cx="10349552" cy="46811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В </a:t>
            </a:r>
            <a:r>
              <a:rPr lang="ru-RU" dirty="0"/>
              <a:t>героических песнях числа 6 и 7 часто встречаются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описании места обитания богатыря: «… над шестью порогами восседаю, … над семью порогами восседаю» </a:t>
            </a:r>
          </a:p>
          <a:p>
            <a:r>
              <a:rPr lang="ru-RU" dirty="0"/>
              <a:t>п</a:t>
            </a:r>
            <a:r>
              <a:rPr lang="ru-RU" dirty="0" smtClean="0"/>
              <a:t>ри описании жертвоприношение </a:t>
            </a:r>
            <a:r>
              <a:rPr lang="ru-RU" dirty="0"/>
              <a:t>в честь богатыря: </a:t>
            </a:r>
            <a:r>
              <a:rPr lang="ru-RU" i="1" dirty="0" err="1" smtClean="0"/>
              <a:t>Акв</a:t>
            </a:r>
            <a:r>
              <a:rPr lang="ru-RU" i="1" dirty="0" smtClean="0"/>
              <a:t> </a:t>
            </a:r>
            <a:r>
              <a:rPr lang="ru-RU" i="1" dirty="0" err="1"/>
              <a:t>квāлгэн</a:t>
            </a:r>
            <a:r>
              <a:rPr lang="ru-RU" i="1" dirty="0"/>
              <a:t> </a:t>
            </a:r>
            <a:r>
              <a:rPr lang="ru-RU" i="1" dirty="0" err="1" smtClean="0"/>
              <a:t>нэгим</a:t>
            </a:r>
            <a:r>
              <a:rPr lang="ru-RU" i="1" dirty="0" smtClean="0"/>
              <a:t> </a:t>
            </a:r>
            <a:r>
              <a:rPr lang="ru-RU" i="1" dirty="0"/>
              <a:t>сāт йириыл / ˂…˃ / Акв </a:t>
            </a:r>
            <a:r>
              <a:rPr lang="ru-RU" i="1" dirty="0" err="1"/>
              <a:t>квāлгэн</a:t>
            </a:r>
            <a:r>
              <a:rPr lang="ru-RU" i="1" dirty="0"/>
              <a:t> </a:t>
            </a:r>
            <a:r>
              <a:rPr lang="ru-RU" i="1" dirty="0" err="1" smtClean="0"/>
              <a:t>нэгим</a:t>
            </a:r>
            <a:r>
              <a:rPr lang="ru-RU" i="1" dirty="0" smtClean="0"/>
              <a:t> </a:t>
            </a:r>
            <a:r>
              <a:rPr lang="ru-RU" i="1" dirty="0"/>
              <a:t>хōт йирыл / </a:t>
            </a:r>
            <a:r>
              <a:rPr lang="ru-RU" i="1" dirty="0" err="1"/>
              <a:t>Тāн</a:t>
            </a:r>
            <a:r>
              <a:rPr lang="ru-RU" i="1" dirty="0"/>
              <a:t> </a:t>
            </a:r>
            <a:r>
              <a:rPr lang="ru-RU" i="1" dirty="0" err="1" smtClean="0"/>
              <a:t>тотыглэгыт</a:t>
            </a:r>
            <a:r>
              <a:rPr lang="ru-RU" dirty="0" smtClean="0"/>
              <a:t> </a:t>
            </a:r>
            <a:r>
              <a:rPr lang="ru-RU" dirty="0"/>
              <a:t>‘Одной верёвкой связанные семь животных / ˂…˃ / Одной верёвкой  связанные шесть жертвенных жовитных / Они приводят</a:t>
            </a:r>
            <a:r>
              <a:rPr lang="ru-RU" dirty="0" smtClean="0"/>
              <a:t>’. </a:t>
            </a:r>
            <a:endParaRPr lang="ru-RU" dirty="0"/>
          </a:p>
          <a:p>
            <a:r>
              <a:rPr lang="ru-RU" dirty="0"/>
              <a:t>Числа часто встречаются и при описании длительности поединка и количества воинов-помощников / воинов-врагов: </a:t>
            </a:r>
            <a:r>
              <a:rPr lang="ru-RU" i="1" dirty="0" err="1" smtClean="0"/>
              <a:t>Хоса</a:t>
            </a:r>
            <a:r>
              <a:rPr lang="ru-RU" i="1" dirty="0" smtClean="0"/>
              <a:t> </a:t>
            </a:r>
            <a:r>
              <a:rPr lang="ru-RU" i="1" dirty="0"/>
              <a:t>āпырлас, ман вāти āпырлас, / Хӯрмит хōтал </a:t>
            </a:r>
            <a:r>
              <a:rPr lang="ru-RU" i="1" dirty="0" err="1"/>
              <a:t>нāй</a:t>
            </a:r>
            <a:r>
              <a:rPr lang="ru-RU" i="1" dirty="0"/>
              <a:t> </a:t>
            </a:r>
            <a:r>
              <a:rPr lang="ru-RU" i="1" dirty="0" err="1" smtClean="0"/>
              <a:t>нэглум</a:t>
            </a:r>
            <a:r>
              <a:rPr lang="ru-RU" i="1" dirty="0" smtClean="0"/>
              <a:t> </a:t>
            </a:r>
            <a:r>
              <a:rPr lang="ru-RU" i="1" dirty="0" err="1" smtClean="0"/>
              <a:t>порат</a:t>
            </a:r>
            <a:r>
              <a:rPr lang="ru-RU" dirty="0" smtClean="0"/>
              <a:t>… </a:t>
            </a:r>
            <a:r>
              <a:rPr lang="ru-RU" dirty="0"/>
              <a:t>‘Долго оборонялся, или коротко оборонялся, / На третий день, как только стало светать…; </a:t>
            </a:r>
            <a:endParaRPr lang="ru-RU" dirty="0" smtClean="0"/>
          </a:p>
          <a:p>
            <a:r>
              <a:rPr lang="ru-RU" i="1" dirty="0" smtClean="0"/>
              <a:t>Ань </a:t>
            </a:r>
            <a:r>
              <a:rPr lang="ru-RU" i="1" dirty="0"/>
              <a:t>аптапн </a:t>
            </a:r>
            <a:r>
              <a:rPr lang="ru-RU" i="1" dirty="0" err="1"/>
              <a:t>аяӈхум</a:t>
            </a:r>
            <a:r>
              <a:rPr lang="ru-RU" i="1" dirty="0"/>
              <a:t> </a:t>
            </a:r>
            <a:r>
              <a:rPr lang="ru-RU" i="1" dirty="0" err="1" smtClean="0"/>
              <a:t>пыг</a:t>
            </a:r>
            <a:r>
              <a:rPr lang="ru-RU" i="1" dirty="0" smtClean="0"/>
              <a:t> </a:t>
            </a:r>
            <a:r>
              <a:rPr lang="ru-RU" i="1" dirty="0"/>
              <a:t>аптан мāн ялэгыт, / Атпан хāп тāгыл хӯлыл тотаве</a:t>
            </a:r>
            <a:r>
              <a:rPr lang="ru-RU" dirty="0"/>
              <a:t> ʻИ вот пятьдесят воинов-помощников в пятьдесят мест ездят, / Пятьдесят лодок, наполненных рыбой, </a:t>
            </a:r>
            <a:r>
              <a:rPr lang="ru-RU" dirty="0" err="1" smtClean="0"/>
              <a:t>привозятʼ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52405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Семантика числа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228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328177"/>
            <a:ext cx="10240370" cy="4236396"/>
          </a:xfrm>
        </p:spPr>
        <p:txBody>
          <a:bodyPr>
            <a:normAutofit/>
          </a:bodyPr>
          <a:lstStyle/>
          <a:p>
            <a:r>
              <a:rPr lang="ru-RU" dirty="0" smtClean="0"/>
              <a:t>Богатырь </a:t>
            </a:r>
            <a:r>
              <a:rPr lang="ru-RU" dirty="0"/>
              <a:t>Тэк-ойка одет в кольчугу «</a:t>
            </a:r>
            <a:r>
              <a:rPr lang="ru-RU" i="1" dirty="0"/>
              <a:t>сорхыӈ-сāм хансаӈ тагылкем, / Хулыӈ-сāм </a:t>
            </a:r>
            <a:r>
              <a:rPr lang="ru-RU" i="1" dirty="0" err="1"/>
              <a:t>хансаӈ</a:t>
            </a:r>
            <a:r>
              <a:rPr lang="ru-RU" i="1" dirty="0"/>
              <a:t> </a:t>
            </a:r>
            <a:r>
              <a:rPr lang="ru-RU" i="1" dirty="0" err="1" smtClean="0"/>
              <a:t>лахаркем</a:t>
            </a:r>
            <a:r>
              <a:rPr lang="ru-RU" dirty="0" smtClean="0"/>
              <a:t> </a:t>
            </a:r>
            <a:r>
              <a:rPr lang="ru-RU" dirty="0"/>
              <a:t>‘с узорами чешуи рыбы-сырка, / С узорами рыбной </a:t>
            </a:r>
            <a:r>
              <a:rPr lang="ru-RU" dirty="0" smtClean="0"/>
              <a:t>чешуи, </a:t>
            </a:r>
            <a:r>
              <a:rPr lang="ru-RU" dirty="0"/>
              <a:t>которая набрасывается «поверх одежды с соболиными плечами… / Поверх одежды со звериными </a:t>
            </a:r>
            <a:r>
              <a:rPr lang="ru-RU" dirty="0" smtClean="0"/>
              <a:t>плечами». </a:t>
            </a:r>
          </a:p>
          <a:p>
            <a:r>
              <a:rPr lang="ru-RU" dirty="0" smtClean="0"/>
              <a:t>В </a:t>
            </a:r>
            <a:r>
              <a:rPr lang="ru-RU" dirty="0"/>
              <a:t>тексте «Сāт-хāр-сōв-щāриӈ-тāгыл-ōйка апге, Āяс-Тōрум мойтыг </a:t>
            </a:r>
            <a:r>
              <a:rPr lang="ru-RU" dirty="0" err="1"/>
              <a:t>лāвум</a:t>
            </a:r>
            <a:r>
              <a:rPr lang="ru-RU" dirty="0"/>
              <a:t> </a:t>
            </a:r>
            <a:r>
              <a:rPr lang="ru-RU" dirty="0" err="1" smtClean="0"/>
              <a:t>тэрниӈ</a:t>
            </a:r>
            <a:r>
              <a:rPr lang="ru-RU" dirty="0" smtClean="0"/>
              <a:t> </a:t>
            </a:r>
            <a:r>
              <a:rPr lang="ru-RU" dirty="0"/>
              <a:t>э</a:t>
            </a:r>
            <a:r>
              <a:rPr lang="ru-RU" dirty="0" smtClean="0"/>
              <a:t>рге</a:t>
            </a:r>
            <a:r>
              <a:rPr lang="ru-RU" dirty="0"/>
              <a:t>» </a:t>
            </a:r>
            <a:r>
              <a:rPr lang="ru-RU" dirty="0" smtClean="0"/>
              <a:t>главный </a:t>
            </a:r>
            <a:r>
              <a:rPr lang="ru-RU" dirty="0"/>
              <a:t>герой надел кольчугу с мелкими ячейками, пристегнул лыжи, покрытые камусом оленя-самца, повесил ячеистый колчан с семью стрелами и заплечный лук с железным ободом, в руки взял серебряную саблю с серебряной рукоятью. Всё это одеяние и снаряжение богатырю было подарено Сорни-Кворысом батюшкой.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Одеяние богатыря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04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328176"/>
            <a:ext cx="10390496" cy="4304635"/>
          </a:xfrm>
        </p:spPr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/>
              <a:t>песне «Лар-ӯс </a:t>
            </a:r>
            <a:r>
              <a:rPr lang="ru-RU" dirty="0" err="1"/>
              <a:t>ōтырт</a:t>
            </a:r>
            <a:r>
              <a:rPr lang="ru-RU" dirty="0"/>
              <a:t> </a:t>
            </a:r>
            <a:r>
              <a:rPr lang="ru-RU" dirty="0" err="1" smtClean="0"/>
              <a:t>тэрниӈ</a:t>
            </a:r>
            <a:r>
              <a:rPr lang="ru-RU" dirty="0" smtClean="0"/>
              <a:t> </a:t>
            </a:r>
            <a:r>
              <a:rPr lang="ru-RU" dirty="0" err="1" smtClean="0"/>
              <a:t>эрыг</a:t>
            </a:r>
            <a:r>
              <a:rPr lang="ru-RU" dirty="0"/>
              <a:t>» </a:t>
            </a:r>
            <a:r>
              <a:rPr lang="ru-RU" dirty="0" smtClean="0"/>
              <a:t>приводится </a:t>
            </a:r>
            <a:r>
              <a:rPr lang="ru-RU" dirty="0"/>
              <a:t>описание битвы, когда русский богатырь напал на спящего именитого отыра Пакв-посы-войкан-алпи-отыра: «От сабли раздетый мужчина не может встать ˂…˃ Он одной рукой пытается схватить вверх занесённую саблю ˂…˃, другой рукой лук свой схватил. Только хотел натянуть лук, только тетива достигла середины, как лук лопнул. Только свою саблю схватил, ˂…˃ замахнулся, ˂…˃ как сабля ударилась о камни ˂…˃, в руках осталась только рукоять сабли. ˂…˃ Кольчугу хотел на себя накинуть, но она не накинулась» (низ кольчуги был зашит</a:t>
            </a:r>
            <a:r>
              <a:rPr lang="ru-RU" dirty="0" smtClean="0"/>
              <a:t>).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15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Заключение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Главный </a:t>
            </a:r>
            <a:r>
              <a:rPr lang="ru-RU" dirty="0"/>
              <a:t>герой-богатырь и его противники играют немаловажную роль в развёртывании сюжета и идейной направленности произведения. Богатырь вступает в схватку с врагами, но не всегда выходит </a:t>
            </a:r>
            <a:r>
              <a:rPr lang="ru-RU" dirty="0" smtClean="0"/>
              <a:t>победителем. </a:t>
            </a:r>
            <a:r>
              <a:rPr lang="ru-RU" dirty="0"/>
              <a:t>Причиной гибели, как правило, становится предательство супруги или бесчестный поступок врага, который нападает на спящего богатыря. </a:t>
            </a:r>
          </a:p>
          <a:p>
            <a:r>
              <a:rPr lang="ru-RU" dirty="0"/>
              <a:t>В героических текстах в образе врага отыра может быть как реальное лицо (другой отыр, русский богатырь и т.п.), так и мифическое существо (менкв, дух). </a:t>
            </a:r>
          </a:p>
          <a:p>
            <a:r>
              <a:rPr lang="ru-RU" dirty="0"/>
              <a:t>Богатырь уподоблен чему-то большому – великану, что находит отражение в его имени или в устойчивых выражениях. Имена героев не имеют аналогий, имя показывает и принадлежность к божеству, и рост героя, и место обитая его. </a:t>
            </a:r>
          </a:p>
          <a:p>
            <a:r>
              <a:rPr lang="ru-RU" dirty="0"/>
              <a:t>Богатырство героя, его сила, ловкость проявляется в его борьбе с противниками. Описанием противостояния/борьбы богатыря с захватчиками относится к эмоциональным эпизодам текстов.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393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660529"/>
          </a:xfrm>
        </p:spPr>
        <p:txBody>
          <a:bodyPr/>
          <a:lstStyle/>
          <a:p>
            <a:pPr algn="ctr"/>
            <a:r>
              <a:rPr lang="ru-RU" dirty="0" smtClean="0"/>
              <a:t>Список источников и литературы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609599" y="2033517"/>
            <a:ext cx="10972800" cy="4558352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ru-RU" sz="6400" dirty="0" smtClean="0"/>
              <a:t>1. Афанасьева </a:t>
            </a:r>
            <a:r>
              <a:rPr lang="ru-RU" sz="6400" dirty="0"/>
              <a:t>К.В., Игушев Е.А. Школьный этимомлогичсекий словарь мансийского языка.Манты-Мансийск: ИИЦ, 2011. 114 с. (с. 59)</a:t>
            </a:r>
          </a:p>
          <a:p>
            <a:pPr marL="0" lvl="0" indent="0">
              <a:buNone/>
            </a:pPr>
            <a:r>
              <a:rPr lang="ru-RU" sz="6400" dirty="0" smtClean="0"/>
              <a:t>2. </a:t>
            </a:r>
            <a:r>
              <a:rPr lang="ru-RU" sz="6400" dirty="0" err="1" smtClean="0"/>
              <a:t>Бардаханова</a:t>
            </a:r>
            <a:r>
              <a:rPr lang="ru-RU" sz="6400" dirty="0" smtClean="0"/>
              <a:t> </a:t>
            </a:r>
            <a:r>
              <a:rPr lang="ru-RU" sz="6400" dirty="0"/>
              <a:t>С.С. К изучению формульно-стереотипного языка эпоса (сравнительные аспекты) // Фольклорное наследие народов Сибири и Дальнего Востока. Якутск: ЯНЦ СО РАН, 1991. С. 103–112.</a:t>
            </a:r>
          </a:p>
          <a:p>
            <a:pPr marL="0" lvl="0" indent="0">
              <a:buNone/>
            </a:pPr>
            <a:r>
              <a:rPr lang="ru-RU" sz="6400" dirty="0" smtClean="0"/>
              <a:t>3. </a:t>
            </a:r>
            <a:r>
              <a:rPr lang="ru-RU" sz="6400" dirty="0" err="1" smtClean="0"/>
              <a:t>Бутанаев</a:t>
            </a:r>
            <a:r>
              <a:rPr lang="ru-RU" sz="6400" dirty="0" smtClean="0"/>
              <a:t> </a:t>
            </a:r>
            <a:r>
              <a:rPr lang="ru-RU" sz="6400" dirty="0"/>
              <a:t>В.Я. Традиционная культура и быт хакасов. Абакан: Хакас. кн. изд-во, 1996. 221с.</a:t>
            </a:r>
          </a:p>
          <a:p>
            <a:pPr marL="0" indent="0">
              <a:buNone/>
            </a:pPr>
            <a:r>
              <a:rPr lang="ru-RU" sz="6400" dirty="0" smtClean="0"/>
              <a:t>4. 3</a:t>
            </a:r>
            <a:r>
              <a:rPr lang="en-US" sz="6400" dirty="0"/>
              <a:t>a</a:t>
            </a:r>
            <a:r>
              <a:rPr lang="ru-RU" sz="6400" dirty="0"/>
              <a:t> Вртанесян Г.С. Числовые комплексы в текстах и материальной культуре народов Урала, Приуралья и Сибири // Вестник угроведения. 2018. Т. 8. № 3. С. 525–538. (с. 528)</a:t>
            </a:r>
          </a:p>
          <a:p>
            <a:pPr marL="0" lvl="0" indent="0">
              <a:buNone/>
            </a:pPr>
            <a:r>
              <a:rPr lang="ru-RU" sz="6400" dirty="0" smtClean="0"/>
              <a:t>5. Гребнев </a:t>
            </a:r>
            <a:r>
              <a:rPr lang="ru-RU" sz="6400" dirty="0"/>
              <a:t>Л.В. Тувинский героический эпос. М.: Восточная литература, 1960. 145с.</a:t>
            </a:r>
          </a:p>
          <a:p>
            <a:pPr marL="0" lvl="0" indent="0">
              <a:buNone/>
            </a:pPr>
            <a:r>
              <a:rPr lang="ru-RU" sz="6400" dirty="0" smtClean="0"/>
              <a:t>6. </a:t>
            </a:r>
            <a:r>
              <a:rPr lang="ru-RU" sz="6400" dirty="0" err="1" smtClean="0"/>
              <a:t>Динисламова</a:t>
            </a:r>
            <a:r>
              <a:rPr lang="ru-RU" sz="6400" dirty="0" smtClean="0"/>
              <a:t> </a:t>
            </a:r>
            <a:r>
              <a:rPr lang="ru-RU" sz="6400" dirty="0"/>
              <a:t>О.Ю. Языковая репрезентация роста человека в мансийской и русской фразеологической картинах мира // Вестник угроведения. 2019. Т. 9. № 1. С. 30–39.</a:t>
            </a:r>
          </a:p>
          <a:p>
            <a:pPr marL="0" lvl="0" indent="0">
              <a:buNone/>
            </a:pPr>
            <a:r>
              <a:rPr lang="ru-RU" sz="6400" dirty="0" smtClean="0"/>
              <a:t>7. </a:t>
            </a:r>
            <a:r>
              <a:rPr lang="ru-RU" sz="6400" dirty="0" err="1" smtClean="0"/>
              <a:t>Динисламова</a:t>
            </a:r>
            <a:r>
              <a:rPr lang="ru-RU" sz="6400" dirty="0" smtClean="0"/>
              <a:t> </a:t>
            </a:r>
            <a:r>
              <a:rPr lang="ru-RU" sz="6400" dirty="0"/>
              <a:t>С. С. Героический эпос народа манси – свидетельство древней культуры и искусства народа // Материалы VIII научно-практической конференции, посвященной памяти А. А. Дунина-Горкавича (г. Ханты-Мансийск, 10 апреля 2012 г.). Ханты-Мансийск: Печатное дело, 2012. С. 83</a:t>
            </a:r>
            <a:r>
              <a:rPr lang="ru-RU" sz="6400" dirty="0" smtClean="0"/>
              <a:t>.</a:t>
            </a:r>
          </a:p>
          <a:p>
            <a:pPr marL="0" lvl="0" indent="0">
              <a:buNone/>
            </a:pPr>
            <a:r>
              <a:rPr lang="ru-RU" sz="6400" dirty="0" smtClean="0"/>
              <a:t>8. </a:t>
            </a:r>
            <a:r>
              <a:rPr lang="ru-RU" sz="6400" dirty="0" err="1" smtClean="0"/>
              <a:t>Динисламова</a:t>
            </a:r>
            <a:r>
              <a:rPr lang="ru-RU" sz="6400" dirty="0" smtClean="0"/>
              <a:t> </a:t>
            </a:r>
            <a:r>
              <a:rPr lang="ru-RU" sz="6400" dirty="0"/>
              <a:t>С. С. Дети Торума – богатыри героического эпоса манси // I Сибирский форум фольклористов: тез. докладов. Новосибирск: Академиздат, 2016. С. 77–78.</a:t>
            </a:r>
          </a:p>
          <a:p>
            <a:pPr marL="0" lvl="0" indent="0">
              <a:buNone/>
            </a:pPr>
            <a:r>
              <a:rPr lang="ru-RU" sz="6400" dirty="0" smtClean="0"/>
              <a:t>9. </a:t>
            </a:r>
            <a:r>
              <a:rPr lang="ru-RU" sz="6400" dirty="0" err="1" smtClean="0"/>
              <a:t>Дыренкова</a:t>
            </a:r>
            <a:r>
              <a:rPr lang="ru-RU" sz="6400" dirty="0" smtClean="0"/>
              <a:t> </a:t>
            </a:r>
            <a:r>
              <a:rPr lang="ru-RU" sz="6400" dirty="0"/>
              <a:t>Н. П. Шорский фольклор. М.; Л.: АН СССР, 1940. 448с.</a:t>
            </a:r>
          </a:p>
          <a:p>
            <a:pPr marL="0" lvl="0" indent="0">
              <a:buNone/>
            </a:pPr>
            <a:r>
              <a:rPr lang="ru-RU" sz="6400" dirty="0" smtClean="0"/>
              <a:t>10. Емельянов </a:t>
            </a:r>
            <a:r>
              <a:rPr lang="ru-RU" sz="6400" dirty="0"/>
              <a:t>КВ. Сюжеты олонхо о защитниках племени. Новосибирск: Наука, 2000. 192с</a:t>
            </a:r>
            <a:r>
              <a:rPr lang="ru-RU" sz="6400" dirty="0" smtClean="0"/>
              <a:t>.</a:t>
            </a:r>
          </a:p>
          <a:p>
            <a:pPr marL="0" indent="0"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Иванова В.С. О семантике чисел в духовной культуре обских угров. Томск: изд-во Том. ун-та, 2002 . 36 с.  (с. 10</a:t>
            </a:r>
          </a:p>
          <a:p>
            <a:pPr marL="0" lvl="0" indent="0"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12. Именитые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Богатыри Обского края. Ханты-Мансийск: ИИЦ ЮГУ; Юграфика; Югорский формат. Кн. 1, 2010, 150 с.; Кн. 2, 2012, 171 с.; Кн. 3, 2015, 204 с.</a:t>
            </a:r>
          </a:p>
          <a:p>
            <a:pPr marL="0" lvl="0" indent="0">
              <a:buNone/>
            </a:pPr>
            <a:endParaRPr lang="ru-RU" sz="6400" dirty="0"/>
          </a:p>
          <a:p>
            <a:pPr marL="0" lvl="0" indent="0">
              <a:buNone/>
            </a:pPr>
            <a:endParaRPr lang="ru-RU" sz="6400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13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609599" y="1951630"/>
            <a:ext cx="10972800" cy="462659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13. Коми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(зырянский)-русский словарь .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https://classes.ru/all-komi/dictionary-komi-russian-term-18573.htm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(дата обращения: 24.05.2021).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Кузакова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Е.А. Словарь манси (восточный диалект). М.: Институт этнологии и антропологии РАН.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15. Кузьмина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А. А. Олонхо Вилюйскоо региона: бытование, сюжетно-композиционная структура, образы: дис. … канд. филол. наук. Якутск, 2008. 319 с.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16.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Кульсарин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Н. Г. Образ богатыря в русском и башкирском героическом эпосе: лис. … канд. филол. наук. Уфа, 2014. 190 с.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17.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Мансийска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(вогульская) поэзия: военные и героические сказания / сост. Е. И. Ромбандеева. Тюмень: Формат, 2017. 250 с.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18. Попова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С. А. От Урала до Оби: героический путь вождя-богатыря Намыу Отыр'а (к вопросу о миграциях и сложении сосьвинско-ляпинской группы манси) //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Вестник угроведения.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2018. Т 8. № 4. С. 741–754.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19. Путилов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Б. Н. Экскурсы в теорию и историю славянского эпоса. СПб., 1999. 288 с.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Ромбандеева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Е. И. Героический эпос манси (вогулов): Песни святых покровителей. Ханты-Мансийск: Принт-Класс, 2010. 648. 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21.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Ромбандеева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Е. И. История народа манси (вогулов) и его духовная культура (по данным фольклора и обрядов). Сургут: Сев. Дом; Сев.-Сиб. рег. кн. изд-во, 1993. 208 с.</a:t>
            </a:r>
          </a:p>
          <a:p>
            <a:pPr marL="0" lv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22. Словарь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русского языка </a:t>
            </a:r>
            <a:r>
              <a:rPr lang="ru-RU" sz="1600" u="sng" dirty="0">
                <a:latin typeface="Times New Roman" pitchFamily="18" charset="0"/>
                <a:cs typeface="Times New Roman" pitchFamily="18" charset="0"/>
                <a:hlinkClick r:id="rId3"/>
              </a:rPr>
              <a:t>http://feb-web.ru/feb/mas/mas-abc/04/ma133604.htm?cmd=0&amp;istext=1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233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236511"/>
            <a:ext cx="10972800" cy="46946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609599" y="1760561"/>
            <a:ext cx="10972800" cy="473577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i="1" dirty="0"/>
              <a:t>Суразаков С. С.</a:t>
            </a:r>
            <a:r>
              <a:rPr lang="ru-RU" dirty="0"/>
              <a:t> Алтайский героический эпос. М.: Наука, 1985. 255 с.</a:t>
            </a:r>
          </a:p>
          <a:p>
            <a:pPr lvl="0"/>
            <a:r>
              <a:rPr lang="ru-RU" dirty="0"/>
              <a:t>Толковый словарь живого великорусского языка В. Даля. </a:t>
            </a:r>
            <a:r>
              <a:rPr lang="en-US" dirty="0"/>
              <a:t>URL</a:t>
            </a:r>
            <a:r>
              <a:rPr lang="ru-RU" dirty="0"/>
              <a:t>: </a:t>
            </a:r>
            <a:r>
              <a:rPr lang="ru-RU" u="sng" dirty="0">
                <a:hlinkClick r:id="rId2"/>
              </a:rPr>
              <a:t>http://slovardalja.net/word.php?wordid=1930</a:t>
            </a:r>
            <a:r>
              <a:rPr lang="ru-RU" dirty="0"/>
              <a:t> (дата обращения: 10.05.2021).</a:t>
            </a:r>
          </a:p>
          <a:p>
            <a:pPr lvl="0"/>
            <a:r>
              <a:rPr lang="ru-RU" dirty="0"/>
              <a:t>Толковый словарь русского языка / под ред. Д. Н. Ушакова в 4. Томах. </a:t>
            </a:r>
            <a:r>
              <a:rPr lang="ru-RU" u="sng" dirty="0">
                <a:hlinkClick r:id="rId3"/>
              </a:rPr>
              <a:t>http://feb-web.ru/feb/ushakov/ush-abc/04/us160308.htm?cmd=0&amp;istext=1</a:t>
            </a:r>
            <a:r>
              <a:rPr lang="ru-RU" dirty="0"/>
              <a:t> </a:t>
            </a:r>
          </a:p>
          <a:p>
            <a:pPr lvl="0"/>
            <a:r>
              <a:rPr lang="ru-RU" dirty="0"/>
              <a:t>Трояков П. А. К вопросу об историко-генетическом изучении ранних форм эпоса // Советская этнография. 1977. № 3. С. 125–132.</a:t>
            </a:r>
          </a:p>
          <a:p>
            <a:pPr lvl="0"/>
            <a:r>
              <a:rPr lang="ru-RU" dirty="0"/>
              <a:t>Чернецов В.Н. Краткий мансийский слвоарь с грамматическими параллелями. (с. 87)</a:t>
            </a:r>
          </a:p>
          <a:p>
            <a:pPr lvl="0"/>
            <a:r>
              <a:rPr lang="ru-RU" dirty="0"/>
              <a:t>Чистобаева Н. С. Героический эпос хакасов: тематика и поэтика: дисс. … канд. филол. наук. Новосибирск, 2007. 184 с.</a:t>
            </a:r>
          </a:p>
          <a:p>
            <a:pPr lvl="0"/>
            <a:r>
              <a:rPr lang="ru-RU" dirty="0"/>
              <a:t>Этимологический онлайн-словарь русского языка М. Фасмера. </a:t>
            </a:r>
            <a:r>
              <a:rPr lang="en-US" dirty="0"/>
              <a:t>URL</a:t>
            </a:r>
            <a:r>
              <a:rPr lang="ru-RU" dirty="0"/>
              <a:t>: </a:t>
            </a:r>
            <a:r>
              <a:rPr lang="en-US" u="sng" dirty="0">
                <a:hlinkClick r:id="rId4"/>
              </a:rPr>
              <a:t>https</a:t>
            </a:r>
            <a:r>
              <a:rPr lang="ru-RU" u="sng" dirty="0">
                <a:hlinkClick r:id="rId4"/>
              </a:rPr>
              <a:t>://</a:t>
            </a:r>
            <a:r>
              <a:rPr lang="en-US" u="sng" dirty="0">
                <a:hlinkClick r:id="rId4"/>
              </a:rPr>
              <a:t>lexicography</a:t>
            </a:r>
            <a:r>
              <a:rPr lang="ru-RU" u="sng" dirty="0">
                <a:hlinkClick r:id="rId4"/>
              </a:rPr>
              <a:t>.</a:t>
            </a:r>
            <a:r>
              <a:rPr lang="en-US" u="sng" dirty="0">
                <a:hlinkClick r:id="rId4"/>
              </a:rPr>
              <a:t>online</a:t>
            </a:r>
            <a:r>
              <a:rPr lang="ru-RU" u="sng" dirty="0">
                <a:hlinkClick r:id="rId4"/>
              </a:rPr>
              <a:t>/</a:t>
            </a:r>
            <a:r>
              <a:rPr lang="en-US" u="sng" dirty="0">
                <a:hlinkClick r:id="rId4"/>
              </a:rPr>
              <a:t>etymology</a:t>
            </a:r>
            <a:r>
              <a:rPr lang="ru-RU" u="sng" dirty="0">
                <a:hlinkClick r:id="rId4"/>
              </a:rPr>
              <a:t>/</a:t>
            </a:r>
            <a:r>
              <a:rPr lang="en-US" u="sng" dirty="0">
                <a:hlinkClick r:id="rId4"/>
              </a:rPr>
              <a:t>vasmer</a:t>
            </a:r>
            <a:r>
              <a:rPr lang="ru-RU" u="sng" dirty="0">
                <a:hlinkClick r:id="rId4"/>
              </a:rPr>
              <a:t>/%</a:t>
            </a:r>
            <a:r>
              <a:rPr lang="en-US" u="sng" dirty="0">
                <a:hlinkClick r:id="rId4"/>
              </a:rPr>
              <a:t>D</a:t>
            </a:r>
            <a:r>
              <a:rPr lang="ru-RU" u="sng" dirty="0">
                <a:hlinkClick r:id="rId4"/>
              </a:rPr>
              <a:t>0%</a:t>
            </a:r>
            <a:r>
              <a:rPr lang="en-US" u="sng" dirty="0">
                <a:hlinkClick r:id="rId4"/>
              </a:rPr>
              <a:t>B</a:t>
            </a:r>
            <a:r>
              <a:rPr lang="ru-RU" u="sng" dirty="0">
                <a:hlinkClick r:id="rId4"/>
              </a:rPr>
              <a:t>1/%</a:t>
            </a:r>
            <a:r>
              <a:rPr lang="en-US" u="sng" dirty="0">
                <a:hlinkClick r:id="rId4"/>
              </a:rPr>
              <a:t>D</a:t>
            </a:r>
            <a:r>
              <a:rPr lang="ru-RU" u="sng" dirty="0">
                <a:hlinkClick r:id="rId4"/>
              </a:rPr>
              <a:t>0%</a:t>
            </a:r>
            <a:r>
              <a:rPr lang="en-US" u="sng" dirty="0">
                <a:hlinkClick r:id="rId4"/>
              </a:rPr>
              <a:t>B</a:t>
            </a:r>
            <a:r>
              <a:rPr lang="ru-RU" u="sng" dirty="0">
                <a:hlinkClick r:id="rId4"/>
              </a:rPr>
              <a:t>1%</a:t>
            </a:r>
            <a:r>
              <a:rPr lang="en-US" u="sng" dirty="0">
                <a:hlinkClick r:id="rId4"/>
              </a:rPr>
              <a:t>D</a:t>
            </a:r>
            <a:r>
              <a:rPr lang="ru-RU" u="sng" dirty="0">
                <a:hlinkClick r:id="rId4"/>
              </a:rPr>
              <a:t>0%</a:t>
            </a:r>
            <a:r>
              <a:rPr lang="en-US" u="sng" dirty="0">
                <a:hlinkClick r:id="rId4"/>
              </a:rPr>
              <a:t>BE</a:t>
            </a:r>
            <a:r>
              <a:rPr lang="ru-RU" u="sng" dirty="0">
                <a:hlinkClick r:id="rId4"/>
              </a:rPr>
              <a:t>%</a:t>
            </a:r>
            <a:r>
              <a:rPr lang="en-US" u="sng" dirty="0">
                <a:hlinkClick r:id="rId4"/>
              </a:rPr>
              <a:t>D</a:t>
            </a:r>
            <a:r>
              <a:rPr lang="ru-RU" u="sng" dirty="0">
                <a:hlinkClick r:id="rId4"/>
              </a:rPr>
              <a:t>0%</a:t>
            </a:r>
            <a:r>
              <a:rPr lang="en-US" u="sng" dirty="0">
                <a:hlinkClick r:id="rId4"/>
              </a:rPr>
              <a:t>B</a:t>
            </a:r>
            <a:r>
              <a:rPr lang="ru-RU" u="sng" dirty="0">
                <a:hlinkClick r:id="rId4"/>
              </a:rPr>
              <a:t>3%</a:t>
            </a:r>
            <a:r>
              <a:rPr lang="en-US" u="sng" dirty="0">
                <a:hlinkClick r:id="rId4"/>
              </a:rPr>
              <a:t>D</a:t>
            </a:r>
            <a:r>
              <a:rPr lang="ru-RU" u="sng" dirty="0">
                <a:hlinkClick r:id="rId4"/>
              </a:rPr>
              <a:t>0%</a:t>
            </a:r>
            <a:r>
              <a:rPr lang="en-US" u="sng" dirty="0">
                <a:hlinkClick r:id="rId4"/>
              </a:rPr>
              <a:t>B</a:t>
            </a:r>
            <a:r>
              <a:rPr lang="ru-RU" u="sng" dirty="0">
                <a:hlinkClick r:id="rId4"/>
              </a:rPr>
              <a:t>0%</a:t>
            </a:r>
            <a:r>
              <a:rPr lang="en-US" u="sng" dirty="0">
                <a:hlinkClick r:id="rId4"/>
              </a:rPr>
              <a:t>D</a:t>
            </a:r>
            <a:r>
              <a:rPr lang="ru-RU" u="sng" dirty="0">
                <a:hlinkClick r:id="rId4"/>
              </a:rPr>
              <a:t>1%82%</a:t>
            </a:r>
            <a:r>
              <a:rPr lang="en-US" u="sng" dirty="0">
                <a:hlinkClick r:id="rId4"/>
              </a:rPr>
              <a:t>D</a:t>
            </a:r>
            <a:r>
              <a:rPr lang="ru-RU" u="sng" dirty="0">
                <a:hlinkClick r:id="rId4"/>
              </a:rPr>
              <a:t>1%8</a:t>
            </a:r>
            <a:r>
              <a:rPr lang="en-US" u="sng" dirty="0">
                <a:hlinkClick r:id="rId4"/>
              </a:rPr>
              <a:t>B</a:t>
            </a:r>
            <a:r>
              <a:rPr lang="ru-RU" u="sng" dirty="0">
                <a:hlinkClick r:id="rId4"/>
              </a:rPr>
              <a:t>%</a:t>
            </a:r>
            <a:r>
              <a:rPr lang="en-US" u="sng" dirty="0">
                <a:hlinkClick r:id="rId4"/>
              </a:rPr>
              <a:t>D</a:t>
            </a:r>
            <a:r>
              <a:rPr lang="ru-RU" u="sng" dirty="0">
                <a:hlinkClick r:id="rId4"/>
              </a:rPr>
              <a:t>1%80%</a:t>
            </a:r>
            <a:r>
              <a:rPr lang="en-US" u="sng" dirty="0">
                <a:hlinkClick r:id="rId4"/>
              </a:rPr>
              <a:t>D</a:t>
            </a:r>
            <a:r>
              <a:rPr lang="ru-RU" u="sng" dirty="0">
                <a:hlinkClick r:id="rId4"/>
              </a:rPr>
              <a:t>1%8</a:t>
            </a:r>
            <a:r>
              <a:rPr lang="en-US" u="sng" dirty="0">
                <a:hlinkClick r:id="rId4"/>
              </a:rPr>
              <a:t>C</a:t>
            </a:r>
            <a:r>
              <a:rPr lang="ru-RU" dirty="0"/>
              <a:t> (дата обращения: 10 05.2021).</a:t>
            </a:r>
          </a:p>
          <a:p>
            <a:pPr lvl="0"/>
            <a:r>
              <a:rPr lang="en-US" dirty="0"/>
              <a:t>Kannisto A.,  Liimola M.  Wogulische Volksdichtung. Bd II: Kriegs und heldensagen. Helsinki: [w/p], 1955. 431 s.</a:t>
            </a:r>
            <a:endParaRPr lang="ru-RU" dirty="0"/>
          </a:p>
          <a:p>
            <a:pPr lvl="0"/>
            <a:r>
              <a:rPr lang="en-US" dirty="0"/>
              <a:t>Munkácsi Bernát. Vogul népkötési gyüjtemény I-IV. – Budapest:  Bd II/1: Istenek hösi énekei, regéi és idézö igéi. - 1910-1921. – 756 </a:t>
            </a:r>
            <a:r>
              <a:rPr lang="ru-RU" dirty="0"/>
              <a:t>р</a:t>
            </a:r>
            <a:r>
              <a:rPr lang="en-US" dirty="0"/>
              <a:t>.</a:t>
            </a:r>
            <a:endParaRPr lang="ru-RU" dirty="0"/>
          </a:p>
          <a:p>
            <a:pPr lvl="0"/>
            <a:r>
              <a:rPr lang="en-US" dirty="0"/>
              <a:t>Munkacsi B., Kalman B. Wogulisches wörterbuch. Budapest: Akademiai kiado, 1986. 950 c.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84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7F86E713-6BDA-44E6-B57D-67D51E838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70" y="914531"/>
            <a:ext cx="10972800" cy="827311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1319" y="2228850"/>
            <a:ext cx="10376705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 многообразии жанров мансийского фольклора выделяются героические песни, в которых главным персонажем выступает богатырь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dirty="0" smtClean="0"/>
              <a:t>Богатыри </a:t>
            </a:r>
            <a:r>
              <a:rPr lang="ru-RU" sz="2400" dirty="0"/>
              <a:t>«являют собой образы синтетической природы: в основе своей это культурные герои, родовые и племенные герои, персонажи, пришедшие из мифологии и архаического мира, но трансформированные классическим эпосом в героев народных, национальных, региональных. Они – обитатели эпических городов и царств, иногда сами – правители и вожди, чаще – рядовые воины и воеводы, они выполняют свой долг перед народом, перед государственной властью, перед родной землёй» </a:t>
            </a:r>
            <a:r>
              <a:rPr lang="ru-RU" sz="2400" dirty="0" smtClean="0"/>
              <a:t>[Путилов, </a:t>
            </a:r>
            <a:r>
              <a:rPr lang="ru-RU" sz="2400" dirty="0"/>
              <a:t>18–19</a:t>
            </a:r>
            <a:r>
              <a:rPr lang="ru-RU" sz="2400" dirty="0" smtClean="0"/>
              <a:t>]. </a:t>
            </a:r>
          </a:p>
          <a:p>
            <a:r>
              <a:rPr lang="ru-RU" i="1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69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7B146D6-F76C-48B7-BF4E-C8838B4E1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F52358D-6D90-4118-AED5-67F6F11052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14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609600" y="2328177"/>
            <a:ext cx="10322257" cy="3797986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Слово </a:t>
            </a:r>
            <a:r>
              <a:rPr lang="ru-RU" sz="2800" dirty="0"/>
              <a:t>«богатырь» заимствовано из др.-тюрк. *</a:t>
            </a:r>
            <a:r>
              <a:rPr lang="ru-RU" sz="2800" i="1" dirty="0"/>
              <a:t>baɣatur</a:t>
            </a:r>
            <a:r>
              <a:rPr lang="ru-RU" sz="2800" dirty="0"/>
              <a:t> (откуда и венгр. </a:t>
            </a:r>
            <a:r>
              <a:rPr lang="ru-RU" sz="2800" i="1" dirty="0"/>
              <a:t>bátor</a:t>
            </a:r>
            <a:r>
              <a:rPr lang="ru-RU" sz="2800" dirty="0"/>
              <a:t> «смелый»), дунайско-булг. </a:t>
            </a:r>
            <a:r>
              <a:rPr lang="ru-RU" sz="2800" i="1" dirty="0"/>
              <a:t>βαγάτουρ</a:t>
            </a:r>
            <a:r>
              <a:rPr lang="ru-RU" sz="2800" dirty="0"/>
              <a:t>, тур. </a:t>
            </a:r>
            <a:r>
              <a:rPr lang="ru-RU" sz="2800" i="1" dirty="0"/>
              <a:t>batur</a:t>
            </a:r>
            <a:r>
              <a:rPr lang="ru-RU" sz="2800" dirty="0"/>
              <a:t> «смелый, военачальник», киргиз. </a:t>
            </a:r>
            <a:r>
              <a:rPr lang="ru-RU" sz="2800" i="1" dirty="0"/>
              <a:t>баатыр</a:t>
            </a:r>
            <a:r>
              <a:rPr lang="ru-RU" sz="2800" dirty="0"/>
              <a:t> «герой», «храбрец», шор. </a:t>
            </a:r>
            <a:r>
              <a:rPr lang="ru-RU" sz="2800" i="1" dirty="0"/>
              <a:t>paɣattyr</a:t>
            </a:r>
            <a:r>
              <a:rPr lang="ru-RU" sz="2800" dirty="0"/>
              <a:t> «герой», монг. </a:t>
            </a:r>
            <a:r>
              <a:rPr lang="ru-RU" sz="2800" i="1" dirty="0"/>
              <a:t>bagatur</a:t>
            </a:r>
            <a:r>
              <a:rPr lang="ru-RU" sz="2800" dirty="0"/>
              <a:t>, калм </a:t>
            </a:r>
            <a:r>
              <a:rPr lang="ru-RU" sz="2800" i="1" dirty="0"/>
              <a:t>bātr̥ </a:t>
            </a:r>
            <a:r>
              <a:rPr lang="ru-RU" sz="2800" dirty="0" smtClean="0"/>
              <a:t>[Этимологический словарь М. Фасмера]. </a:t>
            </a:r>
          </a:p>
          <a:p>
            <a:r>
              <a:rPr lang="ru-RU" sz="2800" dirty="0" smtClean="0"/>
              <a:t>«</a:t>
            </a:r>
            <a:r>
              <a:rPr lang="ru-RU" sz="2800" dirty="0"/>
              <a:t>Богатырь – татарск., человек рослый, дородный, дюжий и видный; необычайный силач; смелый и удачливый, храбрый и счастливый воин, витязь. Сказочные богатыри, великаны, побивающие одним махом десятки врагов и разные чудища» </a:t>
            </a:r>
            <a:r>
              <a:rPr lang="ru-RU" sz="2800" dirty="0" smtClean="0"/>
              <a:t>[Даль].</a:t>
            </a:r>
            <a:endParaRPr lang="ru-RU" sz="2800" dirty="0"/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Определение лексемы «богатырь»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98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328176"/>
            <a:ext cx="10254018" cy="41954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 err="1" smtClean="0"/>
              <a:t>Отыр</a:t>
            </a:r>
            <a:r>
              <a:rPr lang="ru-RU" sz="2800" dirty="0" smtClean="0"/>
              <a:t> </a:t>
            </a:r>
            <a:r>
              <a:rPr lang="ru-RU" sz="2800" dirty="0"/>
              <a:t>/ ōтэр / </a:t>
            </a:r>
            <a:r>
              <a:rPr lang="en-US" sz="2800" dirty="0"/>
              <a:t>ot</a:t>
            </a:r>
            <a:r>
              <a:rPr lang="ru-RU" sz="2800" dirty="0"/>
              <a:t>ъ</a:t>
            </a:r>
            <a:r>
              <a:rPr lang="en-US" sz="2800" dirty="0"/>
              <a:t>r</a:t>
            </a:r>
            <a:r>
              <a:rPr lang="ru-RU" sz="2800" dirty="0"/>
              <a:t> в переводе с мансийского </a:t>
            </a:r>
            <a:r>
              <a:rPr lang="ru-RU" sz="2800" dirty="0" smtClean="0"/>
              <a:t>языка</a:t>
            </a:r>
          </a:p>
          <a:p>
            <a:pPr marL="0" indent="0">
              <a:buNone/>
            </a:pPr>
            <a:r>
              <a:rPr lang="ru-RU" sz="2800" dirty="0" smtClean="0"/>
              <a:t>	– </a:t>
            </a:r>
            <a:r>
              <a:rPr lang="ru-RU" sz="2800" dirty="0"/>
              <a:t>«князь, господин, повелитель» </a:t>
            </a:r>
            <a:r>
              <a:rPr lang="ru-RU" sz="2800" dirty="0" smtClean="0"/>
              <a:t>[Афанасьева, 2011, </a:t>
            </a:r>
            <a:r>
              <a:rPr lang="ru-RU" sz="2800" dirty="0"/>
              <a:t>59];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	– «</a:t>
            </a:r>
            <a:r>
              <a:rPr lang="ru-RU" sz="2800" dirty="0"/>
              <a:t>1) богатырь; 2) родовой вождь» </a:t>
            </a:r>
            <a:r>
              <a:rPr lang="ru-RU" sz="2800" dirty="0" smtClean="0"/>
              <a:t>[Чернецов, 1936, </a:t>
            </a:r>
            <a:r>
              <a:rPr lang="ru-RU" sz="2800" dirty="0"/>
              <a:t>87];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	– «</a:t>
            </a:r>
            <a:r>
              <a:rPr lang="ru-RU" sz="2800" dirty="0"/>
              <a:t>богатырь» </a:t>
            </a:r>
            <a:r>
              <a:rPr lang="ru-RU" sz="2800" dirty="0" smtClean="0"/>
              <a:t>[</a:t>
            </a:r>
            <a:r>
              <a:rPr lang="ru-RU" sz="2800" dirty="0" err="1" smtClean="0"/>
              <a:t>Кузакова</a:t>
            </a:r>
            <a:r>
              <a:rPr lang="ru-RU" sz="2800" dirty="0" smtClean="0"/>
              <a:t>, 1991, </a:t>
            </a:r>
            <a:r>
              <a:rPr lang="ru-RU" sz="2800" dirty="0"/>
              <a:t>67].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	– </a:t>
            </a:r>
            <a:r>
              <a:rPr lang="ru-RU" sz="2800" dirty="0"/>
              <a:t>в</a:t>
            </a:r>
            <a:r>
              <a:rPr lang="ru-RU" sz="2800" dirty="0" smtClean="0"/>
              <a:t> </a:t>
            </a:r>
            <a:r>
              <a:rPr lang="ru-RU" sz="2800" dirty="0"/>
              <a:t>словаре «</a:t>
            </a:r>
            <a:r>
              <a:rPr lang="en-US" sz="2800" dirty="0"/>
              <a:t>Wogulisches w</a:t>
            </a:r>
            <a:r>
              <a:rPr lang="ru-RU" sz="2800" dirty="0"/>
              <a:t>ö</a:t>
            </a:r>
            <a:r>
              <a:rPr lang="en-US" sz="2800" dirty="0"/>
              <a:t>rterbuch</a:t>
            </a:r>
            <a:r>
              <a:rPr lang="ru-RU" sz="2800" dirty="0"/>
              <a:t>» å</a:t>
            </a:r>
            <a:r>
              <a:rPr lang="en-US" sz="2800" dirty="0"/>
              <a:t>ter</a:t>
            </a:r>
            <a:r>
              <a:rPr lang="ru-RU" sz="2800" dirty="0"/>
              <a:t> [ō</a:t>
            </a:r>
            <a:r>
              <a:rPr lang="en-US" sz="2800" dirty="0"/>
              <a:t>t</a:t>
            </a:r>
            <a:r>
              <a:rPr lang="ru-RU" sz="2800" dirty="0"/>
              <a:t>ǝ</a:t>
            </a:r>
            <a:r>
              <a:rPr lang="en-US" sz="2800" dirty="0"/>
              <a:t>r</a:t>
            </a:r>
            <a:r>
              <a:rPr lang="ru-RU" sz="2800" dirty="0"/>
              <a:t>] означает «</a:t>
            </a:r>
            <a:r>
              <a:rPr lang="en-US" sz="2800" dirty="0"/>
              <a:t>fejedelem</a:t>
            </a:r>
            <a:r>
              <a:rPr lang="ru-RU" sz="2800" dirty="0"/>
              <a:t>, </a:t>
            </a:r>
            <a:r>
              <a:rPr lang="en-US" sz="2800" dirty="0"/>
              <a:t>h</a:t>
            </a:r>
            <a:r>
              <a:rPr lang="ru-RU" sz="2800" dirty="0"/>
              <a:t>ö</a:t>
            </a:r>
            <a:r>
              <a:rPr lang="en-US" sz="2800" dirty="0"/>
              <a:t>s</a:t>
            </a:r>
            <a:r>
              <a:rPr lang="ru-RU" sz="2800" dirty="0"/>
              <a:t>, </a:t>
            </a:r>
            <a:r>
              <a:rPr lang="en-US" sz="2800" dirty="0"/>
              <a:t>istens</a:t>
            </a:r>
            <a:r>
              <a:rPr lang="ru-RU" sz="2800" dirty="0"/>
              <a:t>é</a:t>
            </a:r>
            <a:r>
              <a:rPr lang="en-US" sz="2800" dirty="0"/>
              <a:t>g</a:t>
            </a:r>
            <a:r>
              <a:rPr lang="ru-RU" sz="2800" dirty="0"/>
              <a:t>, </a:t>
            </a:r>
            <a:r>
              <a:rPr lang="en-US" sz="2800" dirty="0" err="1"/>
              <a:t>kiraly</a:t>
            </a:r>
            <a:r>
              <a:rPr lang="ru-RU" sz="2800" dirty="0" smtClean="0"/>
              <a:t>». </a:t>
            </a:r>
          </a:p>
          <a:p>
            <a:pPr marL="0" indent="0">
              <a:buNone/>
            </a:pPr>
            <a:r>
              <a:rPr lang="ru-RU" sz="2800" dirty="0" smtClean="0"/>
              <a:t>	– в </a:t>
            </a:r>
            <a:r>
              <a:rPr lang="ru-RU" sz="2800" dirty="0"/>
              <a:t>коми-зырянском языке «отыр» означает «1) люди; 2) богатырь; </a:t>
            </a:r>
            <a:r>
              <a:rPr lang="ru-RU" sz="2800" i="1" dirty="0"/>
              <a:t>повтӧм отыр</a:t>
            </a:r>
            <a:r>
              <a:rPr lang="ru-RU" sz="2800" dirty="0"/>
              <a:t> ‘бесстрашный богатырь’» </a:t>
            </a:r>
            <a:r>
              <a:rPr lang="ru-RU" sz="2800" dirty="0" smtClean="0"/>
              <a:t>[Коми-русский словарь].</a:t>
            </a:r>
            <a:endParaRPr lang="ru-RU" sz="2800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Определение лексемы «богатырь»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828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609600" y="2306472"/>
            <a:ext cx="10349552" cy="4148919"/>
          </a:xfrm>
        </p:spPr>
        <p:txBody>
          <a:bodyPr>
            <a:noAutofit/>
          </a:bodyPr>
          <a:lstStyle/>
          <a:p>
            <a:pPr algn="just">
              <a:buFontTx/>
              <a:buChar char="-"/>
            </a:pPr>
            <a:r>
              <a:rPr lang="ru-RU" dirty="0" smtClean="0"/>
              <a:t>героические </a:t>
            </a:r>
            <a:r>
              <a:rPr lang="ru-RU" dirty="0"/>
              <a:t>песни народа манси, опубликованные на </a:t>
            </a:r>
            <a:r>
              <a:rPr lang="ru-RU" dirty="0" smtClean="0"/>
              <a:t>мансийском </a:t>
            </a:r>
            <a:r>
              <a:rPr lang="ru-RU" dirty="0"/>
              <a:t>и венгерском языках Б. Мункачи (1921</a:t>
            </a:r>
            <a:r>
              <a:rPr lang="ru-RU" dirty="0" smtClean="0"/>
              <a:t>), </a:t>
            </a:r>
            <a:r>
              <a:rPr lang="ru-RU" dirty="0"/>
              <a:t>на мансийском </a:t>
            </a:r>
            <a:r>
              <a:rPr lang="ru-RU" dirty="0" smtClean="0"/>
              <a:t>и </a:t>
            </a:r>
            <a:r>
              <a:rPr lang="ru-RU" dirty="0"/>
              <a:t>немецком языках А. Каннисто и М. Лиимола (</a:t>
            </a:r>
            <a:r>
              <a:rPr lang="ru-RU" dirty="0" smtClean="0"/>
              <a:t>1955)</a:t>
            </a:r>
          </a:p>
          <a:p>
            <a:pPr algn="just">
              <a:buFontTx/>
              <a:buChar char="-"/>
            </a:pPr>
            <a:r>
              <a:rPr lang="ru-RU" dirty="0" smtClean="0"/>
              <a:t>фольклорные сборники </a:t>
            </a:r>
            <a:r>
              <a:rPr lang="ru-RU" dirty="0"/>
              <a:t>«Героический эпос манси: песни святых покровителей» (</a:t>
            </a:r>
            <a:r>
              <a:rPr lang="ru-RU" dirty="0" smtClean="0"/>
              <a:t>2010) </a:t>
            </a:r>
            <a:r>
              <a:rPr lang="ru-RU" dirty="0"/>
              <a:t>и «Мансийская (вогульская) народная поэзия» (</a:t>
            </a:r>
            <a:r>
              <a:rPr lang="ru-RU" dirty="0" smtClean="0"/>
              <a:t>2017)</a:t>
            </a:r>
          </a:p>
          <a:p>
            <a:pPr algn="just">
              <a:buFontTx/>
              <a:buChar char="-"/>
            </a:pPr>
            <a:r>
              <a:rPr lang="ru-RU" dirty="0" smtClean="0"/>
              <a:t>серия </a:t>
            </a:r>
            <a:r>
              <a:rPr lang="ru-RU" dirty="0"/>
              <a:t>книг «Именитые богатыри Обского края» (2010, 2012, </a:t>
            </a:r>
            <a:r>
              <a:rPr lang="ru-RU" dirty="0" smtClean="0"/>
              <a:t>2015).</a:t>
            </a:r>
          </a:p>
          <a:p>
            <a:pPr marL="0" indent="0" algn="just">
              <a:buNone/>
            </a:pPr>
            <a:r>
              <a:rPr lang="ru-RU" dirty="0" smtClean="0"/>
              <a:t>Комплексный </a:t>
            </a:r>
            <a:r>
              <a:rPr lang="ru-RU" dirty="0"/>
              <a:t>подход, включающий историко-культурный, сравнительно-сопоставительный, историко-типологический методы исследования.</a:t>
            </a:r>
          </a:p>
          <a:p>
            <a:pPr algn="just">
              <a:buFontTx/>
              <a:buChar char="-"/>
            </a:pPr>
            <a:endParaRPr lang="ru-RU" sz="26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Материалы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методы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567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074460"/>
            <a:ext cx="10335904" cy="450376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800" dirty="0" smtClean="0"/>
              <a:t>Персонажем </a:t>
            </a:r>
            <a:r>
              <a:rPr lang="ru-RU" sz="2800" dirty="0"/>
              <a:t>мансийских героических песен является богатырь, </a:t>
            </a:r>
            <a:r>
              <a:rPr lang="ru-RU" sz="2800" dirty="0" err="1"/>
              <a:t>отыр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dirty="0"/>
              <a:t>О</a:t>
            </a:r>
            <a:r>
              <a:rPr lang="ru-RU" sz="2800" dirty="0" smtClean="0"/>
              <a:t>н </a:t>
            </a:r>
            <a:r>
              <a:rPr lang="ru-RU" sz="2800" dirty="0"/>
              <a:t>божественного </a:t>
            </a:r>
            <a:r>
              <a:rPr lang="ru-RU" sz="2800" dirty="0" smtClean="0"/>
              <a:t>происхождения:</a:t>
            </a:r>
          </a:p>
          <a:p>
            <a:pPr marL="0" indent="0" algn="just">
              <a:buNone/>
            </a:pPr>
            <a:r>
              <a:rPr lang="ru-RU" sz="2800" i="1" dirty="0" err="1" smtClean="0"/>
              <a:t>Тōрум-Пыг-Ойка</a:t>
            </a:r>
            <a:r>
              <a:rPr lang="ru-RU" sz="2800" i="1" dirty="0" smtClean="0"/>
              <a:t> </a:t>
            </a:r>
            <a:r>
              <a:rPr lang="ru-RU" sz="2800" i="1" dirty="0"/>
              <a:t>мōлал / Тыг ты сāтсавēсум</a:t>
            </a:r>
            <a:r>
              <a:rPr lang="ru-RU" sz="2800" dirty="0"/>
              <a:t> ‘Я, сын Торума- Богатыря уже давно сюда назначен</a:t>
            </a:r>
            <a:r>
              <a:rPr lang="ru-RU" sz="2800" dirty="0" smtClean="0"/>
              <a:t>’;</a:t>
            </a:r>
          </a:p>
          <a:p>
            <a:pPr marL="0" indent="0" algn="just">
              <a:buNone/>
            </a:pPr>
            <a:r>
              <a:rPr lang="ru-RU" sz="2800" i="1" dirty="0" err="1" smtClean="0"/>
              <a:t>Тӯр</a:t>
            </a:r>
            <a:r>
              <a:rPr lang="ru-RU" sz="2800" i="1" dirty="0" smtClean="0"/>
              <a:t> </a:t>
            </a:r>
            <a:r>
              <a:rPr lang="ru-RU" sz="2800" i="1" dirty="0"/>
              <a:t>Витхон Войкан Ōтыр, Āс Витхон Войкан Ōтыр</a:t>
            </a:r>
            <a:r>
              <a:rPr lang="ru-RU" sz="2800" dirty="0"/>
              <a:t> ‘Озёрного Водного царства Светлый Отыр, Обского Водного царства Светлый </a:t>
            </a:r>
            <a:r>
              <a:rPr lang="ru-RU" sz="2800" dirty="0" err="1"/>
              <a:t>Отыр</a:t>
            </a:r>
            <a:r>
              <a:rPr lang="ru-RU" sz="2800" dirty="0" smtClean="0"/>
              <a:t>’;</a:t>
            </a:r>
          </a:p>
          <a:p>
            <a:pPr marL="0" indent="0" algn="just">
              <a:buNone/>
            </a:pPr>
            <a:r>
              <a:rPr lang="ru-RU" sz="2800" i="1" dirty="0" err="1" smtClean="0"/>
              <a:t>Мана</a:t>
            </a:r>
            <a:r>
              <a:rPr lang="ru-RU" sz="2800" i="1" dirty="0" smtClean="0"/>
              <a:t> </a:t>
            </a:r>
            <a:r>
              <a:rPr lang="ru-RU" sz="2800" i="1" dirty="0"/>
              <a:t>намыӈ ōтыр намум намаяве! / Мана суйыӈ ōтыр суюм суийяве!</a:t>
            </a:r>
            <a:r>
              <a:rPr lang="ru-RU" sz="2800" dirty="0"/>
              <a:t> ‘Вот какой я знаменитый богатырь, моё имя произносят! / Вот какой я прославляемый богатырь, молва обо мне разносится</a:t>
            </a:r>
            <a:r>
              <a:rPr lang="ru-RU" sz="2800" dirty="0" smtClean="0"/>
              <a:t>’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674177"/>
          </a:xfrm>
        </p:spPr>
        <p:txBody>
          <a:bodyPr/>
          <a:lstStyle/>
          <a:p>
            <a:pPr algn="ctr"/>
            <a:r>
              <a:rPr lang="ru-RU" dirty="0" smtClean="0"/>
              <a:t>Результаты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160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328177"/>
            <a:ext cx="10308609" cy="42227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dirty="0"/>
              <a:t>В героических песнях богатырь представлен высоким, большим, крепким мужчиной, одежда которого сшита из семи шкур </a:t>
            </a:r>
            <a:r>
              <a:rPr lang="ru-RU" sz="2800" dirty="0" smtClean="0"/>
              <a:t>оленя. </a:t>
            </a:r>
          </a:p>
          <a:p>
            <a:pPr marL="0" indent="0">
              <a:buNone/>
            </a:pPr>
            <a:r>
              <a:rPr lang="ru-RU" sz="2800" dirty="0" smtClean="0"/>
              <a:t>С </a:t>
            </a:r>
            <a:r>
              <a:rPr lang="ru-RU" sz="2800" dirty="0"/>
              <a:t>глазами </a:t>
            </a:r>
            <a:r>
              <a:rPr lang="ru-RU" sz="2800" i="1" dirty="0" err="1" smtClean="0"/>
              <a:t>понсум</a:t>
            </a:r>
            <a:r>
              <a:rPr lang="ru-RU" sz="2800" i="1" dirty="0" smtClean="0"/>
              <a:t> </a:t>
            </a:r>
            <a:r>
              <a:rPr lang="ru-RU" sz="2800" i="1" dirty="0"/>
              <a:t>сосыг</a:t>
            </a:r>
            <a:r>
              <a:rPr lang="ru-RU" sz="2800" dirty="0"/>
              <a:t> ‘подобно спелой смородины</a:t>
            </a:r>
            <a:r>
              <a:rPr lang="ru-RU" sz="2800" dirty="0" smtClean="0"/>
              <a:t>’, </a:t>
            </a:r>
            <a:r>
              <a:rPr lang="ru-RU" sz="2800" dirty="0"/>
              <a:t>которые </a:t>
            </a:r>
            <a:r>
              <a:rPr lang="ru-RU" sz="2800" i="1" dirty="0" err="1" smtClean="0"/>
              <a:t>Сāт</a:t>
            </a:r>
            <a:r>
              <a:rPr lang="ru-RU" sz="2800" i="1" dirty="0" smtClean="0"/>
              <a:t> </a:t>
            </a:r>
            <a:r>
              <a:rPr lang="ru-RU" sz="2800" i="1" dirty="0"/>
              <a:t>тӯр </a:t>
            </a:r>
            <a:r>
              <a:rPr lang="ru-RU" sz="2800" i="1" dirty="0" err="1"/>
              <a:t>ӯлтта</a:t>
            </a:r>
            <a:r>
              <a:rPr lang="ru-RU" sz="2800" i="1" dirty="0"/>
              <a:t> </a:t>
            </a:r>
            <a:r>
              <a:rPr lang="ru-RU" sz="2800" i="1" dirty="0" err="1" smtClean="0"/>
              <a:t>сунсэг</a:t>
            </a:r>
            <a:r>
              <a:rPr lang="ru-RU" sz="2800" i="1" dirty="0"/>
              <a:t>, / Сāт Āс мēсыг </a:t>
            </a:r>
            <a:r>
              <a:rPr lang="ru-RU" sz="2800" i="1" dirty="0" err="1"/>
              <a:t>ӯлтта</a:t>
            </a:r>
            <a:r>
              <a:rPr lang="ru-RU" sz="2800" i="1" dirty="0"/>
              <a:t> </a:t>
            </a:r>
            <a:r>
              <a:rPr lang="ru-RU" sz="2800" i="1" dirty="0" err="1" smtClean="0"/>
              <a:t>сунсэг</a:t>
            </a:r>
            <a:r>
              <a:rPr lang="ru-RU" sz="2800" dirty="0"/>
              <a:t>; ‘Через семь озёр даль видят, / Через семь излучит Оби даль видят</a:t>
            </a:r>
            <a:r>
              <a:rPr lang="ru-RU" sz="2800" dirty="0" smtClean="0"/>
              <a:t>’. </a:t>
            </a:r>
          </a:p>
          <a:p>
            <a:pPr marL="0" indent="0">
              <a:buNone/>
            </a:pPr>
            <a:r>
              <a:rPr lang="ru-RU" sz="2800" dirty="0"/>
              <a:t>И</a:t>
            </a:r>
            <a:r>
              <a:rPr lang="ru-RU" sz="2800" dirty="0" smtClean="0"/>
              <a:t>меет чуткий слух: </a:t>
            </a:r>
            <a:r>
              <a:rPr lang="ru-RU" sz="2800" i="1" dirty="0" err="1" smtClean="0"/>
              <a:t>Ӯй</a:t>
            </a:r>
            <a:r>
              <a:rPr lang="ru-RU" sz="2800" i="1" dirty="0" smtClean="0"/>
              <a:t> </a:t>
            </a:r>
            <a:r>
              <a:rPr lang="ru-RU" sz="2800" i="1" dirty="0"/>
              <a:t>кит пāль кональ </a:t>
            </a:r>
            <a:r>
              <a:rPr lang="ru-RU" sz="2800" i="1" dirty="0" err="1"/>
              <a:t>хумле</a:t>
            </a:r>
            <a:r>
              <a:rPr lang="ru-RU" sz="2800" i="1" dirty="0"/>
              <a:t> </a:t>
            </a:r>
            <a:r>
              <a:rPr lang="ru-RU" sz="2800" i="1" dirty="0" err="1" smtClean="0"/>
              <a:t>хӯнтлэгм</a:t>
            </a:r>
            <a:r>
              <a:rPr lang="ru-RU" sz="2800" i="1" dirty="0"/>
              <a:t>, / Хāр кит паль кональ </a:t>
            </a:r>
            <a:r>
              <a:rPr lang="ru-RU" sz="2800" i="1" dirty="0" err="1"/>
              <a:t>хумле</a:t>
            </a:r>
            <a:r>
              <a:rPr lang="ru-RU" sz="2800" i="1" dirty="0"/>
              <a:t> </a:t>
            </a:r>
            <a:r>
              <a:rPr lang="ru-RU" sz="2800" i="1" dirty="0" err="1" smtClean="0"/>
              <a:t>хӯнтлэгм</a:t>
            </a:r>
            <a:r>
              <a:rPr lang="ru-RU" sz="2800" dirty="0" smtClean="0"/>
              <a:t> </a:t>
            </a:r>
            <a:r>
              <a:rPr lang="ru-RU" sz="2800" dirty="0"/>
              <a:t>‘Словно ушами зверя к улице прислушиваюсь, / Словно ушами самца к улице </a:t>
            </a:r>
            <a:r>
              <a:rPr lang="ru-RU" sz="2800" dirty="0" smtClean="0"/>
              <a:t>прислушиваюсь’.</a:t>
            </a: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Представление о богатыре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38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328177"/>
            <a:ext cx="10281313" cy="423639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/>
              <a:t>Правитель</a:t>
            </a:r>
          </a:p>
          <a:p>
            <a:pPr>
              <a:buFontTx/>
              <a:buChar char="-"/>
            </a:pPr>
            <a:r>
              <a:rPr lang="ru-RU" dirty="0" smtClean="0"/>
              <a:t>Защитник от </a:t>
            </a:r>
            <a:r>
              <a:rPr lang="ru-RU" dirty="0"/>
              <a:t>нападавших противников</a:t>
            </a:r>
            <a:r>
              <a:rPr lang="ru-RU" dirty="0" smtClean="0"/>
              <a:t>.</a:t>
            </a:r>
          </a:p>
          <a:p>
            <a:pPr>
              <a:buFontTx/>
              <a:buChar char="-"/>
            </a:pPr>
            <a:r>
              <a:rPr lang="ru-RU" dirty="0" smtClean="0"/>
              <a:t>Может быть </a:t>
            </a:r>
            <a:r>
              <a:rPr lang="ru-RU" dirty="0"/>
              <a:t>женат (например, Керын-паквсам-войкан-посых в песне «Намыӈ ōтыр»)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Холостой – только едет свататься </a:t>
            </a:r>
            <a:r>
              <a:rPr lang="ru-RU" dirty="0"/>
              <a:t>(например, Полум-Торум Ōйка в песне «Полум-Тōрум </a:t>
            </a:r>
            <a:r>
              <a:rPr lang="ru-RU" dirty="0" err="1"/>
              <a:t>Ōйка</a:t>
            </a:r>
            <a:r>
              <a:rPr lang="ru-RU" dirty="0"/>
              <a:t> </a:t>
            </a:r>
            <a:r>
              <a:rPr lang="ru-RU" dirty="0" err="1" smtClean="0"/>
              <a:t>тэрниӈ</a:t>
            </a:r>
            <a:r>
              <a:rPr lang="ru-RU" dirty="0" smtClean="0"/>
              <a:t> </a:t>
            </a:r>
            <a:r>
              <a:rPr lang="ru-RU" dirty="0"/>
              <a:t>э</a:t>
            </a:r>
            <a:r>
              <a:rPr lang="ru-RU" dirty="0" smtClean="0"/>
              <a:t>рге</a:t>
            </a:r>
            <a:r>
              <a:rPr lang="ru-RU" dirty="0"/>
              <a:t>»).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Иметь сыновей (например, богатырь </a:t>
            </a:r>
            <a:r>
              <a:rPr lang="ru-RU" dirty="0" err="1"/>
              <a:t>Э</a:t>
            </a:r>
            <a:r>
              <a:rPr lang="ru-RU" dirty="0" err="1" smtClean="0"/>
              <a:t>рыг</a:t>
            </a:r>
            <a:r>
              <a:rPr lang="ru-RU" dirty="0" smtClean="0"/>
              <a:t> </a:t>
            </a:r>
            <a:r>
              <a:rPr lang="ru-RU" dirty="0" err="1"/>
              <a:t>Тоты</a:t>
            </a:r>
            <a:r>
              <a:rPr lang="ru-RU" dirty="0"/>
              <a:t> </a:t>
            </a:r>
            <a:r>
              <a:rPr lang="ru-RU" dirty="0" err="1" smtClean="0"/>
              <a:t>Эрыг</a:t>
            </a:r>
            <a:r>
              <a:rPr lang="ru-RU" dirty="0" smtClean="0"/>
              <a:t> </a:t>
            </a:r>
            <a:r>
              <a:rPr lang="ru-RU" dirty="0"/>
              <a:t>Ōтыр в песне «</a:t>
            </a:r>
            <a:r>
              <a:rPr lang="ru-RU" dirty="0" err="1" smtClean="0"/>
              <a:t>Вōръя</a:t>
            </a:r>
            <a:r>
              <a:rPr lang="ru-RU" dirty="0" smtClean="0"/>
              <a:t> </a:t>
            </a:r>
            <a:r>
              <a:rPr lang="ru-RU" dirty="0" err="1"/>
              <a:t>Ōтырт</a:t>
            </a:r>
            <a:r>
              <a:rPr lang="ru-RU" dirty="0"/>
              <a:t> </a:t>
            </a:r>
            <a:r>
              <a:rPr lang="ru-RU" dirty="0" err="1" smtClean="0"/>
              <a:t>тэрныӈ</a:t>
            </a:r>
            <a:r>
              <a:rPr lang="ru-RU" dirty="0" smtClean="0"/>
              <a:t> эрге»)</a:t>
            </a:r>
          </a:p>
          <a:p>
            <a:pPr>
              <a:buFontTx/>
              <a:buChar char="-"/>
            </a:pPr>
            <a:r>
              <a:rPr lang="ru-RU" dirty="0" smtClean="0"/>
              <a:t>Иметь братьев (например, богатырь </a:t>
            </a:r>
            <a:r>
              <a:rPr lang="ru-RU" dirty="0" err="1"/>
              <a:t>Пакв-посы</a:t>
            </a:r>
            <a:r>
              <a:rPr lang="ru-RU" dirty="0"/>
              <a:t> </a:t>
            </a:r>
            <a:r>
              <a:rPr lang="ru-RU" dirty="0" err="1" smtClean="0"/>
              <a:t>войкан-алпи</a:t>
            </a:r>
            <a:r>
              <a:rPr lang="ru-RU" dirty="0"/>
              <a:t>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Статус богатыря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713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328177"/>
            <a:ext cx="10213075" cy="3990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Сюжеты мансийских героических песен можно разделить на 3 группы: </a:t>
            </a:r>
            <a:endParaRPr lang="ru-RU" sz="2800" dirty="0" smtClean="0"/>
          </a:p>
          <a:p>
            <a:pPr marL="457200" indent="-457200">
              <a:buAutoNum type="arabicParenR"/>
            </a:pPr>
            <a:r>
              <a:rPr lang="ru-RU" sz="2800" dirty="0" smtClean="0"/>
              <a:t>Защита городища от вторжения </a:t>
            </a:r>
            <a:r>
              <a:rPr lang="ru-RU" sz="2800" dirty="0"/>
              <a:t>врагов в город богатыря</a:t>
            </a:r>
            <a:r>
              <a:rPr lang="ru-RU" sz="2800" dirty="0" smtClean="0"/>
              <a:t>,</a:t>
            </a:r>
          </a:p>
          <a:p>
            <a:pPr marL="457200" indent="-457200">
              <a:buAutoNum type="arabicParenR"/>
            </a:pPr>
            <a:r>
              <a:rPr lang="ru-RU" sz="2800" dirty="0" smtClean="0"/>
              <a:t>Набеги </a:t>
            </a:r>
            <a:r>
              <a:rPr lang="ru-RU" sz="2800" dirty="0"/>
              <a:t>отыров на другие городища с определённой целью (чаще с целью похищения женщины), </a:t>
            </a:r>
            <a:endParaRPr lang="ru-RU" sz="2800" dirty="0" smtClean="0"/>
          </a:p>
          <a:p>
            <a:pPr marL="457200" indent="-457200">
              <a:buAutoNum type="arabicParenR"/>
            </a:pPr>
            <a:r>
              <a:rPr lang="ru-RU" sz="2800" dirty="0" smtClean="0"/>
              <a:t>О </a:t>
            </a:r>
            <a:r>
              <a:rPr lang="ru-RU" sz="2800" dirty="0"/>
              <a:t>героическом сватовстве. </a:t>
            </a:r>
            <a:endParaRPr lang="ru-RU" sz="28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Сюжеты песен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4294967295"/>
          </p:nvPr>
        </p:nvSpPr>
        <p:spPr>
          <a:xfrm>
            <a:off x="5983288" y="614363"/>
            <a:ext cx="6208712" cy="360362"/>
          </a:xfrm>
        </p:spPr>
        <p:txBody>
          <a:bodyPr/>
          <a:lstStyle/>
          <a:p>
            <a:r>
              <a:rPr lang="ru-RU" smtClean="0"/>
              <a:t>Название раздела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309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ЮГУ">
  <a:themeElements>
    <a:clrScheme name="Югорский государственный университет">
      <a:dk1>
        <a:srgbClr val="00629B"/>
      </a:dk1>
      <a:lt1>
        <a:srgbClr val="FFFFFF"/>
      </a:lt1>
      <a:dk2>
        <a:srgbClr val="A7A8AA"/>
      </a:dk2>
      <a:lt2>
        <a:srgbClr val="FFFFFF"/>
      </a:lt2>
      <a:accent1>
        <a:srgbClr val="00629B"/>
      </a:accent1>
      <a:accent2>
        <a:srgbClr val="008755"/>
      </a:accent2>
      <a:accent3>
        <a:srgbClr val="6B3077"/>
      </a:accent3>
      <a:accent4>
        <a:srgbClr val="009CDE"/>
      </a:accent4>
      <a:accent5>
        <a:srgbClr val="FF6900"/>
      </a:accent5>
      <a:accent6>
        <a:srgbClr val="101820"/>
      </a:accent6>
      <a:hlink>
        <a:srgbClr val="A7A8AA"/>
      </a:hlink>
      <a:folHlink>
        <a:srgbClr val="6B3077"/>
      </a:folHlink>
    </a:clrScheme>
    <a:fontScheme name="Югорский государственный университет">
      <a:majorFont>
        <a:latin typeface="PT Sans Caption"/>
        <a:ea typeface=""/>
        <a:cs typeface=""/>
      </a:majorFont>
      <a:minorFont>
        <a:latin typeface="PT San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Институт НиГ ЮГУ" id="{88FBCA68-7BA2-4158-8F69-5C6BDE420372}" vid="{B1EFACE3-71F5-4EAF-9BA4-797517F977BA}"/>
    </a:ext>
  </a:extLst>
</a:theme>
</file>

<file path=ppt/theme/theme2.xml><?xml version="1.0" encoding="utf-8"?>
<a:theme xmlns:a="http://schemas.openxmlformats.org/drawingml/2006/main" name="ЮГУ 2">
  <a:themeElements>
    <a:clrScheme name="Югорский государственный университет">
      <a:dk1>
        <a:srgbClr val="00629B"/>
      </a:dk1>
      <a:lt1>
        <a:srgbClr val="FFFFFF"/>
      </a:lt1>
      <a:dk2>
        <a:srgbClr val="A7A8AA"/>
      </a:dk2>
      <a:lt2>
        <a:srgbClr val="FFFFFF"/>
      </a:lt2>
      <a:accent1>
        <a:srgbClr val="00629B"/>
      </a:accent1>
      <a:accent2>
        <a:srgbClr val="008755"/>
      </a:accent2>
      <a:accent3>
        <a:srgbClr val="6B3077"/>
      </a:accent3>
      <a:accent4>
        <a:srgbClr val="009CDE"/>
      </a:accent4>
      <a:accent5>
        <a:srgbClr val="FF6900"/>
      </a:accent5>
      <a:accent6>
        <a:srgbClr val="101820"/>
      </a:accent6>
      <a:hlink>
        <a:srgbClr val="A7A8AA"/>
      </a:hlink>
      <a:folHlink>
        <a:srgbClr val="6B3077"/>
      </a:folHlink>
    </a:clrScheme>
    <a:fontScheme name="Югорский государственный университет">
      <a:majorFont>
        <a:latin typeface="PT Sans Caption"/>
        <a:ea typeface=""/>
        <a:cs typeface=""/>
      </a:majorFont>
      <a:minorFont>
        <a:latin typeface="PT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Основной стиль презентации ЮГУ" id="{B2664E47-FE78-4B88-BD0E-9E9779EFC41A}" vid="{6E68C8F9-5164-46F7-AE45-8167F9538A77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Институт НиГ ЮГУ</Template>
  <TotalTime>1623</TotalTime>
  <Words>2050</Words>
  <Application>Microsoft Office PowerPoint</Application>
  <PresentationFormat>Произвольный</PresentationFormat>
  <Paragraphs>125</Paragraphs>
  <Slides>20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ЮГУ</vt:lpstr>
      <vt:lpstr>ЮГУ 2</vt:lpstr>
      <vt:lpstr>Типология образов богатырей в героических текстах народа манси: герои – защитники от враговвраов </vt:lpstr>
      <vt:lpstr>Введение</vt:lpstr>
      <vt:lpstr>Определение лексемы «богатырь»</vt:lpstr>
      <vt:lpstr>Определение лексемы «богатырь»</vt:lpstr>
      <vt:lpstr>Материалы и методы</vt:lpstr>
      <vt:lpstr>Результаты</vt:lpstr>
      <vt:lpstr>Представление о богатыре</vt:lpstr>
      <vt:lpstr>Статус богатыря</vt:lpstr>
      <vt:lpstr>Сюжеты песен</vt:lpstr>
      <vt:lpstr>Презентация PowerPoint</vt:lpstr>
      <vt:lpstr>Величина богатыря</vt:lpstr>
      <vt:lpstr>Сила отыра</vt:lpstr>
      <vt:lpstr>Семантика числа</vt:lpstr>
      <vt:lpstr>Одеяние богатыря</vt:lpstr>
      <vt:lpstr>Презентация PowerPoint</vt:lpstr>
      <vt:lpstr>Заключение </vt:lpstr>
      <vt:lpstr>Список источников и литературы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Rudolf Fink</dc:creator>
  <cp:lastModifiedBy>Светлана Герасимова</cp:lastModifiedBy>
  <cp:revision>61</cp:revision>
  <cp:lastPrinted>2019-04-22T11:59:33Z</cp:lastPrinted>
  <dcterms:created xsi:type="dcterms:W3CDTF">2019-03-10T22:10:48Z</dcterms:created>
  <dcterms:modified xsi:type="dcterms:W3CDTF">2021-06-16T07:17:15Z</dcterms:modified>
</cp:coreProperties>
</file>