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56" r:id="rId2"/>
    <p:sldId id="268" r:id="rId3"/>
    <p:sldId id="258" r:id="rId4"/>
    <p:sldId id="266" r:id="rId5"/>
    <p:sldId id="267" r:id="rId6"/>
    <p:sldId id="265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D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46F890A9-2807-4EBB-B81D-B2AA78EC7F39}" styleName="Темный стиль 2 —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14398" autoAdjust="0"/>
    <p:restoredTop sz="94660"/>
  </p:normalViewPr>
  <p:slideViewPr>
    <p:cSldViewPr>
      <p:cViewPr varScale="1">
        <p:scale>
          <a:sx n="81" d="100"/>
          <a:sy n="81" d="100"/>
        </p:scale>
        <p:origin x="-4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82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98EA41-597F-4B87-85F0-D2C34BF15B4E}" type="datetimeFigureOut">
              <a:rPr lang="ru-RU" smtClean="0"/>
              <a:t>11.06.2019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75A13D-5A3B-4200-9F9B-06920CD736E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39436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11.06.2019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11.06.2019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11.06.2019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11.06.2019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11.06.2019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11.06.2019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11.06.2019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11.06.2019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11.06.2019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11.06.2019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11.06.2019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11.06.2019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132856"/>
            <a:ext cx="8280920" cy="1440160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семинара: Деятельность </a:t>
            </a:r>
            <a:r>
              <a:rPr lang="ru-RU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Международной </a:t>
            </a:r>
            <a:r>
              <a:rPr lang="ru-RU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ассоциации финно-угорских университетов в рамках интегративных процессов в </a:t>
            </a:r>
            <a:r>
              <a:rPr lang="ru-RU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образовании</a:t>
            </a:r>
            <a:endParaRPr lang="ru-RU" sz="28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-1269"/>
            <a:ext cx="2592288" cy="132428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79712" y="4489721"/>
            <a:ext cx="70567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Докладчик: Кондратьева Наталья Владимировна</a:t>
            </a:r>
          </a:p>
          <a:p>
            <a:endParaRPr lang="ru-RU" sz="20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>
            <a:off x="602427" y="2298884"/>
            <a:ext cx="319177" cy="275153"/>
          </a:xfrm>
          <a:prstGeom prst="triangle">
            <a:avLst/>
          </a:prstGeom>
          <a:solidFill>
            <a:srgbClr val="0B9C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6117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404664"/>
            <a:ext cx="8424936" cy="720080"/>
          </a:xfrm>
        </p:spPr>
        <p:txBody>
          <a:bodyPr>
            <a:noAutofit/>
          </a:bodyPr>
          <a:lstStyle/>
          <a:p>
            <a:pPr lvl="0"/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Члены ассоциации университетов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России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зарубежья </a:t>
            </a:r>
            <a:b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6237312"/>
            <a:ext cx="1124893" cy="57465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9552" y="1148546"/>
            <a:ext cx="835292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Коми республиканская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академия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государственной службы (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г.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Сыктывкар)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Марийский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государственный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университет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(г. Йошкар-Ола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Мордовский государственный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университет им. Н. П. Огарёва</a:t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(г. Саранск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Сыктывкарский государственный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университет им. П. Сорокина (г.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Сыктывкар)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Петрозаводский государственный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университет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(г. Петрозаводск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Удмуртский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государственный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университет (г. Ижевск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Югорский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государственный университет (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г.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Ханты-Мансийск)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Ita-Suomen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yliopisto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Университет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Восточной Финляндии (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Финляндия)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University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West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Hungary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Savaria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Campus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) / Западно-Венгерский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университет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(Венгрия)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Nyfregyhazi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Foiskola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Ниредьхазская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высшая школа (Венгрия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Сомбатхейский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педагогический институт им. Д.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Бержени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(Венгрия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1012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6237312"/>
            <a:ext cx="1124893" cy="574656"/>
          </a:xfrm>
          <a:prstGeom prst="rect">
            <a:avLst/>
          </a:prstGeom>
        </p:spPr>
      </p:pic>
      <p:sp>
        <p:nvSpPr>
          <p:cNvPr id="6" name="Скругленный прямоугольник 5"/>
          <p:cNvSpPr/>
          <p:nvPr/>
        </p:nvSpPr>
        <p:spPr>
          <a:xfrm>
            <a:off x="323528" y="1340768"/>
            <a:ext cx="7704856" cy="2808312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5" name="TextBox 4"/>
          <p:cNvSpPr txBox="1"/>
          <p:nvPr/>
        </p:nvSpPr>
        <p:spPr>
          <a:xfrm>
            <a:off x="611560" y="1399416"/>
            <a:ext cx="705678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solidFill>
                  <a:schemeClr val="bg1"/>
                </a:solidFill>
                <a:latin typeface="Areal"/>
              </a:rPr>
              <a:t>Основная цель создания Ассоциации финно-угорских</a:t>
            </a:r>
            <a:r>
              <a:rPr lang="en-US" sz="2400" dirty="0" smtClean="0">
                <a:solidFill>
                  <a:schemeClr val="bg1"/>
                </a:solidFill>
                <a:latin typeface="Areal"/>
              </a:rPr>
              <a:t> </a:t>
            </a:r>
            <a:r>
              <a:rPr lang="ru-RU" sz="2400" dirty="0" smtClean="0">
                <a:solidFill>
                  <a:schemeClr val="bg1"/>
                </a:solidFill>
                <a:latin typeface="Areal"/>
              </a:rPr>
              <a:t>университетов </a:t>
            </a:r>
            <a:r>
              <a:rPr lang="ru-RU" sz="2400" dirty="0">
                <a:solidFill>
                  <a:schemeClr val="bg1"/>
                </a:solidFill>
                <a:latin typeface="Areal"/>
              </a:rPr>
              <a:t>– обмен </a:t>
            </a:r>
            <a:r>
              <a:rPr lang="ru-RU" sz="2400" dirty="0" smtClean="0">
                <a:solidFill>
                  <a:schemeClr val="bg1"/>
                </a:solidFill>
                <a:latin typeface="Areal"/>
              </a:rPr>
              <a:t>опытом,</a:t>
            </a:r>
            <a:r>
              <a:rPr lang="en-US" sz="2400" dirty="0" smtClean="0">
                <a:solidFill>
                  <a:schemeClr val="bg1"/>
                </a:solidFill>
                <a:latin typeface="Areal"/>
              </a:rPr>
              <a:t> </a:t>
            </a:r>
            <a:r>
              <a:rPr lang="ru-RU" sz="2400" dirty="0" smtClean="0">
                <a:solidFill>
                  <a:schemeClr val="bg1"/>
                </a:solidFill>
                <a:latin typeface="Areal"/>
              </a:rPr>
              <a:t>координация </a:t>
            </a:r>
            <a:r>
              <a:rPr lang="ru-RU" sz="2400" dirty="0">
                <a:solidFill>
                  <a:schemeClr val="bg1"/>
                </a:solidFill>
                <a:latin typeface="Areal"/>
              </a:rPr>
              <a:t>и организация </a:t>
            </a:r>
            <a:r>
              <a:rPr lang="ru-RU" sz="2400" dirty="0" smtClean="0">
                <a:solidFill>
                  <a:schemeClr val="bg1"/>
                </a:solidFill>
                <a:latin typeface="Areal"/>
              </a:rPr>
              <a:t>совместной</a:t>
            </a:r>
            <a:r>
              <a:rPr lang="en-US" sz="2400" dirty="0" smtClean="0">
                <a:solidFill>
                  <a:schemeClr val="bg1"/>
                </a:solidFill>
                <a:latin typeface="Areal"/>
              </a:rPr>
              <a:t> </a:t>
            </a:r>
            <a:r>
              <a:rPr lang="ru-RU" sz="2400" dirty="0" smtClean="0">
                <a:solidFill>
                  <a:schemeClr val="bg1"/>
                </a:solidFill>
                <a:latin typeface="Areal"/>
              </a:rPr>
              <a:t>работы </a:t>
            </a:r>
            <a:r>
              <a:rPr lang="ru-RU" sz="2400" dirty="0">
                <a:solidFill>
                  <a:schemeClr val="bg1"/>
                </a:solidFill>
                <a:latin typeface="Areal"/>
              </a:rPr>
              <a:t>вузов в области </a:t>
            </a:r>
            <a:r>
              <a:rPr lang="ru-RU" sz="2400" dirty="0" smtClean="0">
                <a:solidFill>
                  <a:schemeClr val="bg1"/>
                </a:solidFill>
                <a:latin typeface="Areal"/>
              </a:rPr>
              <a:t>усовершенствования</a:t>
            </a:r>
            <a:r>
              <a:rPr lang="en-US" sz="2400" dirty="0" smtClean="0">
                <a:solidFill>
                  <a:schemeClr val="bg1"/>
                </a:solidFill>
                <a:latin typeface="Areal"/>
              </a:rPr>
              <a:t> </a:t>
            </a:r>
            <a:r>
              <a:rPr lang="ru-RU" sz="2400" dirty="0" smtClean="0">
                <a:solidFill>
                  <a:schemeClr val="bg1"/>
                </a:solidFill>
                <a:latin typeface="Areal"/>
              </a:rPr>
              <a:t>учебно-методической</a:t>
            </a:r>
            <a:r>
              <a:rPr lang="ru-RU" sz="2400" dirty="0">
                <a:solidFill>
                  <a:schemeClr val="bg1"/>
                </a:solidFill>
                <a:latin typeface="Areal"/>
              </a:rPr>
              <a:t>, </a:t>
            </a:r>
            <a:r>
              <a:rPr lang="ru-RU" sz="2400" dirty="0" smtClean="0">
                <a:solidFill>
                  <a:schemeClr val="bg1"/>
                </a:solidFill>
                <a:latin typeface="Areal"/>
              </a:rPr>
              <a:t>научно-исследовательской</a:t>
            </a:r>
            <a:r>
              <a:rPr lang="ru-RU" sz="2400" dirty="0">
                <a:solidFill>
                  <a:schemeClr val="bg1"/>
                </a:solidFill>
                <a:latin typeface="Areal"/>
              </a:rPr>
              <a:t>, </a:t>
            </a:r>
            <a:r>
              <a:rPr lang="ru-RU" sz="2400" dirty="0" smtClean="0">
                <a:solidFill>
                  <a:schemeClr val="bg1"/>
                </a:solidFill>
                <a:latin typeface="Areal"/>
              </a:rPr>
              <a:t>культурно</a:t>
            </a:r>
            <a:r>
              <a:rPr lang="en-US" sz="2400" dirty="0" smtClean="0">
                <a:solidFill>
                  <a:schemeClr val="bg1"/>
                </a:solidFill>
                <a:latin typeface="Areal"/>
              </a:rPr>
              <a:t> </a:t>
            </a:r>
            <a:r>
              <a:rPr lang="ru-RU" sz="2400" dirty="0" smtClean="0">
                <a:solidFill>
                  <a:schemeClr val="bg1"/>
                </a:solidFill>
                <a:latin typeface="Areal"/>
              </a:rPr>
              <a:t>просветительской </a:t>
            </a:r>
            <a:r>
              <a:rPr lang="ru-RU" sz="2400" dirty="0">
                <a:solidFill>
                  <a:schemeClr val="bg1"/>
                </a:solidFill>
                <a:latin typeface="Areal"/>
              </a:rPr>
              <a:t>и </a:t>
            </a:r>
            <a:r>
              <a:rPr lang="ru-RU" sz="2400" dirty="0" smtClean="0">
                <a:solidFill>
                  <a:schemeClr val="bg1"/>
                </a:solidFill>
                <a:latin typeface="Areal"/>
              </a:rPr>
              <a:t>общественной </a:t>
            </a:r>
            <a:r>
              <a:rPr lang="ru-RU" sz="2400" dirty="0">
                <a:solidFill>
                  <a:schemeClr val="bg1"/>
                </a:solidFill>
                <a:latin typeface="Areal"/>
              </a:rPr>
              <a:t>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1668128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76554" y="-33663"/>
            <a:ext cx="8587934" cy="17641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Традиционные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мероприятия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МАФУУ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1521" y="1730533"/>
            <a:ext cx="8712968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«Мисс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студенчества Финно-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Угрия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»;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Международный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финно-угорский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студенческий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форум;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Летняя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школа финского языка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и культуры для студентов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финно-угорских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университетов России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6237312"/>
            <a:ext cx="1124893" cy="574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406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3080" y="116632"/>
            <a:ext cx="7741368" cy="720080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Результаты деятельности МАФУУ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1124744"/>
            <a:ext cx="849694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/>
              <a:t>Повышение </a:t>
            </a:r>
            <a:r>
              <a:rPr lang="ru-RU" dirty="0"/>
              <a:t>роли </a:t>
            </a:r>
            <a:r>
              <a:rPr lang="ru-RU" dirty="0" smtClean="0"/>
              <a:t>классического</a:t>
            </a:r>
            <a:r>
              <a:rPr lang="en-US" dirty="0" smtClean="0"/>
              <a:t> </a:t>
            </a:r>
            <a:r>
              <a:rPr lang="ru-RU" dirty="0" smtClean="0"/>
              <a:t>университетского </a:t>
            </a:r>
            <a:r>
              <a:rPr lang="ru-RU" dirty="0"/>
              <a:t>образования и </a:t>
            </a:r>
            <a:r>
              <a:rPr lang="ru-RU" dirty="0" smtClean="0"/>
              <a:t>трансформация </a:t>
            </a:r>
            <a:r>
              <a:rPr lang="ru-RU" dirty="0"/>
              <a:t>университетов-партнеров в </a:t>
            </a:r>
            <a:r>
              <a:rPr lang="ru-RU" dirty="0" smtClean="0"/>
              <a:t>ведущие</a:t>
            </a:r>
            <a:r>
              <a:rPr lang="en-US" dirty="0" smtClean="0"/>
              <a:t> </a:t>
            </a:r>
            <a:r>
              <a:rPr lang="ru-RU" dirty="0" smtClean="0"/>
              <a:t>учебно-научные</a:t>
            </a:r>
            <a:r>
              <a:rPr lang="ru-RU" dirty="0"/>
              <a:t>, </a:t>
            </a:r>
            <a:r>
              <a:rPr lang="ru-RU" dirty="0" smtClean="0"/>
              <a:t>культурно-просветительские </a:t>
            </a:r>
            <a:r>
              <a:rPr lang="ru-RU" dirty="0"/>
              <a:t>и общественные центры региона </a:t>
            </a:r>
            <a:r>
              <a:rPr lang="ru-RU" dirty="0" smtClean="0"/>
              <a:t>по</a:t>
            </a:r>
            <a:r>
              <a:rPr lang="en-US" dirty="0" smtClean="0"/>
              <a:t> </a:t>
            </a:r>
            <a:r>
              <a:rPr lang="ru-RU" dirty="0" smtClean="0"/>
              <a:t>продвижению </a:t>
            </a:r>
            <a:r>
              <a:rPr lang="ru-RU" dirty="0"/>
              <a:t>финно-угорской </a:t>
            </a:r>
            <a:r>
              <a:rPr lang="ru-RU" dirty="0" smtClean="0"/>
              <a:t>тематики;</a:t>
            </a:r>
            <a:endParaRPr lang="ru-RU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/>
              <a:t>Организация </a:t>
            </a:r>
            <a:r>
              <a:rPr lang="ru-RU" dirty="0"/>
              <a:t>международного и </a:t>
            </a:r>
            <a:r>
              <a:rPr lang="ru-RU" dirty="0" smtClean="0"/>
              <a:t>российского </a:t>
            </a:r>
            <a:r>
              <a:rPr lang="ru-RU" dirty="0"/>
              <a:t>сотрудничества </a:t>
            </a:r>
            <a:r>
              <a:rPr lang="ru-RU" dirty="0" smtClean="0"/>
              <a:t>университетов -членов ассоциации в области научно</a:t>
            </a:r>
            <a:r>
              <a:rPr lang="en-US" dirty="0" smtClean="0"/>
              <a:t>-</a:t>
            </a:r>
            <a:r>
              <a:rPr lang="ru-RU" dirty="0" smtClean="0"/>
              <a:t>исследовательской деятельности, разработка совместных программ и курсов, направленных на совершенствование университетского образования</a:t>
            </a:r>
            <a:r>
              <a:rPr lang="ru-RU" dirty="0"/>
              <a:t>;</a:t>
            </a:r>
            <a:endParaRPr lang="ru-RU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/>
              <a:t>Создание </a:t>
            </a:r>
            <a:r>
              <a:rPr lang="ru-RU" dirty="0"/>
              <a:t>единого </a:t>
            </a:r>
            <a:r>
              <a:rPr lang="ru-RU" dirty="0" smtClean="0"/>
              <a:t>финно-угорского</a:t>
            </a:r>
            <a:r>
              <a:rPr lang="en-US" dirty="0" smtClean="0"/>
              <a:t> </a:t>
            </a:r>
            <a:r>
              <a:rPr lang="ru-RU" dirty="0" smtClean="0"/>
              <a:t>информационного </a:t>
            </a:r>
            <a:r>
              <a:rPr lang="ru-RU" dirty="0"/>
              <a:t>пространства, </a:t>
            </a:r>
            <a:r>
              <a:rPr lang="ru-RU" dirty="0" smtClean="0"/>
              <a:t>которое может </a:t>
            </a:r>
            <a:r>
              <a:rPr lang="ru-RU" dirty="0"/>
              <a:t>рассматриваться как одно из </a:t>
            </a:r>
            <a:r>
              <a:rPr lang="ru-RU" dirty="0" smtClean="0"/>
              <a:t>условий</a:t>
            </a:r>
            <a:r>
              <a:rPr lang="en-US" dirty="0" smtClean="0"/>
              <a:t> </a:t>
            </a:r>
            <a:r>
              <a:rPr lang="ru-RU" dirty="0" smtClean="0"/>
              <a:t>«сохранения </a:t>
            </a:r>
            <a:r>
              <a:rPr lang="ru-RU" dirty="0"/>
              <a:t>самобытности народов, </a:t>
            </a:r>
            <a:r>
              <a:rPr lang="ru-RU" dirty="0" smtClean="0"/>
              <a:t>уважения </a:t>
            </a:r>
            <a:r>
              <a:rPr lang="ru-RU" dirty="0"/>
              <a:t>к их культурным основам, </a:t>
            </a:r>
            <a:r>
              <a:rPr lang="ru-RU" dirty="0" smtClean="0"/>
              <a:t>традициям</a:t>
            </a:r>
            <a:r>
              <a:rPr lang="ru-RU" dirty="0"/>
              <a:t>» [6, с. 9</a:t>
            </a:r>
            <a:r>
              <a:rPr lang="ru-RU" dirty="0" smtClean="0"/>
              <a:t>];</a:t>
            </a:r>
            <a:endParaRPr lang="ru-RU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/>
              <a:t>Объединение </a:t>
            </a:r>
            <a:r>
              <a:rPr lang="ru-RU" dirty="0"/>
              <a:t>финансовых, </a:t>
            </a:r>
            <a:r>
              <a:rPr lang="ru-RU" dirty="0" smtClean="0"/>
              <a:t>материальных </a:t>
            </a:r>
            <a:r>
              <a:rPr lang="ru-RU" dirty="0"/>
              <a:t>и интеллектуальных ресурсов </a:t>
            </a:r>
            <a:r>
              <a:rPr lang="ru-RU" dirty="0" smtClean="0"/>
              <a:t>для развития </a:t>
            </a:r>
            <a:r>
              <a:rPr lang="ru-RU" dirty="0"/>
              <a:t>системы подготовки </a:t>
            </a:r>
            <a:r>
              <a:rPr lang="ru-RU" dirty="0" smtClean="0"/>
              <a:t>специалистов</a:t>
            </a:r>
            <a:r>
              <a:rPr lang="en-US" dirty="0" smtClean="0"/>
              <a:t> </a:t>
            </a:r>
            <a:r>
              <a:rPr lang="ru-RU" dirty="0" smtClean="0"/>
              <a:t>с </a:t>
            </a:r>
            <a:r>
              <a:rPr lang="ru-RU" dirty="0"/>
              <a:t>университетским образованием, </a:t>
            </a:r>
            <a:r>
              <a:rPr lang="ru-RU" dirty="0" smtClean="0"/>
              <a:t>подготовки </a:t>
            </a:r>
            <a:r>
              <a:rPr lang="ru-RU" dirty="0"/>
              <a:t>научно-педагогических </a:t>
            </a:r>
            <a:r>
              <a:rPr lang="ru-RU" dirty="0" smtClean="0"/>
              <a:t>кадров;</a:t>
            </a:r>
            <a:endParaRPr lang="ru-RU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/>
              <a:t>Развитие </a:t>
            </a:r>
            <a:r>
              <a:rPr lang="ru-RU" dirty="0"/>
              <a:t>академической </a:t>
            </a:r>
            <a:r>
              <a:rPr lang="ru-RU" dirty="0" smtClean="0"/>
              <a:t>мобильности </a:t>
            </a:r>
            <a:r>
              <a:rPr lang="ru-RU" dirty="0"/>
              <a:t>студентов и </a:t>
            </a:r>
            <a:r>
              <a:rPr lang="ru-RU" dirty="0" smtClean="0"/>
              <a:t>преподавателей;</a:t>
            </a:r>
            <a:endParaRPr lang="ru-RU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/>
              <a:t>Координация </a:t>
            </a:r>
            <a:r>
              <a:rPr lang="ru-RU" dirty="0"/>
              <a:t>международного </a:t>
            </a:r>
            <a:r>
              <a:rPr lang="ru-RU" dirty="0" smtClean="0"/>
              <a:t>и</a:t>
            </a:r>
            <a:r>
              <a:rPr lang="en-US" dirty="0" smtClean="0"/>
              <a:t> </a:t>
            </a:r>
            <a:r>
              <a:rPr lang="ru-RU" dirty="0" smtClean="0"/>
              <a:t>внутрироссийского </a:t>
            </a:r>
            <a:r>
              <a:rPr lang="ru-RU" dirty="0"/>
              <a:t>сотрудничества </a:t>
            </a:r>
            <a:r>
              <a:rPr lang="ru-RU" dirty="0" smtClean="0"/>
              <a:t>членов ассоциации </a:t>
            </a:r>
            <a:r>
              <a:rPr lang="ru-RU" dirty="0"/>
              <a:t>с ассоциациями </a:t>
            </a:r>
            <a:r>
              <a:rPr lang="ru-RU" dirty="0" smtClean="0"/>
              <a:t>университетов</a:t>
            </a:r>
            <a:r>
              <a:rPr lang="en-US" dirty="0" smtClean="0"/>
              <a:t> </a:t>
            </a:r>
            <a:r>
              <a:rPr lang="ru-RU" dirty="0" smtClean="0"/>
              <a:t>других </a:t>
            </a:r>
            <a:r>
              <a:rPr lang="ru-RU" dirty="0"/>
              <a:t>регионов и стран в области </a:t>
            </a:r>
            <a:r>
              <a:rPr lang="ru-RU" dirty="0" smtClean="0"/>
              <a:t>образования</a:t>
            </a:r>
            <a:r>
              <a:rPr lang="ru-RU" dirty="0"/>
              <a:t>, науки, культуры и содействие </a:t>
            </a:r>
            <a:r>
              <a:rPr lang="ru-RU" dirty="0" smtClean="0"/>
              <a:t>такому сотрудничеству</a:t>
            </a:r>
            <a:endParaRPr lang="ru-RU" sz="20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6237312"/>
            <a:ext cx="1124893" cy="574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0580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36912"/>
            <a:ext cx="8229600" cy="1143000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Спасибо за внимание!</a:t>
            </a:r>
            <a:endParaRPr lang="ru-RU" sz="4000" b="1" dirty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6237312"/>
            <a:ext cx="1124893" cy="574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96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839</TotalTime>
  <Words>248</Words>
  <Application>Microsoft Office PowerPoint</Application>
  <PresentationFormat>Экран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Тема семинара: Деятельность Международной ассоциации финно-угорских университетов в рамках интегративных процессов в образовании</vt:lpstr>
      <vt:lpstr>Члены ассоциации университетов России и зарубежья  </vt:lpstr>
      <vt:lpstr>Презентация PowerPoint</vt:lpstr>
      <vt:lpstr>Презентация PowerPoint</vt:lpstr>
      <vt:lpstr>Результаты деятельности МАФУУ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Объект исследования: русские и английские народные легенды, опубликованные в сборниках и хрестоматийных изданиях на русском и английском языках.</dc:title>
  <dc:creator>Савчук Ирина П.</dc:creator>
  <cp:lastModifiedBy>Савчук Ирина П.</cp:lastModifiedBy>
  <cp:revision>46</cp:revision>
  <dcterms:created xsi:type="dcterms:W3CDTF">2018-11-26T15:37:34Z</dcterms:created>
  <dcterms:modified xsi:type="dcterms:W3CDTF">2019-06-11T06:25:30Z</dcterms:modified>
</cp:coreProperties>
</file>