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4" r:id="rId5"/>
    <p:sldId id="259" r:id="rId6"/>
    <p:sldId id="260" r:id="rId7"/>
    <p:sldId id="281" r:id="rId8"/>
    <p:sldId id="282" r:id="rId9"/>
    <p:sldId id="261" r:id="rId10"/>
    <p:sldId id="262" r:id="rId11"/>
    <p:sldId id="279" r:id="rId12"/>
    <p:sldId id="280" r:id="rId13"/>
    <p:sldId id="263" r:id="rId14"/>
    <p:sldId id="276" r:id="rId15"/>
    <p:sldId id="265" r:id="rId16"/>
    <p:sldId id="269" r:id="rId17"/>
    <p:sldId id="277" r:id="rId18"/>
    <p:sldId id="278" r:id="rId19"/>
    <p:sldId id="26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A0A00-1F8B-444E-8A01-C680B8B7A0A9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F29D3-5299-4CEB-9E44-16C1208024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954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196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113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54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8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278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932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10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4916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65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967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8161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16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79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3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650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9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932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4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1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13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370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7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48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6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3516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7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F29D3-5299-4CEB-9E44-16C1208024C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13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42566-C8F2-4410-9CF2-E5DD6058512C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14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11EA-7188-429D-BC6A-88C375DCB81C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33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952D-67A0-4C06-B8B7-822A5EDED9FE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05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FE89-B023-4F66-987D-85EBDA0B6B66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182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076B-C6E8-4316-B1B4-51ABFDC70EF1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50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4669-64B0-445D-BA8C-573AD45CB435}" type="datetime1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184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4C80F-278E-4CD4-B221-52DC0F403E22}" type="datetime1">
              <a:rPr lang="ru-RU" smtClean="0"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6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5C9-AE20-4C2F-8679-EC1CD866FCFD}" type="datetime1">
              <a:rPr lang="ru-RU" smtClean="0"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1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FD036-2AE6-4D29-BE6F-342D40B9CBE2}" type="datetime1">
              <a:rPr lang="ru-RU" smtClean="0"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567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20D0-CDCB-45CF-9AE0-697BC0EC11C6}" type="datetime1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61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17F0D-AC80-485D-8045-803DF59C0876}" type="datetime1">
              <a:rPr lang="ru-RU" smtClean="0"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1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CEED-CD01-4343-B2B5-2395D9F39702}" type="datetime1">
              <a:rPr lang="ru-RU" smtClean="0"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F25DB-805C-4A8A-8145-10FF29CC8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34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2520280"/>
          </a:xfrm>
          <a:solidFill>
            <a:schemeClr val="bg1"/>
          </a:solidFill>
          <a:effectLst/>
        </p:spPr>
        <p:txBody>
          <a:bodyPr>
            <a:normAutofit/>
          </a:bodyPr>
          <a:lstStyle/>
          <a:p>
            <a:r>
              <a:rPr lang="ru-RU" sz="3600" b="1" cap="all" dirty="0">
                <a:solidFill>
                  <a:schemeClr val="accent6">
                    <a:lumMod val="50000"/>
                  </a:schemeClr>
                </a:solidFill>
              </a:rPr>
              <a:t>Проблемы психологии и педагогики высшей школы:</a:t>
            </a:r>
            <a:br>
              <a:rPr lang="ru-RU" sz="3600" b="1" cap="all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3600" b="1" cap="all" dirty="0">
                <a:solidFill>
                  <a:schemeClr val="accent6">
                    <a:lumMod val="50000"/>
                  </a:schemeClr>
                </a:solidFill>
              </a:rPr>
              <a:t>проблемный семинар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6400800" cy="1752600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С.А. Гильманов</a:t>
            </a:r>
          </a:p>
        </p:txBody>
      </p:sp>
    </p:spTree>
    <p:extLst>
      <p:ext uri="{BB962C8B-B14F-4D97-AF65-F5344CB8AC3E}">
        <p14:creationId xmlns:p14="http://schemas.microsoft.com/office/powerpoint/2010/main" val="316221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904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/>
              <a:t>Виды поведения студентов: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Пассивное</a:t>
            </a:r>
            <a:r>
              <a:rPr lang="ru-RU" sz="2400" dirty="0"/>
              <a:t> (непродуктивное, репродуктивное, профессиональное будущее как регулятор активности отсутствует): следует за указаниями преподавателя, сдает зачеты и экзамены, не думает о профессиональной деятельности.</a:t>
            </a:r>
          </a:p>
          <a:p>
            <a:r>
              <a:rPr lang="ru-RU" sz="2400" b="1" dirty="0" err="1">
                <a:solidFill>
                  <a:srgbClr val="FF0000"/>
                </a:solidFill>
              </a:rPr>
              <a:t>Проактивное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(сочетание репродуктивности с самостоятельной познавательной деятельностью, профессиональное будущее становится мотивом обучения): осмысливает необходимость освоения определенных знаний и умений, формирует ориентировочное звено деятельности.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Активное</a:t>
            </a:r>
            <a:r>
              <a:rPr lang="ru-RU" sz="2400" dirty="0"/>
              <a:t> (сочетание самостоятельности в учебном процессе с осмыслением профессионального будущего, которое становится регулятором познавательной деятельности):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526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0405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/>
              <a:t>Проблема развития профессионального мышления студента в образовательном процессе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3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Содержание и структура профессионального мышления</a:t>
            </a:r>
          </a:p>
          <a:p>
            <a:pPr>
              <a:buFontTx/>
              <a:buChar char="-"/>
            </a:pPr>
            <a:r>
              <a:rPr lang="ru-RU" sz="2400" dirty="0" err="1"/>
              <a:t>сформированность</a:t>
            </a:r>
            <a:r>
              <a:rPr lang="ru-RU" sz="2400" dirty="0"/>
              <a:t> целостного представления о том «пространстве», в котором оно разворачивается; </a:t>
            </a:r>
          </a:p>
          <a:p>
            <a:pPr>
              <a:buFontTx/>
              <a:buChar char="-"/>
            </a:pPr>
            <a:r>
              <a:rPr lang="ru-RU" sz="2400" dirty="0"/>
              <a:t>самостоятельность и обоснованность целеполагания и выбора действий и операций в достижении цели; </a:t>
            </a:r>
          </a:p>
          <a:p>
            <a:pPr>
              <a:buFontTx/>
              <a:buChar char="-"/>
            </a:pPr>
            <a:r>
              <a:rPr lang="ru-RU" sz="2400" dirty="0"/>
              <a:t>наличие самостоятельно выработанных «единиц мышления», отражающих структурные и динамические связи профессионального «пространства» и деятельности; </a:t>
            </a:r>
          </a:p>
          <a:p>
            <a:pPr>
              <a:buFontTx/>
              <a:buChar char="-"/>
            </a:pPr>
            <a:r>
              <a:rPr lang="ru-RU" sz="2400" dirty="0"/>
              <a:t>понятийная «вооруженность» мыслительных операций и действий, позволяющая выстраивать, «проигрывать» в уме и описывать системы действий с учетом научно-логически обоснованных закономерностей, действующих в профессиональной деятельности.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383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08720"/>
            <a:ext cx="6696744" cy="49685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Периодические издания, освещающие проблемы высшего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908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40871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Alma mater</a:t>
            </a:r>
            <a:r>
              <a:rPr lang="ru-RU" sz="2400" dirty="0"/>
              <a:t> Вестник высшей школы (12 номеров в год)</a:t>
            </a:r>
          </a:p>
          <a:p>
            <a:r>
              <a:rPr lang="ru-RU" sz="2400" dirty="0"/>
              <a:t>Высшее образование в России (журнал министерства)</a:t>
            </a:r>
          </a:p>
          <a:p>
            <a:r>
              <a:rPr lang="ru-RU" sz="2400" dirty="0"/>
              <a:t>Высшее образование сегодня</a:t>
            </a:r>
          </a:p>
          <a:p>
            <a:r>
              <a:rPr lang="ru-RU" sz="2400" dirty="0"/>
              <a:t>Педагогика (Журнал РАО)</a:t>
            </a:r>
          </a:p>
          <a:p>
            <a:r>
              <a:rPr lang="ru-RU" sz="2400" dirty="0"/>
              <a:t>Вестник Университета Российской академии образования</a:t>
            </a:r>
          </a:p>
          <a:p>
            <a:r>
              <a:rPr lang="ru-RU" sz="2400" dirty="0"/>
              <a:t>Вопросы образования</a:t>
            </a:r>
          </a:p>
          <a:p>
            <a:r>
              <a:rPr lang="ru-RU" sz="2400" dirty="0"/>
              <a:t>Инновации в образовании</a:t>
            </a:r>
          </a:p>
          <a:p>
            <a:r>
              <a:rPr lang="ru-RU" sz="2400" dirty="0"/>
              <a:t>Философия образования</a:t>
            </a:r>
          </a:p>
          <a:p>
            <a:r>
              <a:rPr lang="ru-RU" sz="2400" dirty="0"/>
              <a:t>Образовательная политика</a:t>
            </a:r>
          </a:p>
          <a:p>
            <a:r>
              <a:rPr lang="ru-RU" sz="2400" dirty="0"/>
              <a:t>Мир образования – образование в мире</a:t>
            </a:r>
          </a:p>
          <a:p>
            <a:r>
              <a:rPr lang="ru-RU" sz="2400" dirty="0"/>
              <a:t>Вестник Московского университета. Серия Педагогическое образование</a:t>
            </a:r>
          </a:p>
          <a:p>
            <a:r>
              <a:rPr lang="ru-RU" sz="2400" dirty="0"/>
              <a:t>Педагогические науки (6 номеров в год)</a:t>
            </a:r>
          </a:p>
          <a:p>
            <a:r>
              <a:rPr lang="ru-RU" sz="2400" dirty="0"/>
              <a:t>Стандарты и мониторинг в образовании</a:t>
            </a:r>
          </a:p>
          <a:p>
            <a:r>
              <a:rPr lang="ru-RU" sz="2400" dirty="0"/>
              <a:t>Образование и саморазвитие</a:t>
            </a:r>
          </a:p>
          <a:p>
            <a:r>
              <a:rPr lang="ru-RU" sz="2400" dirty="0"/>
              <a:t>Юрист вуза</a:t>
            </a:r>
          </a:p>
          <a:p>
            <a:r>
              <a:rPr lang="ru-RU" sz="2400" dirty="0"/>
              <a:t>Ректор вуза</a:t>
            </a:r>
          </a:p>
          <a:p>
            <a:pPr>
              <a:buFontTx/>
              <a:buChar char="-"/>
            </a:pPr>
            <a:endParaRPr lang="ru-RU" sz="2000" dirty="0"/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438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124744"/>
            <a:ext cx="5976664" cy="46085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Работы С.А. Гильманова, посвященные решению проблем развития высшего образования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1216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2448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/>
              <a:t>1.	Гильманов С.А. Типы творчески одаренных студентов и их поддержка (тезисы доклада). // Психологическая поддержка в развитии творческой одаренности личности на всех этапах непрерывного образования: Тезисы докладов Российской научно-методической конференции Челябинск: ЧГТУ, 1993. с. 35-36	2 с.</a:t>
            </a:r>
          </a:p>
          <a:p>
            <a:pPr marL="0" indent="0">
              <a:buNone/>
            </a:pPr>
            <a:r>
              <a:rPr lang="ru-RU" sz="1200" dirty="0"/>
              <a:t>2.	Гильманов С.А. Развитие творческих качеств студентов вуза (тезисы доклада). // Молодежь: интеллектуальный потенциал, выявление и использование: Тезисы докладов международной научно-практической конференции Казань, 1993.- 74 с., с. 25-27</a:t>
            </a:r>
          </a:p>
          <a:p>
            <a:pPr marL="0" indent="0">
              <a:buNone/>
            </a:pPr>
            <a:r>
              <a:rPr lang="ru-RU" sz="1200" dirty="0"/>
              <a:t>3.	Гильманов С.А., Галкин В.Т. Нужен ли университет в Ханты-Мансийске? (статья) // Образование </a:t>
            </a:r>
            <a:r>
              <a:rPr lang="ru-RU" sz="1200" dirty="0" err="1"/>
              <a:t>Югории</a:t>
            </a:r>
            <a:r>
              <a:rPr lang="ru-RU" sz="1200" dirty="0"/>
              <a:t> 2000, № 4, с. 56-63. </a:t>
            </a:r>
          </a:p>
          <a:p>
            <a:pPr marL="0" indent="0">
              <a:buNone/>
            </a:pPr>
            <a:r>
              <a:rPr lang="ru-RU" sz="1200" dirty="0"/>
              <a:t>4.	Гильманов С.А. Профессиональное самоопределение в контексте жизненного пути. // Профессиональное и личностное самоопределение молодежи в период социально-экономической стабилизации России: Материалы научно-практической конференции 1-2 июля 2005 г. – Самара: Самарская гуманитарная академия, 2005, – 260 с., СС. 125-134.</a:t>
            </a:r>
          </a:p>
          <a:p>
            <a:pPr marL="0" indent="0">
              <a:buNone/>
            </a:pPr>
            <a:r>
              <a:rPr lang="ru-RU" sz="1200" dirty="0"/>
              <a:t>5.	Гильманов С.А. Профессиональное самоопределение и </a:t>
            </a:r>
            <a:r>
              <a:rPr lang="ru-RU" sz="1200" dirty="0" err="1"/>
              <a:t>акме</a:t>
            </a:r>
            <a:r>
              <a:rPr lang="ru-RU" sz="1200" dirty="0"/>
              <a:t> (тезисы доклада) // Психологические проблемы смысла жизни и </a:t>
            </a:r>
            <a:r>
              <a:rPr lang="ru-RU" sz="1200" dirty="0" err="1"/>
              <a:t>акме</a:t>
            </a:r>
            <a:r>
              <a:rPr lang="ru-RU" sz="1200" dirty="0"/>
              <a:t>. Материалы XII симпозиума /Под ред. Г.А. </a:t>
            </a:r>
            <a:r>
              <a:rPr lang="ru-RU" sz="1200" dirty="0" err="1"/>
              <a:t>Вайзер</a:t>
            </a:r>
            <a:r>
              <a:rPr lang="ru-RU" sz="1200" dirty="0"/>
              <a:t>, Н.В. Волковой. – М.: ПИ РАО, 2007. – 247с. </a:t>
            </a:r>
          </a:p>
          <a:p>
            <a:pPr marL="0" indent="0">
              <a:buNone/>
            </a:pPr>
            <a:r>
              <a:rPr lang="ru-RU" sz="1200" dirty="0"/>
              <a:t>6.	Гильманов С.А., Миронов А.В. Особенности этнической идентичности студентов – представителей северных народов // Коренные народы Ямала в современном мире: сценарии и концепции развития. Тематический сборник / Под ред. Ю.В. Попова. - Новосибирск – Салехард: Нонпарель, 2007. – </a:t>
            </a:r>
            <a:r>
              <a:rPr lang="ru-RU" sz="1200" dirty="0" err="1"/>
              <a:t>Вып</a:t>
            </a:r>
            <a:r>
              <a:rPr lang="ru-RU" sz="1200" dirty="0"/>
              <a:t>. 1. – 270 с., С. 104-113.</a:t>
            </a:r>
          </a:p>
          <a:p>
            <a:pPr marL="0" indent="0">
              <a:buNone/>
            </a:pPr>
            <a:r>
              <a:rPr lang="ru-RU" sz="1200" dirty="0"/>
              <a:t>7.	Гильманов С.А. Роль гуманитарных дисциплин в подготовке профессионала // Актуальные проблемы под-готовки профессионалов XXI века в условиях гуманизации образования: Материалы первой городской научно-практической конференции. Том 1. – Ханты-Мансийск: РИО ИРО, 2008. – 300 с., С. 8-14.</a:t>
            </a:r>
          </a:p>
          <a:p>
            <a:pPr marL="0" indent="0">
              <a:buNone/>
            </a:pPr>
            <a:r>
              <a:rPr lang="ru-RU" sz="1200" dirty="0"/>
              <a:t>8.	Гильманов С.А. Проблемы развития профессионального мышления в системе высшего образования // Актуальные проблемы подготовки профессионалов XXI века в условиях </a:t>
            </a:r>
            <a:r>
              <a:rPr lang="ru-RU" sz="1200" dirty="0" err="1"/>
              <a:t>гуманизации</a:t>
            </a:r>
            <a:r>
              <a:rPr lang="ru-RU" sz="1200" dirty="0"/>
              <a:t> образования (Ханты-Мансийск, 23-24 апреля, 2009 г.): Материалы второй городской научно-практической конференции. В 2 тт.: в 3 ч. Ч.1 – Ханты-Мансийск: РИО ИРО, 2009. – 320 с., С. 18-28.</a:t>
            </a:r>
          </a:p>
          <a:p>
            <a:pPr marL="0" indent="0">
              <a:buNone/>
            </a:pPr>
            <a:r>
              <a:rPr lang="ru-RU" sz="1200" dirty="0"/>
              <a:t>9.	Гильманов С.А. О преподавании музыкальной психологии в музыкальном колледже и вузе. // Музыкальная психология и психотерапия: Научно-методический журнал для музыкантов, психологов и психотерапевтов, 2010, №1 (16), с.75-85.</a:t>
            </a:r>
          </a:p>
          <a:p>
            <a:pPr marL="0" indent="0">
              <a:buNone/>
            </a:pPr>
            <a:r>
              <a:rPr lang="ru-RU" sz="1200" dirty="0"/>
              <a:t>10.	Гильманов С.А. О гуманитарной стороне профессионализма // Педагогические инновации на современном этапе развития образования: сборник статей представителей научно-педагогической школы академика РАО В.И. Загвязинского / под ред. Д-ра </a:t>
            </a:r>
            <a:r>
              <a:rPr lang="ru-RU" sz="1200" dirty="0" err="1"/>
              <a:t>пед.наук</a:t>
            </a:r>
            <a:r>
              <a:rPr lang="ru-RU" sz="1200" dirty="0"/>
              <a:t>, проф. А.Ф. Закировой. Тюмень: Издательство Тюменского государственного университета, 2010. – 212 с., с. 49-58.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930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244803"/>
          </a:xfrm>
        </p:spPr>
        <p:txBody>
          <a:bodyPr>
            <a:noAutofit/>
          </a:bodyPr>
          <a:lstStyle/>
          <a:p>
            <a:r>
              <a:rPr lang="ru-RU" sz="1200" dirty="0"/>
              <a:t>11.	Гильманов С.А. О формировании профессионализма в системе образования // Проблемы и перспективы социальной психологии образования: Материалы </a:t>
            </a:r>
            <a:r>
              <a:rPr lang="ru-RU" sz="1200" dirty="0" err="1"/>
              <a:t>междунар</a:t>
            </a:r>
            <a:r>
              <a:rPr lang="ru-RU" sz="1200" dirty="0"/>
              <a:t>. науч. конференции (г. Саратов, 26-27 октября 2010 г.). – Саратов: ИЦ «Наука», 2010. – ч.1. – 251 с., С. 141-148.</a:t>
            </a:r>
          </a:p>
          <a:p>
            <a:r>
              <a:rPr lang="ru-RU" sz="1200" dirty="0"/>
              <a:t>12.	Гильманов С.А. Профессиональное мышление и способы формирования готовности к его становлению у будущих педагогов-психологов // Психология образования: социокультурный ресурс Национальной образовательной инициативы «Наша новая школа» (Москва, 14-16 декабря 2010 г.): Материалы VI Всероссийской научно-практической конференции. – М.: Общероссийская общественная организация «Федерация психологов образования России», 2010. – с. 102-103.</a:t>
            </a:r>
          </a:p>
          <a:p>
            <a:r>
              <a:rPr lang="ru-RU" sz="1200" dirty="0"/>
              <a:t>13.	Гильманов С.А. Развитие методологической компетентности будущих педагогов-психологов // Актуальные проблемы подготовки профессионалов XXI века в условиях гуманизации образования: материалы Всероссийской научно-практической конференции с международным участием (Ханты-Мансийск, 28 октября 2010 г.) – Ханты-Мансийск: АУ ДПО ХМАО – Югры «Институт развития образования», 2010. – 456 с., с. 186-194.</a:t>
            </a:r>
          </a:p>
          <a:p>
            <a:r>
              <a:rPr lang="ru-RU" sz="1200" dirty="0"/>
              <a:t>14.	Гильманов С.А. Формирование электронной образовательной среды и преподаватель высшей школы // "Ученые записки РГСУ", 2011, Том 9, Часть 2. – С. 212-219.</a:t>
            </a:r>
          </a:p>
          <a:p>
            <a:r>
              <a:rPr lang="ru-RU" sz="1200" dirty="0"/>
              <a:t>15.	Гильманов С.А. Субъектно-моделирующий подход к формированию методологической компетентности будущих педагогов-психологов // Образование и наука. Известия Уральского отделения Российской Академии образования. – 2012, № 1. – С. 63-72.</a:t>
            </a:r>
          </a:p>
          <a:p>
            <a:r>
              <a:rPr lang="ru-RU" sz="1200" dirty="0"/>
              <a:t>16.	Гильманов С.А. Значение склонностей в профессии педагога-психолога // Современное педагогическое образование: Проблемы и перспективы: Материалы Всероссийской научно-практической конференции с международным участием 14-15 марта 2013 г. – Тюмень: Изд-во Тюменского государственного университета, 2013. 282 с. С. 184-187.</a:t>
            </a:r>
          </a:p>
          <a:p>
            <a:r>
              <a:rPr lang="ru-RU" sz="1200" dirty="0"/>
              <a:t>17.	Гильманов С.А. Склонность к психолого-педагогической деятельности как фактор повышения уровня профессионализма педагогов-психологов // Психология образования: модернизация системы образования в условиях введения в действие новых профессиональных стандартов. – Материалы X Всероссийской научно-практической конференции. – М.: Общероссийская общественная организация «Федерация психологов образования России», 2014. – 450 с. – с. 75-77.</a:t>
            </a:r>
          </a:p>
          <a:p>
            <a:r>
              <a:rPr lang="ru-RU" sz="1200" dirty="0"/>
              <a:t>18.	Гильманов С.А. Формирование профессионального мышления в процессе социализации (глава монографии) // Личность в процессе социализации: коллективная монография. – Ханты-Мансийск: ФГОУ ВПО «</a:t>
            </a:r>
            <a:r>
              <a:rPr lang="ru-RU" sz="1200" dirty="0" err="1"/>
              <a:t>Югор</a:t>
            </a:r>
            <a:r>
              <a:rPr lang="ru-RU" sz="1200" dirty="0"/>
              <a:t>. гос. ун-т», Гуманитарный ин-т, 2015. – 254 с. С.79-112.</a:t>
            </a:r>
          </a:p>
          <a:p>
            <a:r>
              <a:rPr lang="ru-RU" sz="1200" dirty="0"/>
              <a:t>19.	Гильманов С.А. Характеристики профессионального понятийного мышления педагога-психолога // «Психология образования: Модернизация психолого-педагогического образования» (Москва, 19-20 мая 2015): Материалы XI Всероссийской научно-практической конференции. – М.: Общероссийская общественная организация «Федерация психологов образования России», 2015. – 180 с., С. 34-38.</a:t>
            </a:r>
          </a:p>
          <a:p>
            <a:r>
              <a:rPr lang="ru-RU" sz="1200" dirty="0"/>
              <a:t>20.	Гильманов С.А. Диагностика сформированности понятийного мышления как ментального ресурса профессионала на основе </a:t>
            </a:r>
            <a:r>
              <a:rPr lang="ru-RU" sz="1200" dirty="0" err="1"/>
              <a:t>рекодинговых</a:t>
            </a:r>
            <a:r>
              <a:rPr lang="ru-RU" sz="1200" dirty="0"/>
              <a:t> заданий // Ментальные ресурсы личности: теоретические и прикладные исследования: Материалы третьего международного симпозиума. М.: Институт психологии РАН, 2016. – 383 с., С. 132-137.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4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62448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/>
              <a:t>21.	Гильманов С.А. Субъектный подход к исследованию и формированию профессионального мышления // Институт психологии Российской Академии Наук. Организационная психология и психология труда. – 2016. - №1. - С. 68-86</a:t>
            </a:r>
          </a:p>
          <a:p>
            <a:pPr marL="0" indent="0">
              <a:buNone/>
            </a:pPr>
            <a:r>
              <a:rPr lang="ru-RU" sz="1200" dirty="0"/>
              <a:t>22.	Гильманов С.А. О факторах затруднений освоения исследовательских умений будущими педагогами-психологами // Вестник Югорского государственного университета, 2017, №1-1 (44). – С. 35-42</a:t>
            </a:r>
          </a:p>
          <a:p>
            <a:pPr marL="0" indent="0">
              <a:buNone/>
            </a:pPr>
            <a:r>
              <a:rPr lang="ru-RU" sz="1200" dirty="0"/>
              <a:t>23.	Гильманов С.А. Характеристики субъектной позиции студента в учебном взаимодействии // Вестник Тюменского государственного университета. Гуманитарные исследования. </a:t>
            </a:r>
            <a:r>
              <a:rPr lang="ru-RU" sz="1200" dirty="0" err="1"/>
              <a:t>Humanitates</a:t>
            </a:r>
            <a:r>
              <a:rPr lang="ru-RU" sz="1200" dirty="0"/>
              <a:t>. 2017. Том 3. № 1. С. 220-233.</a:t>
            </a:r>
          </a:p>
          <a:p>
            <a:pPr marL="0" indent="0">
              <a:buNone/>
            </a:pPr>
            <a:r>
              <a:rPr lang="ru-RU" sz="1200" dirty="0"/>
              <a:t>24.	Гильманов С.А. Влияние игрового опыта на будущую профессиональную деятельность // XXXII </a:t>
            </a:r>
            <a:r>
              <a:rPr lang="ru-RU" sz="1200" dirty="0" err="1"/>
              <a:t>Мерлинские</a:t>
            </a:r>
            <a:r>
              <a:rPr lang="ru-RU" sz="1200" dirty="0"/>
              <a:t> чтения: Способности. Одаренность. Индивидуальность: матер. </a:t>
            </a:r>
            <a:r>
              <a:rPr lang="ru-RU" sz="1200" dirty="0" err="1"/>
              <a:t>Всерос</a:t>
            </a:r>
            <a:r>
              <a:rPr lang="ru-RU" sz="1200" dirty="0"/>
              <a:t>. науч.-</a:t>
            </a:r>
            <a:r>
              <a:rPr lang="ru-RU" sz="1200" dirty="0" err="1"/>
              <a:t>практ</a:t>
            </a:r>
            <a:r>
              <a:rPr lang="ru-RU" sz="1200" dirty="0"/>
              <a:t>. </a:t>
            </a:r>
            <a:r>
              <a:rPr lang="ru-RU" sz="1200" dirty="0" err="1"/>
              <a:t>конф</a:t>
            </a:r>
            <a:r>
              <a:rPr lang="ru-RU" sz="1200" dirty="0"/>
              <a:t>. (20–21 октября 2017 г., г. Пермь, Россия) / ред. кол. А.А. </a:t>
            </a:r>
            <a:r>
              <a:rPr lang="ru-RU" sz="1200" dirty="0" err="1"/>
              <a:t>Вихман</a:t>
            </a:r>
            <a:r>
              <a:rPr lang="ru-RU" sz="1200" dirty="0"/>
              <a:t> (науч. ред.), А.Ю. Калугин (</a:t>
            </a:r>
            <a:r>
              <a:rPr lang="ru-RU" sz="1200" dirty="0" err="1"/>
              <a:t>техн</a:t>
            </a:r>
            <a:r>
              <a:rPr lang="ru-RU" sz="1200" dirty="0"/>
              <a:t>. </a:t>
            </a:r>
            <a:r>
              <a:rPr lang="ru-RU" sz="1200" dirty="0" err="1"/>
              <a:t>секр</a:t>
            </a:r>
            <a:r>
              <a:rPr lang="ru-RU" sz="1200" dirty="0"/>
              <a:t>.), А.А. </a:t>
            </a:r>
            <a:r>
              <a:rPr lang="ru-RU" sz="1200" dirty="0" err="1"/>
              <a:t>Скорынин</a:t>
            </a:r>
            <a:r>
              <a:rPr lang="ru-RU" sz="1200" dirty="0"/>
              <a:t> (отв. </a:t>
            </a:r>
            <a:r>
              <a:rPr lang="ru-RU" sz="1200" dirty="0" err="1"/>
              <a:t>секр</a:t>
            </a:r>
            <a:r>
              <a:rPr lang="ru-RU" sz="1200" dirty="0"/>
              <a:t>.); </a:t>
            </a:r>
            <a:r>
              <a:rPr lang="ru-RU" sz="1200" dirty="0" err="1"/>
              <a:t>Перм</a:t>
            </a:r>
            <a:r>
              <a:rPr lang="ru-RU" sz="1200" dirty="0"/>
              <a:t>. гос. </a:t>
            </a:r>
            <a:r>
              <a:rPr lang="ru-RU" sz="1200" dirty="0" err="1"/>
              <a:t>гуманит</a:t>
            </a:r>
            <a:r>
              <a:rPr lang="ru-RU" sz="1200" dirty="0"/>
              <a:t>.-</a:t>
            </a:r>
            <a:r>
              <a:rPr lang="ru-RU" sz="1200" dirty="0" err="1"/>
              <a:t>пед</a:t>
            </a:r>
            <a:r>
              <a:rPr lang="ru-RU" sz="1200" dirty="0"/>
              <a:t>. ун-т. – Пермь, 2017. – 230 с. С. 69-72.</a:t>
            </a:r>
          </a:p>
          <a:p>
            <a:pPr marL="0" indent="0">
              <a:buNone/>
            </a:pPr>
            <a:r>
              <a:rPr lang="ru-RU" sz="1200" dirty="0"/>
              <a:t>25.	Гильманов С.А. Профессиональная специфика понятийного мышления // Образование и наука. 2017. Т. 19. № 9. С. 32–51.</a:t>
            </a:r>
          </a:p>
          <a:p>
            <a:pPr marL="0" indent="0">
              <a:buNone/>
            </a:pPr>
            <a:r>
              <a:rPr lang="ru-RU" sz="1200" dirty="0"/>
              <a:t>26.	Гильманов С.А. Повседневное творчество: мотивы, процессы, продукты Психология человека как субъекта познания, общения и деятельности / Отв. ред. В. В. Знаков, А. Л. Журавлёв. – М.: Изд-во «Институт психологии РАН», 2018. – 2216 с. С. 1409-1416.</a:t>
            </a:r>
          </a:p>
          <a:p>
            <a:pPr marL="0" indent="0">
              <a:buNone/>
            </a:pPr>
            <a:r>
              <a:rPr lang="ru-RU" sz="1200" dirty="0"/>
              <a:t>27.	</a:t>
            </a:r>
            <a:r>
              <a:rPr lang="ru-RU" sz="1200" dirty="0" err="1"/>
              <a:t>Gilmanov</a:t>
            </a:r>
            <a:r>
              <a:rPr lang="ru-RU" sz="1200" dirty="0"/>
              <a:t> S.A. </a:t>
            </a:r>
            <a:r>
              <a:rPr lang="ru-RU" sz="1200" dirty="0" err="1"/>
              <a:t>Professional</a:t>
            </a:r>
            <a:r>
              <a:rPr lang="ru-RU" sz="1200" dirty="0"/>
              <a:t> </a:t>
            </a:r>
            <a:r>
              <a:rPr lang="ru-RU" sz="1200" dirty="0" err="1"/>
              <a:t>Thinking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Types</a:t>
            </a:r>
            <a:r>
              <a:rPr lang="ru-RU" sz="1200" dirty="0"/>
              <a:t> </a:t>
            </a:r>
            <a:r>
              <a:rPr lang="ru-RU" sz="1200" dirty="0" err="1"/>
              <a:t>of</a:t>
            </a:r>
            <a:r>
              <a:rPr lang="ru-RU" sz="1200" dirty="0"/>
              <a:t> </a:t>
            </a:r>
            <a:r>
              <a:rPr lang="ru-RU" sz="1200" dirty="0" err="1"/>
              <a:t>Professionals</a:t>
            </a:r>
            <a:r>
              <a:rPr lang="ru-RU" sz="1200" dirty="0"/>
              <a:t> //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Fifth</a:t>
            </a:r>
            <a:r>
              <a:rPr lang="ru-RU" sz="1200" dirty="0"/>
              <a:t> </a:t>
            </a:r>
            <a:r>
              <a:rPr lang="ru-RU" sz="1200" dirty="0" err="1"/>
              <a:t>International</a:t>
            </a:r>
            <a:r>
              <a:rPr lang="ru-RU" sz="1200" dirty="0"/>
              <a:t> </a:t>
            </a:r>
            <a:r>
              <a:rPr lang="ru-RU" sz="1200" dirty="0" err="1"/>
              <a:t>Luria</a:t>
            </a:r>
            <a:r>
              <a:rPr lang="ru-RU" sz="1200" dirty="0"/>
              <a:t> </a:t>
            </a:r>
            <a:r>
              <a:rPr lang="ru-RU" sz="1200" dirty="0" err="1"/>
              <a:t>Memorial</a:t>
            </a:r>
            <a:r>
              <a:rPr lang="ru-RU" sz="1200" dirty="0"/>
              <a:t> </a:t>
            </a:r>
            <a:r>
              <a:rPr lang="ru-RU" sz="1200" dirty="0" err="1"/>
              <a:t>Congress</a:t>
            </a:r>
            <a:r>
              <a:rPr lang="ru-RU" sz="1200" dirty="0"/>
              <a:t> «</a:t>
            </a:r>
            <a:r>
              <a:rPr lang="ru-RU" sz="1200" dirty="0" err="1"/>
              <a:t>Lurian</a:t>
            </a:r>
            <a:r>
              <a:rPr lang="ru-RU" sz="1200" dirty="0"/>
              <a:t> </a:t>
            </a:r>
            <a:r>
              <a:rPr lang="ru-RU" sz="1200" dirty="0" err="1"/>
              <a:t>Approach</a:t>
            </a:r>
            <a:r>
              <a:rPr lang="ru-RU" sz="1200" dirty="0"/>
              <a:t> </a:t>
            </a:r>
            <a:r>
              <a:rPr lang="ru-RU" sz="1200" dirty="0" err="1"/>
              <a:t>in</a:t>
            </a:r>
            <a:r>
              <a:rPr lang="ru-RU" sz="1200" dirty="0"/>
              <a:t> </a:t>
            </a:r>
            <a:r>
              <a:rPr lang="ru-RU" sz="1200" dirty="0" err="1"/>
              <a:t>International</a:t>
            </a:r>
            <a:r>
              <a:rPr lang="ru-RU" sz="1200" dirty="0"/>
              <a:t> </a:t>
            </a:r>
            <a:r>
              <a:rPr lang="ru-RU" sz="1200" dirty="0" err="1"/>
              <a:t>Psychological</a:t>
            </a:r>
            <a:r>
              <a:rPr lang="ru-RU" sz="1200" dirty="0"/>
              <a:t> </a:t>
            </a:r>
            <a:r>
              <a:rPr lang="ru-RU" sz="1200" dirty="0" err="1"/>
              <a:t>Science</a:t>
            </a:r>
            <a:r>
              <a:rPr lang="ru-RU" sz="1200" dirty="0"/>
              <a:t>», 2018 </a:t>
            </a:r>
            <a:r>
              <a:rPr lang="ru-RU" sz="1200" dirty="0" err="1"/>
              <a:t>KnE</a:t>
            </a:r>
            <a:r>
              <a:rPr lang="ru-RU" sz="1200" dirty="0"/>
              <a:t> </a:t>
            </a:r>
            <a:r>
              <a:rPr lang="ru-RU" sz="1200" dirty="0" err="1"/>
              <a:t>Life</a:t>
            </a:r>
            <a:r>
              <a:rPr lang="ru-RU" sz="1200" dirty="0"/>
              <a:t> </a:t>
            </a:r>
            <a:r>
              <a:rPr lang="ru-RU" sz="1200" dirty="0" err="1"/>
              <a:t>Sciences</a:t>
            </a:r>
            <a:r>
              <a:rPr lang="ru-RU" sz="1200" dirty="0"/>
              <a:t>, </a:t>
            </a:r>
            <a:r>
              <a:rPr lang="ru-RU" sz="1200" dirty="0" err="1"/>
              <a:t>pages</a:t>
            </a:r>
            <a:r>
              <a:rPr lang="ru-RU" sz="1200" dirty="0"/>
              <a:t> 304–312. DOI 10.18502/kls.v4i8.3288.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50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96752"/>
            <a:ext cx="6696744" cy="44644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>
                <a:solidFill>
                  <a:schemeClr val="accent6">
                    <a:lumMod val="50000"/>
                  </a:schemeClr>
                </a:solidFill>
              </a:rPr>
              <a:t>Благодарю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за внимание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44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980728"/>
            <a:ext cx="6624736" cy="43924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Основные психолого-педагогические проблемы высшей школы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13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8326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Стимулирование в образовательном процессе развития личности</a:t>
            </a:r>
          </a:p>
          <a:p>
            <a:r>
              <a:rPr lang="ru-RU" dirty="0"/>
              <a:t>Закономерности и условия формирования профессиональных способностей и творческой личности специалиста</a:t>
            </a:r>
          </a:p>
          <a:p>
            <a:r>
              <a:rPr lang="ru-RU" dirty="0"/>
              <a:t>Психолого-педагогические условия и средства развития познавательной мотивации и интересов студентов</a:t>
            </a:r>
          </a:p>
          <a:p>
            <a:r>
              <a:rPr lang="ru-RU" dirty="0"/>
              <a:t>Структура, содержание, профессионального мышления, условия, средства и способы его развития</a:t>
            </a:r>
          </a:p>
          <a:p>
            <a:r>
              <a:rPr lang="ru-RU" dirty="0"/>
              <a:t>Проблемы оптимальной организации образовательного процесса: документация, администрирование, контроль и оценка ППС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b="1" smtClean="0">
                <a:latin typeface="Arial Black" pitchFamily="34" charset="0"/>
                <a:cs typeface="Aharoni" pitchFamily="2" charset="-79"/>
              </a:rPr>
              <a:pPr/>
              <a:t>3</a:t>
            </a:fld>
            <a:endParaRPr lang="ru-RU" b="1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hidden"/>
        <p:txBody>
          <a:bodyPr/>
          <a:lstStyle/>
          <a:p>
            <a:r>
              <a:rPr lang="ru-RU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2439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408712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sz="3000" dirty="0"/>
              <a:t>Сохранение академических свобод преподавателей и студентов</a:t>
            </a:r>
          </a:p>
          <a:p>
            <a:pPr lvl="1" algn="just">
              <a:lnSpc>
                <a:spcPct val="80000"/>
              </a:lnSpc>
            </a:pPr>
            <a:r>
              <a:rPr lang="ru-RU" sz="2600" dirty="0"/>
              <a:t> в учебном процессе: выбор содержания, методов, организационных форм обучения; усиление роли курсовых проектов и выпускных квалификационных работ в профессиональной подготовке и др.; </a:t>
            </a:r>
          </a:p>
          <a:p>
            <a:pPr lvl="1" algn="just">
              <a:lnSpc>
                <a:spcPct val="80000"/>
              </a:lnSpc>
            </a:pPr>
            <a:r>
              <a:rPr lang="ru-RU" sz="2600" dirty="0"/>
              <a:t>в управлении: оптимум формальных требований к оформлению учебной документации и способы обеспечения его соблюдения; </a:t>
            </a:r>
          </a:p>
          <a:p>
            <a:pPr algn="just">
              <a:lnSpc>
                <a:spcPct val="80000"/>
              </a:lnSpc>
            </a:pPr>
            <a:r>
              <a:rPr lang="ru-RU" sz="3000" dirty="0"/>
              <a:t>Организация воспитательного процесса в вузе: </a:t>
            </a:r>
          </a:p>
          <a:p>
            <a:pPr lvl="1" algn="just">
              <a:lnSpc>
                <a:spcPct val="80000"/>
              </a:lnSpc>
            </a:pPr>
            <a:r>
              <a:rPr lang="ru-RU" sz="2600" dirty="0"/>
              <a:t>виды деятельности, имеющей воспитательный потенциал</a:t>
            </a:r>
          </a:p>
          <a:p>
            <a:pPr lvl="1" algn="just">
              <a:lnSpc>
                <a:spcPct val="80000"/>
              </a:lnSpc>
            </a:pPr>
            <a:r>
              <a:rPr lang="ru-RU" sz="2600" dirty="0"/>
              <a:t>организационные структуры, оптимально осуществляющие воспитательную деятельность</a:t>
            </a:r>
          </a:p>
          <a:p>
            <a:pPr lvl="1" algn="just">
              <a:lnSpc>
                <a:spcPct val="80000"/>
              </a:lnSpc>
            </a:pPr>
            <a:r>
              <a:rPr lang="ru-RU" sz="2600" dirty="0"/>
              <a:t>формирование среды, активизирующей личностное развитие</a:t>
            </a:r>
            <a:endParaRPr lang="ru-RU" sz="1600" dirty="0"/>
          </a:p>
          <a:p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43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7200800" cy="46085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Проблемные вопросы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64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408712"/>
          </a:xfrm>
        </p:spPr>
        <p:txBody>
          <a:bodyPr>
            <a:normAutofit fontScale="92500" lnSpcReduction="10000"/>
          </a:bodyPr>
          <a:lstStyle/>
          <a:p>
            <a:endParaRPr lang="ru-RU" sz="2200" dirty="0"/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Как создать среду, стимулирующую развитие личностных и профессиональных качеств?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Каковы психологические закономерности формирования профессиональной познавательной мотивации и интересов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Как сочетаются предлагаемые ФГОС профессиональные компетенции с освоением образовательных дисциплин и с будущей профессиональной деятельностью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Насколько оптимален </a:t>
            </a:r>
            <a:r>
              <a:rPr lang="ru-RU" dirty="0" err="1"/>
              <a:t>компетентностный</a:t>
            </a:r>
            <a:r>
              <a:rPr lang="ru-RU" dirty="0"/>
              <a:t> подход?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Как и кому производить отбор образовательных дисциплин в учебный план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464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0405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/>
              <a:t>Проблема основных целей высшего образования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47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904656"/>
          </a:xfrm>
        </p:spPr>
        <p:txBody>
          <a:bodyPr>
            <a:normAutofit/>
          </a:bodyPr>
          <a:lstStyle/>
          <a:p>
            <a:r>
              <a:rPr lang="ru-RU" sz="4000" dirty="0"/>
              <a:t>Ориентация на трансляцию и воспроизводство </a:t>
            </a:r>
            <a:r>
              <a:rPr lang="ru-RU" sz="4000" dirty="0">
                <a:solidFill>
                  <a:srgbClr val="FF0000"/>
                </a:solidFill>
              </a:rPr>
              <a:t>культуры</a:t>
            </a:r>
          </a:p>
          <a:p>
            <a:r>
              <a:rPr lang="ru-RU" sz="4000" dirty="0"/>
              <a:t>Ориентация на готовность к </a:t>
            </a:r>
            <a:r>
              <a:rPr lang="ru-RU" sz="4000" dirty="0">
                <a:solidFill>
                  <a:srgbClr val="FF0000"/>
                </a:solidFill>
              </a:rPr>
              <a:t>профессиональным действиям</a:t>
            </a:r>
          </a:p>
          <a:p>
            <a:r>
              <a:rPr lang="ru-RU" sz="4000" dirty="0"/>
              <a:t>Ориентация на </a:t>
            </a:r>
            <a:r>
              <a:rPr lang="ru-RU" sz="4000" dirty="0">
                <a:solidFill>
                  <a:srgbClr val="FF0000"/>
                </a:solidFill>
              </a:rPr>
              <a:t>личностное развитие</a:t>
            </a:r>
            <a:r>
              <a:rPr lang="ru-RU" sz="4000" dirty="0"/>
              <a:t> студента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850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50405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/>
              <a:t>Проблема организации </a:t>
            </a:r>
            <a:r>
              <a:rPr lang="ru-RU" dirty="0" err="1"/>
              <a:t>пропрофессионального</a:t>
            </a:r>
            <a:r>
              <a:rPr lang="ru-RU" dirty="0"/>
              <a:t> поведения студента в образовательном процессе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F25DB-805C-4A8A-8145-10FF29CC8973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639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818</TotalTime>
  <Words>555</Words>
  <Application>Microsoft Office PowerPoint</Application>
  <PresentationFormat>Экран (4:3)</PresentationFormat>
  <Paragraphs>139</Paragraphs>
  <Slides>19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Arial Black</vt:lpstr>
      <vt:lpstr>Calibri</vt:lpstr>
      <vt:lpstr>Тема Office</vt:lpstr>
      <vt:lpstr>Проблемы психологии и педагогики высшей школы: проблемный семинар</vt:lpstr>
      <vt:lpstr>Основные психолого-педагогические проблемы высшей школы</vt:lpstr>
      <vt:lpstr>Презентация PowerPoint</vt:lpstr>
      <vt:lpstr>Презентация PowerPoint</vt:lpstr>
      <vt:lpstr>Проблемные вопросы</vt:lpstr>
      <vt:lpstr>Презентация PowerPoint</vt:lpstr>
      <vt:lpstr>Проблема основных целей высшего образования</vt:lpstr>
      <vt:lpstr>Презентация PowerPoint</vt:lpstr>
      <vt:lpstr>Проблема организации пропрофессионального поведения студента в образовательном процессе</vt:lpstr>
      <vt:lpstr>Презентация PowerPoint</vt:lpstr>
      <vt:lpstr>Проблема развития профессионального мышления студента в образовательном процессе</vt:lpstr>
      <vt:lpstr>Презентация PowerPoint</vt:lpstr>
      <vt:lpstr>Периодические издания, освещающие проблемы высшего образования</vt:lpstr>
      <vt:lpstr>Презентация PowerPoint</vt:lpstr>
      <vt:lpstr>Работы С.А. Гильманова, посвященные решению проблем развития высшего образования</vt:lpstr>
      <vt:lpstr>Презентация PowerPoint</vt:lpstr>
      <vt:lpstr>Презентация PowerPoint</vt:lpstr>
      <vt:lpstr>Презентация PowerPoint</vt:lpstr>
      <vt:lpstr>Благодарю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Папа</dc:creator>
  <cp:lastModifiedBy>Сергей</cp:lastModifiedBy>
  <cp:revision>124</cp:revision>
  <dcterms:created xsi:type="dcterms:W3CDTF">2015-10-07T06:42:41Z</dcterms:created>
  <dcterms:modified xsi:type="dcterms:W3CDTF">2019-03-13T15:03:48Z</dcterms:modified>
</cp:coreProperties>
</file>